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Lst>
  <p:sldSz cx="9601200" cy="12801600" type="A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37" d="100"/>
          <a:sy n="37" d="100"/>
        </p:scale>
        <p:origin x="20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90" y="2095078"/>
            <a:ext cx="8161020" cy="4456853"/>
          </a:xfrm>
        </p:spPr>
        <p:txBody>
          <a:bodyPr anchor="b"/>
          <a:lstStyle>
            <a:lvl1pPr algn="ctr">
              <a:defRPr sz="6300"/>
            </a:lvl1pPr>
          </a:lstStyle>
          <a:p>
            <a:r>
              <a:rPr lang="en-US" smtClean="0"/>
              <a:t>Click to edit Master title style</a:t>
            </a:r>
            <a:endParaRPr lang="en-US" dirty="0"/>
          </a:p>
        </p:txBody>
      </p:sp>
      <p:sp>
        <p:nvSpPr>
          <p:cNvPr id="3" name="Subtitle 2"/>
          <p:cNvSpPr>
            <a:spLocks noGrp="1"/>
          </p:cNvSpPr>
          <p:nvPr>
            <p:ph type="subTitle" idx="1"/>
          </p:nvPr>
        </p:nvSpPr>
        <p:spPr>
          <a:xfrm>
            <a:off x="1200150" y="6723804"/>
            <a:ext cx="7200900" cy="3090756"/>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0F395D-B6C6-4FD7-9F22-3145509C2BD3}" type="datetimeFigureOut">
              <a:rPr lang="en-GB" smtClean="0"/>
              <a:t>19/01/2022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05065-2C26-440B-85DC-6B624D30BB2E}" type="slidenum">
              <a:rPr lang="en-GB" smtClean="0"/>
              <a:t>‹#›</a:t>
            </a:fld>
            <a:endParaRPr lang="en-GB"/>
          </a:p>
        </p:txBody>
      </p:sp>
    </p:spTree>
    <p:extLst>
      <p:ext uri="{BB962C8B-B14F-4D97-AF65-F5344CB8AC3E}">
        <p14:creationId xmlns:p14="http://schemas.microsoft.com/office/powerpoint/2010/main" val="283273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F395D-B6C6-4FD7-9F22-3145509C2BD3}" type="datetimeFigureOut">
              <a:rPr lang="en-GB" smtClean="0"/>
              <a:t>19/01/2022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05065-2C26-440B-85DC-6B624D30BB2E}" type="slidenum">
              <a:rPr lang="en-GB" smtClean="0"/>
              <a:t>‹#›</a:t>
            </a:fld>
            <a:endParaRPr lang="en-GB"/>
          </a:p>
        </p:txBody>
      </p:sp>
    </p:spTree>
    <p:extLst>
      <p:ext uri="{BB962C8B-B14F-4D97-AF65-F5344CB8AC3E}">
        <p14:creationId xmlns:p14="http://schemas.microsoft.com/office/powerpoint/2010/main" val="3103376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0859" y="681567"/>
            <a:ext cx="2070259" cy="1084876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60083" y="681567"/>
            <a:ext cx="6090761" cy="1084876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F395D-B6C6-4FD7-9F22-3145509C2BD3}" type="datetimeFigureOut">
              <a:rPr lang="en-GB" smtClean="0"/>
              <a:t>19/01/2022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05065-2C26-440B-85DC-6B624D30BB2E}" type="slidenum">
              <a:rPr lang="en-GB" smtClean="0"/>
              <a:t>‹#›</a:t>
            </a:fld>
            <a:endParaRPr lang="en-GB"/>
          </a:p>
        </p:txBody>
      </p:sp>
    </p:spTree>
    <p:extLst>
      <p:ext uri="{BB962C8B-B14F-4D97-AF65-F5344CB8AC3E}">
        <p14:creationId xmlns:p14="http://schemas.microsoft.com/office/powerpoint/2010/main" val="2967811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0F395D-B6C6-4FD7-9F22-3145509C2BD3}" type="datetimeFigureOut">
              <a:rPr lang="en-GB" smtClean="0"/>
              <a:t>19/01/2022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05065-2C26-440B-85DC-6B624D30BB2E}" type="slidenum">
              <a:rPr lang="en-GB" smtClean="0"/>
              <a:t>‹#›</a:t>
            </a:fld>
            <a:endParaRPr lang="en-GB"/>
          </a:p>
        </p:txBody>
      </p:sp>
    </p:spTree>
    <p:extLst>
      <p:ext uri="{BB962C8B-B14F-4D97-AF65-F5344CB8AC3E}">
        <p14:creationId xmlns:p14="http://schemas.microsoft.com/office/powerpoint/2010/main" val="295047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5082" y="3191514"/>
            <a:ext cx="8281035" cy="5325109"/>
          </a:xfrm>
        </p:spPr>
        <p:txBody>
          <a:bodyPr anchor="b"/>
          <a:lstStyle>
            <a:lvl1pPr>
              <a:defRPr sz="6300"/>
            </a:lvl1pPr>
          </a:lstStyle>
          <a:p>
            <a:r>
              <a:rPr lang="en-US" smtClean="0"/>
              <a:t>Click to edit Master title style</a:t>
            </a:r>
            <a:endParaRPr lang="en-US" dirty="0"/>
          </a:p>
        </p:txBody>
      </p:sp>
      <p:sp>
        <p:nvSpPr>
          <p:cNvPr id="3" name="Text Placeholder 2"/>
          <p:cNvSpPr>
            <a:spLocks noGrp="1"/>
          </p:cNvSpPr>
          <p:nvPr>
            <p:ph type="body" idx="1"/>
          </p:nvPr>
        </p:nvSpPr>
        <p:spPr>
          <a:xfrm>
            <a:off x="655082" y="8567000"/>
            <a:ext cx="8281035" cy="2800349"/>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0F395D-B6C6-4FD7-9F22-3145509C2BD3}" type="datetimeFigureOut">
              <a:rPr lang="en-GB" smtClean="0"/>
              <a:t>19/01/2022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D05065-2C26-440B-85DC-6B624D30BB2E}" type="slidenum">
              <a:rPr lang="en-GB" smtClean="0"/>
              <a:t>‹#›</a:t>
            </a:fld>
            <a:endParaRPr lang="en-GB"/>
          </a:p>
        </p:txBody>
      </p:sp>
    </p:spTree>
    <p:extLst>
      <p:ext uri="{BB962C8B-B14F-4D97-AF65-F5344CB8AC3E}">
        <p14:creationId xmlns:p14="http://schemas.microsoft.com/office/powerpoint/2010/main" val="536706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60083" y="3407833"/>
            <a:ext cx="4080510" cy="81224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60608" y="3407833"/>
            <a:ext cx="4080510" cy="81224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0F395D-B6C6-4FD7-9F22-3145509C2BD3}" type="datetimeFigureOut">
              <a:rPr lang="en-GB" smtClean="0"/>
              <a:t>19/01/2022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05065-2C26-440B-85DC-6B624D30BB2E}" type="slidenum">
              <a:rPr lang="en-GB" smtClean="0"/>
              <a:t>‹#›</a:t>
            </a:fld>
            <a:endParaRPr lang="en-GB"/>
          </a:p>
        </p:txBody>
      </p:sp>
    </p:spTree>
    <p:extLst>
      <p:ext uri="{BB962C8B-B14F-4D97-AF65-F5344CB8AC3E}">
        <p14:creationId xmlns:p14="http://schemas.microsoft.com/office/powerpoint/2010/main" val="215850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1333" y="681570"/>
            <a:ext cx="8281035" cy="247438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1334" y="3138171"/>
            <a:ext cx="4061757"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Edit Master text styles</a:t>
            </a:r>
          </a:p>
        </p:txBody>
      </p:sp>
      <p:sp>
        <p:nvSpPr>
          <p:cNvPr id="4" name="Content Placeholder 3"/>
          <p:cNvSpPr>
            <a:spLocks noGrp="1"/>
          </p:cNvSpPr>
          <p:nvPr>
            <p:ph sz="half" idx="2"/>
          </p:nvPr>
        </p:nvSpPr>
        <p:spPr>
          <a:xfrm>
            <a:off x="661334" y="4676140"/>
            <a:ext cx="4061757" cy="68778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60608" y="3138171"/>
            <a:ext cx="4081761" cy="1537969"/>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en-US" smtClean="0"/>
              <a:t>Edit Master text styles</a:t>
            </a:r>
          </a:p>
        </p:txBody>
      </p:sp>
      <p:sp>
        <p:nvSpPr>
          <p:cNvPr id="6" name="Content Placeholder 5"/>
          <p:cNvSpPr>
            <a:spLocks noGrp="1"/>
          </p:cNvSpPr>
          <p:nvPr>
            <p:ph sz="quarter" idx="4"/>
          </p:nvPr>
        </p:nvSpPr>
        <p:spPr>
          <a:xfrm>
            <a:off x="4860608" y="4676140"/>
            <a:ext cx="4081761" cy="68778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0F395D-B6C6-4FD7-9F22-3145509C2BD3}" type="datetimeFigureOut">
              <a:rPr lang="en-GB" smtClean="0"/>
              <a:t>19/01/2022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D05065-2C26-440B-85DC-6B624D30BB2E}" type="slidenum">
              <a:rPr lang="en-GB" smtClean="0"/>
              <a:t>‹#›</a:t>
            </a:fld>
            <a:endParaRPr lang="en-GB"/>
          </a:p>
        </p:txBody>
      </p:sp>
    </p:spTree>
    <p:extLst>
      <p:ext uri="{BB962C8B-B14F-4D97-AF65-F5344CB8AC3E}">
        <p14:creationId xmlns:p14="http://schemas.microsoft.com/office/powerpoint/2010/main" val="302728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0F395D-B6C6-4FD7-9F22-3145509C2BD3}" type="datetimeFigureOut">
              <a:rPr lang="en-GB" smtClean="0"/>
              <a:t>19/01/2022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D05065-2C26-440B-85DC-6B624D30BB2E}" type="slidenum">
              <a:rPr lang="en-GB" smtClean="0"/>
              <a:t>‹#›</a:t>
            </a:fld>
            <a:endParaRPr lang="en-GB"/>
          </a:p>
        </p:txBody>
      </p:sp>
    </p:spTree>
    <p:extLst>
      <p:ext uri="{BB962C8B-B14F-4D97-AF65-F5344CB8AC3E}">
        <p14:creationId xmlns:p14="http://schemas.microsoft.com/office/powerpoint/2010/main" val="123493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F395D-B6C6-4FD7-9F22-3145509C2BD3}" type="datetimeFigureOut">
              <a:rPr lang="en-GB" smtClean="0"/>
              <a:t>19/01/2022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D05065-2C26-440B-85DC-6B624D30BB2E}" type="slidenum">
              <a:rPr lang="en-GB" smtClean="0"/>
              <a:t>‹#›</a:t>
            </a:fld>
            <a:endParaRPr lang="en-GB"/>
          </a:p>
        </p:txBody>
      </p:sp>
    </p:spTree>
    <p:extLst>
      <p:ext uri="{BB962C8B-B14F-4D97-AF65-F5344CB8AC3E}">
        <p14:creationId xmlns:p14="http://schemas.microsoft.com/office/powerpoint/2010/main" val="192483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smtClean="0"/>
              <a:t>Click to edit Master title style</a:t>
            </a:r>
            <a:endParaRPr lang="en-US" dirty="0"/>
          </a:p>
        </p:txBody>
      </p:sp>
      <p:sp>
        <p:nvSpPr>
          <p:cNvPr id="3" name="Content Placeholder 2"/>
          <p:cNvSpPr>
            <a:spLocks noGrp="1"/>
          </p:cNvSpPr>
          <p:nvPr>
            <p:ph idx="1"/>
          </p:nvPr>
        </p:nvSpPr>
        <p:spPr>
          <a:xfrm>
            <a:off x="4081760" y="1843196"/>
            <a:ext cx="4860608" cy="9097433"/>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Edit Master text styles</a:t>
            </a:r>
          </a:p>
        </p:txBody>
      </p:sp>
      <p:sp>
        <p:nvSpPr>
          <p:cNvPr id="5" name="Date Placeholder 4"/>
          <p:cNvSpPr>
            <a:spLocks noGrp="1"/>
          </p:cNvSpPr>
          <p:nvPr>
            <p:ph type="dt" sz="half" idx="10"/>
          </p:nvPr>
        </p:nvSpPr>
        <p:spPr/>
        <p:txBody>
          <a:bodyPr/>
          <a:lstStyle/>
          <a:p>
            <a:fld id="{660F395D-B6C6-4FD7-9F22-3145509C2BD3}" type="datetimeFigureOut">
              <a:rPr lang="en-GB" smtClean="0"/>
              <a:t>19/01/2022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05065-2C26-440B-85DC-6B624D30BB2E}" type="slidenum">
              <a:rPr lang="en-GB" smtClean="0"/>
              <a:t>‹#›</a:t>
            </a:fld>
            <a:endParaRPr lang="en-GB"/>
          </a:p>
        </p:txBody>
      </p:sp>
    </p:spTree>
    <p:extLst>
      <p:ext uri="{BB962C8B-B14F-4D97-AF65-F5344CB8AC3E}">
        <p14:creationId xmlns:p14="http://schemas.microsoft.com/office/powerpoint/2010/main" val="2214967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1333" y="853440"/>
            <a:ext cx="3096637" cy="2987040"/>
          </a:xfrm>
        </p:spPr>
        <p:txBody>
          <a:bodyPr anchor="b"/>
          <a:lstStyle>
            <a:lvl1pPr>
              <a:defRPr sz="3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81760" y="1843196"/>
            <a:ext cx="4860608" cy="9097433"/>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en-US" smtClean="0"/>
              <a:t>Click icon to add picture</a:t>
            </a:r>
            <a:endParaRPr lang="en-US" dirty="0"/>
          </a:p>
        </p:txBody>
      </p:sp>
      <p:sp>
        <p:nvSpPr>
          <p:cNvPr id="4" name="Text Placeholder 3"/>
          <p:cNvSpPr>
            <a:spLocks noGrp="1"/>
          </p:cNvSpPr>
          <p:nvPr>
            <p:ph type="body" sz="half" idx="2"/>
          </p:nvPr>
        </p:nvSpPr>
        <p:spPr>
          <a:xfrm>
            <a:off x="661333" y="3840480"/>
            <a:ext cx="3096637" cy="7114964"/>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en-US" smtClean="0"/>
              <a:t>Edit Master text styles</a:t>
            </a:r>
          </a:p>
        </p:txBody>
      </p:sp>
      <p:sp>
        <p:nvSpPr>
          <p:cNvPr id="5" name="Date Placeholder 4"/>
          <p:cNvSpPr>
            <a:spLocks noGrp="1"/>
          </p:cNvSpPr>
          <p:nvPr>
            <p:ph type="dt" sz="half" idx="10"/>
          </p:nvPr>
        </p:nvSpPr>
        <p:spPr/>
        <p:txBody>
          <a:bodyPr/>
          <a:lstStyle/>
          <a:p>
            <a:fld id="{660F395D-B6C6-4FD7-9F22-3145509C2BD3}" type="datetimeFigureOut">
              <a:rPr lang="en-GB" smtClean="0"/>
              <a:t>19/01/2022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D05065-2C26-440B-85DC-6B624D30BB2E}" type="slidenum">
              <a:rPr lang="en-GB" smtClean="0"/>
              <a:t>‹#›</a:t>
            </a:fld>
            <a:endParaRPr lang="en-GB"/>
          </a:p>
        </p:txBody>
      </p:sp>
    </p:spTree>
    <p:extLst>
      <p:ext uri="{BB962C8B-B14F-4D97-AF65-F5344CB8AC3E}">
        <p14:creationId xmlns:p14="http://schemas.microsoft.com/office/powerpoint/2010/main" val="370977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0083" y="681570"/>
            <a:ext cx="8281035" cy="247438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60083" y="3407833"/>
            <a:ext cx="8281035" cy="812249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0083" y="11865189"/>
            <a:ext cx="2160270" cy="681567"/>
          </a:xfrm>
          <a:prstGeom prst="rect">
            <a:avLst/>
          </a:prstGeom>
        </p:spPr>
        <p:txBody>
          <a:bodyPr vert="horz" lIns="91440" tIns="45720" rIns="91440" bIns="45720" rtlCol="0" anchor="ctr"/>
          <a:lstStyle>
            <a:lvl1pPr algn="l">
              <a:defRPr sz="1260">
                <a:solidFill>
                  <a:schemeClr val="tx1">
                    <a:tint val="75000"/>
                  </a:schemeClr>
                </a:solidFill>
              </a:defRPr>
            </a:lvl1pPr>
          </a:lstStyle>
          <a:p>
            <a:fld id="{660F395D-B6C6-4FD7-9F22-3145509C2BD3}" type="datetimeFigureOut">
              <a:rPr lang="en-GB" smtClean="0"/>
              <a:t>19/01/2022</a:t>
            </a:fld>
            <a:endParaRPr lang="en-GB"/>
          </a:p>
        </p:txBody>
      </p:sp>
      <p:sp>
        <p:nvSpPr>
          <p:cNvPr id="5" name="Footer Placeholder 4"/>
          <p:cNvSpPr>
            <a:spLocks noGrp="1"/>
          </p:cNvSpPr>
          <p:nvPr>
            <p:ph type="ftr" sz="quarter" idx="3"/>
          </p:nvPr>
        </p:nvSpPr>
        <p:spPr>
          <a:xfrm>
            <a:off x="3180398" y="11865189"/>
            <a:ext cx="3240405" cy="6815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780848" y="11865189"/>
            <a:ext cx="2160270" cy="681567"/>
          </a:xfrm>
          <a:prstGeom prst="rect">
            <a:avLst/>
          </a:prstGeom>
        </p:spPr>
        <p:txBody>
          <a:bodyPr vert="horz" lIns="91440" tIns="45720" rIns="91440" bIns="45720" rtlCol="0" anchor="ctr"/>
          <a:lstStyle>
            <a:lvl1pPr algn="r">
              <a:defRPr sz="1260">
                <a:solidFill>
                  <a:schemeClr val="tx1">
                    <a:tint val="75000"/>
                  </a:schemeClr>
                </a:solidFill>
              </a:defRPr>
            </a:lvl1pPr>
          </a:lstStyle>
          <a:p>
            <a:fld id="{42D05065-2C26-440B-85DC-6B624D30BB2E}" type="slidenum">
              <a:rPr lang="en-GB" smtClean="0"/>
              <a:t>‹#›</a:t>
            </a:fld>
            <a:endParaRPr lang="en-GB"/>
          </a:p>
        </p:txBody>
      </p:sp>
    </p:spTree>
    <p:extLst>
      <p:ext uri="{BB962C8B-B14F-4D97-AF65-F5344CB8AC3E}">
        <p14:creationId xmlns:p14="http://schemas.microsoft.com/office/powerpoint/2010/main" val="15220886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bit.ly/2QzUMfe" TargetMode="Externa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4.png"/><Relationship Id="rId2" Type="http://schemas.openxmlformats.org/officeDocument/2006/relationships/hyperlink" Target="https://bit.ly/3dYUibH" TargetMode="External"/><Relationship Id="rId1" Type="http://schemas.openxmlformats.org/officeDocument/2006/relationships/slideLayout" Target="../slideLayouts/slideLayout2.xml"/><Relationship Id="rId6" Type="http://schemas.openxmlformats.org/officeDocument/2006/relationships/image" Target="../media/image10.png"/><Relationship Id="rId11" Type="http://schemas.microsoft.com/office/2007/relationships/hdphoto" Target="../media/hdphoto2.wdp"/><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7.jpeg"/><Relationship Id="rId7" Type="http://schemas.openxmlformats.org/officeDocument/2006/relationships/image" Target="../media/image20.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bit.ly/2Z97B5f" TargetMode="External"/><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0544693" y="-3112453"/>
            <a:ext cx="10198073" cy="15989157"/>
            <a:chOff x="-8159584" y="-2408446"/>
            <a:chExt cx="7891366" cy="12372562"/>
          </a:xfrm>
        </p:grpSpPr>
        <p:pic>
          <p:nvPicPr>
            <p:cNvPr id="308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7945642" y="7719391"/>
              <a:ext cx="247015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8" descr="https://www.foodafactoflife.org.uk/media/4903/crunchy-chickpea-sandwich-3.jpg?anchor=center&amp;mode=crop&amp;width=402&amp;height=245&amp;rnd=132415464570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095137" y="-33166"/>
              <a:ext cx="1941512" cy="11842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20"/>
            <p:cNvSpPr txBox="1">
              <a:spLocks noChangeArrowheads="1"/>
            </p:cNvSpPr>
            <p:nvPr/>
          </p:nvSpPr>
          <p:spPr bwMode="auto">
            <a:xfrm rot="16200000">
              <a:off x="-4249944" y="797305"/>
              <a:ext cx="7132223" cy="749300"/>
            </a:xfrm>
            <a:prstGeom prst="rect">
              <a:avLst/>
            </a:prstGeom>
            <a:solidFill>
              <a:srgbClr val="FFFFFF"/>
            </a:solidFill>
            <a:ln w="2540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Task</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Plan a menu for a day that applies the principles of The Eatwell Guide and the 8 tips for healthier eating. Make one of the dishes, complete a sensory evaluation and calculate the energy and nutrients provided using nutritional analysis.</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5" name="Text Box 21"/>
            <p:cNvSpPr txBox="1">
              <a:spLocks noChangeArrowheads="1"/>
            </p:cNvSpPr>
            <p:nvPr/>
          </p:nvSpPr>
          <p:spPr bwMode="auto">
            <a:xfrm rot="16200000">
              <a:off x="-7222846" y="-1165847"/>
              <a:ext cx="2562225" cy="3390900"/>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Composite/combination food</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Much of the food people eat is in the form of dishes or meals with more than one kind of food component in them. For example, pizzas, casseroles, spaghetti bolognese and sandwiches are all made with ingredients from more than one food group. These are often called </a:t>
              </a:r>
              <a:r>
                <a:rPr lang="en-US" altLang="en-US" sz="1422">
                  <a:latin typeface="Cambria" panose="02040503050406030204" pitchFamily="18" charset="0"/>
                  <a:ea typeface="MS Mincho" charset="-128"/>
                  <a:cs typeface="Arial" panose="020B0604020202020204" pitchFamily="34" charset="0"/>
                </a:rPr>
                <a:t>‘</a:t>
              </a:r>
              <a:r>
                <a:rPr lang="en-US" altLang="en-US" sz="1422">
                  <a:latin typeface="Arial" panose="020B0604020202020204" pitchFamily="34" charset="0"/>
                  <a:ea typeface="MS Mincho" charset="-128"/>
                  <a:cs typeface="Arial" panose="020B0604020202020204" pitchFamily="34" charset="0"/>
                </a:rPr>
                <a:t>combination</a:t>
              </a:r>
              <a:r>
                <a:rPr lang="en-US" altLang="en-US" sz="1422">
                  <a:latin typeface="Cambria" panose="02040503050406030204" pitchFamily="18" charset="0"/>
                  <a:ea typeface="MS Mincho" charset="-128"/>
                  <a:cs typeface="Arial" panose="020B0604020202020204" pitchFamily="34" charset="0"/>
                </a:rPr>
                <a:t>’</a:t>
              </a:r>
              <a:r>
                <a:rPr lang="en-US" altLang="en-US" sz="1422">
                  <a:latin typeface="Arial" panose="020B0604020202020204" pitchFamily="34" charset="0"/>
                  <a:ea typeface="MS Mincho" charset="-128"/>
                  <a:cs typeface="Arial" panose="020B0604020202020204" pitchFamily="34" charset="0"/>
                </a:rPr>
                <a:t> or </a:t>
              </a:r>
              <a:r>
                <a:rPr lang="en-US" altLang="en-US" sz="1422">
                  <a:latin typeface="Cambria" panose="02040503050406030204" pitchFamily="18" charset="0"/>
                  <a:ea typeface="MS Mincho" charset="-128"/>
                  <a:cs typeface="Arial" panose="020B0604020202020204" pitchFamily="34" charset="0"/>
                </a:rPr>
                <a:t>‘</a:t>
              </a:r>
              <a:r>
                <a:rPr lang="en-US" altLang="en-US" sz="1422">
                  <a:latin typeface="Arial" panose="020B0604020202020204" pitchFamily="34" charset="0"/>
                  <a:ea typeface="MS Mincho" charset="-128"/>
                  <a:cs typeface="Arial" panose="020B0604020202020204" pitchFamily="34" charset="0"/>
                </a:rPr>
                <a:t>composite</a:t>
              </a:r>
              <a:r>
                <a:rPr lang="en-US" altLang="en-US" sz="1422">
                  <a:latin typeface="Cambria" panose="02040503050406030204" pitchFamily="18" charset="0"/>
                  <a:ea typeface="MS Mincho" charset="-128"/>
                  <a:cs typeface="Arial" panose="020B0604020202020204" pitchFamily="34" charset="0"/>
                </a:rPr>
                <a:t>’</a:t>
              </a:r>
              <a:r>
                <a:rPr lang="en-US" altLang="en-US" sz="1422">
                  <a:latin typeface="Arial" panose="020B0604020202020204" pitchFamily="34" charset="0"/>
                  <a:ea typeface="MS Mincho" charset="-128"/>
                  <a:cs typeface="Arial" panose="020B0604020202020204" pitchFamily="34" charset="0"/>
                </a:rPr>
                <a:t> foods.</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6" name="Text Box 23"/>
            <p:cNvSpPr txBox="1">
              <a:spLocks noChangeArrowheads="1"/>
            </p:cNvSpPr>
            <p:nvPr/>
          </p:nvSpPr>
          <p:spPr bwMode="auto">
            <a:xfrm rot="16200000">
              <a:off x="-7840384" y="2105990"/>
              <a:ext cx="2847975" cy="2413000"/>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lvl1pPr eaLnBrk="0" fontAlgn="base" hangingPunct="0">
                <a:spcBef>
                  <a:spcPct val="0"/>
                </a:spcBef>
                <a:spcAft>
                  <a:spcPct val="0"/>
                </a:spcAft>
                <a:tabLst>
                  <a:tab pos="2286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Lst>
                <a:defRPr>
                  <a:solidFill>
                    <a:schemeClr val="tx1"/>
                  </a:solidFill>
                  <a:latin typeface="Arial" panose="020B0604020202020204" pitchFamily="34" charset="0"/>
                </a:defRPr>
              </a:lvl9pPr>
            </a:lstStyle>
            <a:p>
              <a:pPr defTabSz="1181679">
                <a:tabLst>
                  <a:tab pos="295420" algn="l"/>
                </a:tabLst>
              </a:pPr>
              <a:r>
                <a:rPr lang="en-US" altLang="en-US" sz="1422" b="1">
                  <a:ea typeface="MS Mincho" charset="-128"/>
                  <a:cs typeface="Arial" panose="020B0604020202020204" pitchFamily="34" charset="0"/>
                </a:rPr>
                <a:t>8 tips for healthier eating</a:t>
              </a:r>
              <a:endParaRPr lang="en-US" altLang="en-US" sz="1292">
                <a:latin typeface="Times" panose="02020603050405020304" pitchFamily="18" charset="0"/>
                <a:ea typeface="MS Mincho" charset="-128"/>
                <a:cs typeface="Times New Roman" panose="02020603050405020304" pitchFamily="18" charset="0"/>
              </a:endParaRPr>
            </a:p>
            <a:p>
              <a:pPr defTabSz="1181679">
                <a:tabLst>
                  <a:tab pos="295420" algn="l"/>
                </a:tabLst>
              </a:pPr>
              <a:r>
                <a:rPr lang="en-US" altLang="en-US" sz="1422">
                  <a:solidFill>
                    <a:srgbClr val="000000"/>
                  </a:solidFill>
                  <a:latin typeface="Times" panose="02020603050405020304" pitchFamily="18" charset="0"/>
                  <a:ea typeface="Arial" panose="020B0604020202020204" pitchFamily="34" charset="0"/>
                  <a:cs typeface="Times New Roman" panose="02020603050405020304" pitchFamily="18" charset="0"/>
                </a:rPr>
                <a:t>These eight practical tips cover the basics of healthy eating, and can help you make healthier choices.</a:t>
              </a:r>
              <a:endParaRPr lang="en-US" altLang="en-US" sz="1292">
                <a:latin typeface="Times" panose="02020603050405020304" pitchFamily="18" charset="0"/>
                <a:ea typeface="MS Mincho" charset="-128"/>
                <a:cs typeface="Times New Roman" panose="02020603050405020304" pitchFamily="18" charset="0"/>
              </a:endParaRPr>
            </a:p>
            <a:p>
              <a:pPr defTabSz="1181679">
                <a:buFontTx/>
                <a:buChar char="•"/>
                <a:tabLst>
                  <a:tab pos="295420" algn="l"/>
                </a:tabLst>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Base your meals on starchy carbohydrates.</a:t>
              </a:r>
              <a:endParaRPr lang="en-US" altLang="en-US" sz="1292">
                <a:latin typeface="Times" panose="02020603050405020304" pitchFamily="18" charset="0"/>
                <a:ea typeface="MS Mincho" charset="-128"/>
                <a:cs typeface="Times New Roman" panose="02020603050405020304" pitchFamily="18" charset="0"/>
              </a:endParaRPr>
            </a:p>
            <a:p>
              <a:pPr defTabSz="1181679">
                <a:buFontTx/>
                <a:buChar char="•"/>
                <a:tabLst>
                  <a:tab pos="295420" algn="l"/>
                </a:tabLst>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Eat lots of fruit and veg.</a:t>
              </a:r>
              <a:endParaRPr lang="en-US" altLang="en-US" sz="1292">
                <a:latin typeface="Times" panose="02020603050405020304" pitchFamily="18" charset="0"/>
                <a:ea typeface="MS Mincho" charset="-128"/>
                <a:cs typeface="Times New Roman" panose="02020603050405020304" pitchFamily="18" charset="0"/>
              </a:endParaRPr>
            </a:p>
            <a:p>
              <a:pPr defTabSz="1181679">
                <a:buFontTx/>
                <a:buChar char="•"/>
                <a:tabLst>
                  <a:tab pos="295420" algn="l"/>
                </a:tabLst>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Eat more fish – including a portion of oily fish.</a:t>
              </a:r>
              <a:endParaRPr lang="en-US" altLang="en-US" sz="1292">
                <a:latin typeface="Times" panose="02020603050405020304" pitchFamily="18" charset="0"/>
                <a:ea typeface="MS Mincho" charset="-128"/>
                <a:cs typeface="Times New Roman" panose="02020603050405020304" pitchFamily="18" charset="0"/>
              </a:endParaRPr>
            </a:p>
            <a:p>
              <a:pPr defTabSz="1181679">
                <a:buFontTx/>
                <a:buChar char="•"/>
                <a:tabLst>
                  <a:tab pos="295420" algn="l"/>
                </a:tabLst>
              </a:pPr>
              <a:r>
                <a:rPr lang="en-US" altLang="en-US" sz="1422">
                  <a:ea typeface="Times New Roman" panose="02020603050405020304" pitchFamily="18" charset="0"/>
                  <a:cs typeface="Arial" panose="020B0604020202020204" pitchFamily="34" charset="0"/>
                </a:rPr>
                <a:t>Cut down on saturated fat and sugar.</a:t>
              </a:r>
              <a:endParaRPr lang="en-US" altLang="en-US" sz="1292">
                <a:latin typeface="Times" panose="02020603050405020304" pitchFamily="18" charset="0"/>
                <a:ea typeface="MS Mincho" charset="-128"/>
                <a:cs typeface="Times New Roman" panose="02020603050405020304" pitchFamily="18" charset="0"/>
              </a:endParaRPr>
            </a:p>
            <a:p>
              <a:pPr defTabSz="1181679">
                <a:buFontTx/>
                <a:buChar char="•"/>
                <a:tabLst>
                  <a:tab pos="295420" algn="l"/>
                </a:tabLst>
              </a:pPr>
              <a:r>
                <a:rPr lang="en-US" altLang="en-US" sz="1422">
                  <a:ea typeface="Times New Roman" panose="02020603050405020304" pitchFamily="18" charset="0"/>
                  <a:cs typeface="Arial" panose="020B0604020202020204" pitchFamily="34" charset="0"/>
                </a:rPr>
                <a:t>Eat less salt (max. 6g a day for adults).</a:t>
              </a:r>
              <a:endParaRPr lang="en-US" altLang="en-US" sz="1292">
                <a:latin typeface="Times" panose="02020603050405020304" pitchFamily="18" charset="0"/>
                <a:ea typeface="MS Mincho" charset="-128"/>
                <a:cs typeface="Times New Roman" panose="02020603050405020304" pitchFamily="18" charset="0"/>
              </a:endParaRPr>
            </a:p>
            <a:p>
              <a:pPr defTabSz="1181679">
                <a:buFontTx/>
                <a:buChar char="•"/>
                <a:tabLst>
                  <a:tab pos="295420" algn="l"/>
                </a:tabLst>
              </a:pPr>
              <a:r>
                <a:rPr lang="en-US" altLang="en-US" sz="1422">
                  <a:ea typeface="Times New Roman" panose="02020603050405020304" pitchFamily="18" charset="0"/>
                  <a:cs typeface="Arial" panose="020B0604020202020204" pitchFamily="34" charset="0"/>
                </a:rPr>
                <a:t>Get active and be a healthy weight.</a:t>
              </a:r>
              <a:endParaRPr lang="en-US" altLang="en-US" sz="1292">
                <a:latin typeface="Times" panose="02020603050405020304" pitchFamily="18" charset="0"/>
                <a:ea typeface="MS Mincho" charset="-128"/>
                <a:cs typeface="Times New Roman" panose="02020603050405020304" pitchFamily="18" charset="0"/>
              </a:endParaRPr>
            </a:p>
            <a:p>
              <a:pPr defTabSz="1181679">
                <a:buFontTx/>
                <a:buChar char="•"/>
                <a:tabLst>
                  <a:tab pos="295420" algn="l"/>
                </a:tabLst>
              </a:pPr>
              <a:r>
                <a:rPr lang="en-US" altLang="en-US" sz="1422">
                  <a:ea typeface="Times New Roman" panose="02020603050405020304" pitchFamily="18" charset="0"/>
                  <a:cs typeface="Arial" panose="020B0604020202020204" pitchFamily="34" charset="0"/>
                </a:rPr>
                <a:t>Don</a:t>
              </a:r>
              <a:r>
                <a:rPr lang="en-US" altLang="en-US" sz="1422">
                  <a:latin typeface="Cambria" panose="02040503050406030204" pitchFamily="18" charset="0"/>
                  <a:ea typeface="Times New Roman" panose="02020603050405020304" pitchFamily="18" charset="0"/>
                  <a:cs typeface="Arial" panose="020B0604020202020204" pitchFamily="34" charset="0"/>
                </a:rPr>
                <a:t>’</a:t>
              </a:r>
              <a:r>
                <a:rPr lang="en-US" altLang="en-US" sz="1422">
                  <a:ea typeface="Times New Roman" panose="02020603050405020304" pitchFamily="18" charset="0"/>
                  <a:cs typeface="Arial" panose="020B0604020202020204" pitchFamily="34" charset="0"/>
                </a:rPr>
                <a:t>t get thirsty.</a:t>
              </a:r>
              <a:endParaRPr lang="en-US" altLang="en-US" sz="1292">
                <a:latin typeface="Times" panose="02020603050405020304" pitchFamily="18" charset="0"/>
                <a:ea typeface="MS Mincho" charset="-128"/>
                <a:cs typeface="Times New Roman" panose="02020603050405020304" pitchFamily="18" charset="0"/>
              </a:endParaRPr>
            </a:p>
            <a:p>
              <a:pPr defTabSz="1181679">
                <a:buFontTx/>
                <a:buChar char="•"/>
                <a:tabLst>
                  <a:tab pos="295420" algn="l"/>
                </a:tabLst>
              </a:pPr>
              <a:r>
                <a:rPr lang="en-US" altLang="en-US" sz="1422">
                  <a:ea typeface="Times New Roman" panose="02020603050405020304" pitchFamily="18" charset="0"/>
                  <a:cs typeface="Arial" panose="020B0604020202020204" pitchFamily="34" charset="0"/>
                </a:rPr>
                <a:t>Don</a:t>
              </a:r>
              <a:r>
                <a:rPr lang="en-US" altLang="en-US" sz="1422">
                  <a:latin typeface="Cambria" panose="02040503050406030204" pitchFamily="18" charset="0"/>
                  <a:ea typeface="Times New Roman" panose="02020603050405020304" pitchFamily="18" charset="0"/>
                  <a:cs typeface="Arial" panose="020B0604020202020204" pitchFamily="34" charset="0"/>
                </a:rPr>
                <a:t>’</a:t>
              </a:r>
              <a:r>
                <a:rPr lang="en-US" altLang="en-US" sz="1422">
                  <a:ea typeface="Times New Roman" panose="02020603050405020304" pitchFamily="18" charset="0"/>
                  <a:cs typeface="Arial" panose="020B0604020202020204" pitchFamily="34" charset="0"/>
                </a:rPr>
                <a:t>t skip breakfast.</a:t>
              </a:r>
              <a:endParaRPr lang="en-US" altLang="en-US" sz="1292">
                <a:latin typeface="Times" panose="02020603050405020304" pitchFamily="18" charset="0"/>
                <a:ea typeface="MS Mincho" charset="-128"/>
                <a:cs typeface="Times New Roman" panose="02020603050405020304" pitchFamily="18" charset="0"/>
              </a:endParaRPr>
            </a:p>
            <a:p>
              <a:pPr defTabSz="1181679">
                <a:tabLst>
                  <a:tab pos="295420" algn="l"/>
                </a:tabLst>
              </a:pPr>
              <a:endParaRPr lang="en-US" altLang="en-US" sz="2326"/>
            </a:p>
          </p:txBody>
        </p:sp>
        <p:sp>
          <p:nvSpPr>
            <p:cNvPr id="7" name="Text Box 24"/>
            <p:cNvSpPr txBox="1">
              <a:spLocks noChangeArrowheads="1"/>
            </p:cNvSpPr>
            <p:nvPr/>
          </p:nvSpPr>
          <p:spPr bwMode="auto">
            <a:xfrm rot="16200000">
              <a:off x="-4085362" y="7955134"/>
              <a:ext cx="2492375" cy="1319212"/>
            </a:xfrm>
            <a:prstGeom prst="rect">
              <a:avLst/>
            </a:prstGeom>
            <a:solidFill>
              <a:srgbClr val="FFFFFF"/>
            </a:solidFill>
            <a:ln w="6350">
              <a:solidFill>
                <a:srgbClr val="FFC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Potatoes, bread, rice, pasta or other starchy carbohydrates</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Base meals around starchy carbohydrate food. </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This group should make up just over a third of the diet.</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Choose higher-fibre, wholegrain varieties.</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8" name="Text Box 1"/>
            <p:cNvSpPr txBox="1">
              <a:spLocks noChangeArrowheads="1"/>
            </p:cNvSpPr>
            <p:nvPr/>
          </p:nvSpPr>
          <p:spPr bwMode="auto">
            <a:xfrm rot="16200000">
              <a:off x="-11829977" y="5536578"/>
              <a:ext cx="83820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buFontTx/>
                <a:buChar char="•"/>
              </a:pPr>
              <a:r>
                <a:rPr lang="en-GB" altLang="en-US" sz="1551" dirty="0">
                  <a:latin typeface="Arial" panose="020B0604020202020204" pitchFamily="34" charset="0"/>
                  <a:ea typeface="MS Mincho" charset="-128"/>
                  <a:cs typeface="Arial" panose="020B0604020202020204" pitchFamily="34" charset="0"/>
                </a:rPr>
                <a:t>When choosing food and drinks, current healthy eating guidelines should be followed.</a:t>
              </a:r>
              <a:endParaRPr lang="en-GB" altLang="en-US" sz="2326" dirty="0">
                <a:latin typeface="Arial" panose="020B0604020202020204" pitchFamily="34" charset="0"/>
              </a:endParaRPr>
            </a:p>
          </p:txBody>
        </p:sp>
        <p:sp>
          <p:nvSpPr>
            <p:cNvPr id="9" name="Text Box 25"/>
            <p:cNvSpPr txBox="1">
              <a:spLocks noChangeArrowheads="1"/>
            </p:cNvSpPr>
            <p:nvPr/>
          </p:nvSpPr>
          <p:spPr bwMode="auto">
            <a:xfrm rot="16200000">
              <a:off x="-6734449" y="-3317462"/>
              <a:ext cx="1579149" cy="3397182"/>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Key terms</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b="1" dirty="0">
                  <a:latin typeface="Arial" panose="020B0604020202020204" pitchFamily="34" charset="0"/>
                  <a:ea typeface="Times New Roman" panose="02020603050405020304" pitchFamily="18" charset="0"/>
                  <a:cs typeface="Arial" panose="020B0604020202020204" pitchFamily="34" charset="0"/>
                </a:rPr>
                <a:t>The </a:t>
              </a:r>
              <a:r>
                <a:rPr lang="en-US" altLang="en-US" sz="1422" b="1" dirty="0" err="1">
                  <a:latin typeface="Arial" panose="020B0604020202020204" pitchFamily="34" charset="0"/>
                  <a:ea typeface="Times New Roman" panose="02020603050405020304" pitchFamily="18" charset="0"/>
                  <a:cs typeface="Arial" panose="020B0604020202020204" pitchFamily="34" charset="0"/>
                </a:rPr>
                <a:t>Eatwell</a:t>
              </a:r>
              <a:r>
                <a:rPr lang="en-US" altLang="en-US" sz="1422" b="1" dirty="0">
                  <a:latin typeface="Arial" panose="020B0604020202020204" pitchFamily="34" charset="0"/>
                  <a:ea typeface="Times New Roman" panose="02020603050405020304" pitchFamily="18" charset="0"/>
                  <a:cs typeface="Arial" panose="020B0604020202020204" pitchFamily="34" charset="0"/>
                </a:rPr>
                <a:t> Guide</a:t>
              </a:r>
              <a:r>
                <a:rPr lang="en-US" altLang="en-US" sz="1422" dirty="0">
                  <a:latin typeface="Arial" panose="020B0604020202020204" pitchFamily="34" charset="0"/>
                  <a:ea typeface="Times New Roman" panose="02020603050405020304" pitchFamily="18" charset="0"/>
                  <a:cs typeface="Arial" panose="020B0604020202020204" pitchFamily="34" charset="0"/>
                </a:rPr>
                <a:t>: A healthy eating model showing the types and proportions of foods needed in the diet. </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b="1" dirty="0">
                  <a:latin typeface="Arial" panose="020B0604020202020204" pitchFamily="34" charset="0"/>
                  <a:ea typeface="Times New Roman" panose="02020603050405020304" pitchFamily="18" charset="0"/>
                  <a:cs typeface="Arial" panose="020B0604020202020204" pitchFamily="34" charset="0"/>
                </a:rPr>
                <a:t>Hydration:</a:t>
              </a:r>
              <a:r>
                <a:rPr lang="en-US" altLang="en-US" sz="1422" dirty="0">
                  <a:latin typeface="Arial" panose="020B0604020202020204" pitchFamily="34" charset="0"/>
                  <a:ea typeface="Times New Roman" panose="02020603050405020304" pitchFamily="18" charset="0"/>
                  <a:cs typeface="Arial" panose="020B0604020202020204" pitchFamily="34" charset="0"/>
                </a:rPr>
                <a:t> The process of replacing water in the body. </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b="1" dirty="0">
                  <a:latin typeface="Arial" panose="020B0604020202020204" pitchFamily="34" charset="0"/>
                  <a:ea typeface="Times New Roman" panose="02020603050405020304" pitchFamily="18" charset="0"/>
                  <a:cs typeface="Arial" panose="020B0604020202020204" pitchFamily="34" charset="0"/>
                </a:rPr>
                <a:t>Dietary</a:t>
              </a:r>
              <a:r>
                <a:rPr lang="en-US" altLang="en-US" sz="1422" b="1" dirty="0">
                  <a:latin typeface="Cambria" panose="02040503050406030204" pitchFamily="18" charset="0"/>
                  <a:ea typeface="Times New Roman" panose="02020603050405020304" pitchFamily="18" charset="0"/>
                  <a:cs typeface="Arial" panose="020B0604020202020204" pitchFamily="34" charset="0"/>
                </a:rPr>
                <a:t> </a:t>
              </a:r>
              <a:r>
                <a:rPr lang="en-US" altLang="en-US" sz="1422" b="1" dirty="0" err="1">
                  <a:latin typeface="Arial" panose="020B0604020202020204" pitchFamily="34" charset="0"/>
                  <a:ea typeface="Times New Roman" panose="02020603050405020304" pitchFamily="18" charset="0"/>
                  <a:cs typeface="Arial" panose="020B0604020202020204" pitchFamily="34" charset="0"/>
                </a:rPr>
                <a:t>fibre</a:t>
              </a:r>
              <a:r>
                <a:rPr lang="en-US" altLang="en-US" sz="1422" dirty="0">
                  <a:latin typeface="Arial" panose="020B0604020202020204" pitchFamily="34" charset="0"/>
                  <a:ea typeface="Times New Roman" panose="02020603050405020304" pitchFamily="18" charset="0"/>
                  <a:cs typeface="Arial" panose="020B0604020202020204" pitchFamily="34" charset="0"/>
                </a:rPr>
                <a:t>: </a:t>
              </a: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A type of carbohydrate found in plant foods.</a:t>
              </a:r>
              <a:r>
                <a:rPr lang="en-US" altLang="en-US" sz="1422" dirty="0">
                  <a:latin typeface="Cambria" panose="02040503050406030204" pitchFamily="18" charset="0"/>
                  <a:ea typeface="Times New Roman" panose="02020603050405020304" pitchFamily="18" charset="0"/>
                  <a:cs typeface="Arial" panose="020B0604020202020204" pitchFamily="34" charset="0"/>
                </a:rPr>
                <a:t> </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b="1" dirty="0">
                  <a:latin typeface="Arial" panose="020B0604020202020204" pitchFamily="34" charset="0"/>
                  <a:ea typeface="Times New Roman" panose="02020603050405020304" pitchFamily="18" charset="0"/>
                  <a:cs typeface="Arial" panose="020B0604020202020204" pitchFamily="34" charset="0"/>
                </a:rPr>
                <a:t>Composite/combination food</a:t>
              </a:r>
              <a:r>
                <a:rPr lang="en-US" altLang="en-US" sz="1422" dirty="0">
                  <a:latin typeface="Arial" panose="020B0604020202020204" pitchFamily="34" charset="0"/>
                  <a:ea typeface="Times New Roman" panose="02020603050405020304" pitchFamily="18" charset="0"/>
                  <a:cs typeface="Arial" panose="020B0604020202020204" pitchFamily="34" charset="0"/>
                </a:rPr>
                <a:t>: Food made with ingredients from more than one food group.</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10" name="Text Box 4"/>
            <p:cNvSpPr txBox="1">
              <a:spLocks noChangeArrowheads="1"/>
            </p:cNvSpPr>
            <p:nvPr/>
          </p:nvSpPr>
          <p:spPr bwMode="auto">
            <a:xfrm rot="16200000">
              <a:off x="-3743773" y="2157307"/>
              <a:ext cx="2849563" cy="2311953"/>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dirty="0" err="1">
                  <a:latin typeface="Arial" panose="020B0604020202020204" pitchFamily="34" charset="0"/>
                  <a:ea typeface="MS Mincho" charset="-128"/>
                  <a:cs typeface="Arial" panose="020B0604020202020204" pitchFamily="34" charset="0"/>
                </a:rPr>
                <a:t>Fibre</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Dietary </a:t>
              </a:r>
              <a:r>
                <a:rPr lang="en-US" altLang="en-US" sz="1422" dirty="0" err="1">
                  <a:solidFill>
                    <a:srgbClr val="000000"/>
                  </a:solidFill>
                  <a:latin typeface="Times" panose="02020603050405020304" pitchFamily="18" charset="0"/>
                  <a:ea typeface="Arial" panose="020B0604020202020204" pitchFamily="34" charset="0"/>
                  <a:cs typeface="Times New Roman" panose="02020603050405020304" pitchFamily="18" charset="0"/>
                </a:rPr>
                <a:t>fibre</a:t>
              </a: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 is a</a:t>
              </a:r>
              <a:r>
                <a:rPr lang="en-US" altLang="en-US" sz="1422" dirty="0" bmk="">
                  <a:solidFill>
                    <a:srgbClr val="000000"/>
                  </a:solidFill>
                  <a:latin typeface="Times" panose="02020603050405020304" pitchFamily="18" charset="0"/>
                  <a:ea typeface="Arial" panose="020B0604020202020204" pitchFamily="34" charset="0"/>
                  <a:cs typeface="Times New Roman" panose="02020603050405020304" pitchFamily="18" charset="0"/>
                </a:rPr>
                <a:t> type of carbohydrate found in plant foods.</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Food examples include wholegrain cereals and cereal products; oats; beans; lentils; fruit; vegetables; nuts; and, seeds. </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Dietary </a:t>
              </a:r>
              <a:r>
                <a:rPr lang="en-US" altLang="en-US" sz="1422" dirty="0" err="1">
                  <a:solidFill>
                    <a:srgbClr val="000000"/>
                  </a:solidFill>
                  <a:latin typeface="Times" panose="02020603050405020304" pitchFamily="18" charset="0"/>
                  <a:ea typeface="Arial" panose="020B0604020202020204" pitchFamily="34" charset="0"/>
                  <a:cs typeface="Times New Roman" panose="02020603050405020304" pitchFamily="18" charset="0"/>
                </a:rPr>
                <a:t>fibre</a:t>
              </a: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 helps to: reduce the</a:t>
              </a:r>
              <a:r>
                <a:rPr lang="en-US" altLang="en-US" sz="1422" dirty="0">
                  <a:solidFill>
                    <a:srgbClr val="FF0000"/>
                  </a:solidFill>
                  <a:latin typeface="Times" panose="02020603050405020304" pitchFamily="18" charset="0"/>
                  <a:ea typeface="Arial" panose="020B0604020202020204" pitchFamily="34" charset="0"/>
                  <a:cs typeface="Times New Roman" panose="02020603050405020304" pitchFamily="18" charset="0"/>
                </a:rPr>
                <a:t> </a:t>
              </a: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risk of heart disease, diabetes and some cancers; help weight control;</a:t>
              </a:r>
              <a:r>
                <a:rPr lang="en-US" altLang="en-US" sz="1422" dirty="0">
                  <a:latin typeface="Times" panose="02020603050405020304" pitchFamily="18" charset="0"/>
                  <a:ea typeface="MS Mincho" charset="-128"/>
                  <a:cs typeface="Times New Roman" panose="02020603050405020304" pitchFamily="18" charset="0"/>
                </a:rPr>
                <a:t> </a:t>
              </a: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bulk up stools;</a:t>
              </a:r>
              <a:r>
                <a:rPr lang="en-US" altLang="en-US" sz="1422" dirty="0">
                  <a:latin typeface="Times" panose="02020603050405020304" pitchFamily="18" charset="0"/>
                  <a:ea typeface="MS Mincho" charset="-128"/>
                  <a:cs typeface="Times New Roman" panose="02020603050405020304" pitchFamily="18" charset="0"/>
                </a:rPr>
                <a:t> </a:t>
              </a: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prevent constipation;</a:t>
              </a:r>
              <a:r>
                <a:rPr lang="en-US" altLang="en-US" sz="1422" dirty="0">
                  <a:latin typeface="Times" panose="02020603050405020304" pitchFamily="18" charset="0"/>
                  <a:ea typeface="MS Mincho" charset="-128"/>
                  <a:cs typeface="Times New Roman" panose="02020603050405020304" pitchFamily="18" charset="0"/>
                </a:rPr>
                <a:t> </a:t>
              </a: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improve gut health. </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The recommended average intake for dietary </a:t>
              </a:r>
              <a:r>
                <a:rPr lang="en-US" altLang="en-US" sz="1422" dirty="0" err="1">
                  <a:solidFill>
                    <a:srgbClr val="000000"/>
                  </a:solidFill>
                  <a:latin typeface="Times" panose="02020603050405020304" pitchFamily="18" charset="0"/>
                  <a:ea typeface="Arial" panose="020B0604020202020204" pitchFamily="34" charset="0"/>
                  <a:cs typeface="Times New Roman" panose="02020603050405020304" pitchFamily="18" charset="0"/>
                </a:rPr>
                <a:t>fibre</a:t>
              </a:r>
              <a:r>
                <a:rPr lang="en-US" altLang="en-US" sz="1422" dirty="0">
                  <a:solidFill>
                    <a:srgbClr val="000000"/>
                  </a:solidFill>
                  <a:latin typeface="Times" panose="02020603050405020304" pitchFamily="18" charset="0"/>
                  <a:ea typeface="Arial" panose="020B0604020202020204" pitchFamily="34" charset="0"/>
                  <a:cs typeface="Times New Roman" panose="02020603050405020304" pitchFamily="18" charset="0"/>
                </a:rPr>
                <a:t> is 30g per day for adults. </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11" name="Text Box 18"/>
            <p:cNvSpPr txBox="1">
              <a:spLocks noChangeArrowheads="1"/>
            </p:cNvSpPr>
            <p:nvPr/>
          </p:nvSpPr>
          <p:spPr bwMode="auto">
            <a:xfrm rot="16200000">
              <a:off x="-2701856" y="7954340"/>
              <a:ext cx="2492375" cy="1320800"/>
            </a:xfrm>
            <a:prstGeom prst="rect">
              <a:avLst/>
            </a:prstGeom>
            <a:solidFill>
              <a:srgbClr val="FFFFFF"/>
            </a:solidFill>
            <a:ln w="6350">
              <a:solidFill>
                <a:srgbClr val="548DD4"/>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Dairy and alternatives</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Good sources of protein and vitamins.</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An important source of calcium, which helps to keep bones strong. </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Should go for lower fat and lower sugar products where possible</a:t>
              </a:r>
              <a:r>
                <a:rPr lang="en-US" altLang="en-US" sz="1551">
                  <a:solidFill>
                    <a:srgbClr val="000000"/>
                  </a:solidFill>
                  <a:latin typeface="Cambria" panose="02040503050406030204" pitchFamily="18" charset="0"/>
                  <a:ea typeface="Arial" panose="020B0604020202020204" pitchFamily="34" charset="0"/>
                  <a:cs typeface="Times New Roman" panose="02020603050405020304" pitchFamily="18" charset="0"/>
                </a:rPr>
                <a:t>.</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12" name="Text Box 26"/>
            <p:cNvSpPr txBox="1">
              <a:spLocks noChangeArrowheads="1"/>
            </p:cNvSpPr>
            <p:nvPr/>
          </p:nvSpPr>
          <p:spPr bwMode="auto">
            <a:xfrm rot="16200000">
              <a:off x="-4043293" y="5333377"/>
              <a:ext cx="2435225" cy="1470025"/>
            </a:xfrm>
            <a:prstGeom prst="rect">
              <a:avLst/>
            </a:prstGeom>
            <a:solidFill>
              <a:srgbClr val="FFFFFF"/>
            </a:solidFill>
            <a:ln w="6350">
              <a:solidFill>
                <a:srgbClr val="7030A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Oil and spreads</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Unsaturated fats are healthier fats that are usually from plant sources and in liquid form as oil, e.g. olive oil. </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Generally, people</a:t>
              </a:r>
              <a:r>
                <a:rPr lang="en-US" altLang="en-US" sz="1422">
                  <a:solidFill>
                    <a:srgbClr val="FF0000"/>
                  </a:solidFill>
                  <a:latin typeface="Cambria" panose="02040503050406030204" pitchFamily="18" charset="0"/>
                  <a:ea typeface="Arial" panose="020B0604020202020204" pitchFamily="34" charset="0"/>
                  <a:cs typeface="Times New Roman" panose="02020603050405020304" pitchFamily="18" charset="0"/>
                </a:rPr>
                <a:t> </a:t>
              </a: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are eating too much saturated fat and need to reduce consumption.</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13" name="Text Box 27"/>
            <p:cNvSpPr txBox="1">
              <a:spLocks noChangeArrowheads="1"/>
            </p:cNvSpPr>
            <p:nvPr/>
          </p:nvSpPr>
          <p:spPr bwMode="auto">
            <a:xfrm rot="16200000">
              <a:off x="-5930037" y="7504284"/>
              <a:ext cx="2492375" cy="2243138"/>
            </a:xfrm>
            <a:prstGeom prst="rect">
              <a:avLst/>
            </a:prstGeom>
            <a:solidFill>
              <a:srgbClr val="FFFFFF"/>
            </a:solidFill>
            <a:ln w="6350">
              <a:solidFill>
                <a:srgbClr val="00B05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Fruit and vegetables</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This group should make up just over a third of the food eaten each day. </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Aim to eat at least five portions of a variety each day.</a:t>
              </a:r>
              <a:r>
                <a:rPr lang="en-US" altLang="en-US" sz="1422">
                  <a:latin typeface="Arial" panose="020B0604020202020204" pitchFamily="34" charset="0"/>
                  <a:ea typeface="MS Mincho" charset="-128"/>
                  <a:cs typeface="Arial" panose="020B0604020202020204" pitchFamily="34" charset="0"/>
                </a:rPr>
                <a:t> </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Choose from fresh, frozen, canned, dried or juiced. </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A portion is around 80g (3 heaped tbs).</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30g of dried fruit or 150ml glass of fruit juice or smoothie count as a max of 1 portion each day.</a:t>
              </a:r>
              <a:endParaRPr lang="en-US" altLang="en-US" sz="2326">
                <a:latin typeface="Arial" panose="020B0604020202020204" pitchFamily="34" charset="0"/>
              </a:endParaRPr>
            </a:p>
          </p:txBody>
        </p:sp>
        <p:sp>
          <p:nvSpPr>
            <p:cNvPr id="14" name="Text Box 28"/>
            <p:cNvSpPr txBox="1">
              <a:spLocks noChangeArrowheads="1"/>
            </p:cNvSpPr>
            <p:nvPr/>
          </p:nvSpPr>
          <p:spPr bwMode="auto">
            <a:xfrm rot="16200000">
              <a:off x="-2371656" y="5184153"/>
              <a:ext cx="2433638" cy="1773237"/>
            </a:xfrm>
            <a:prstGeom prst="rect">
              <a:avLst/>
            </a:prstGeom>
            <a:solidFill>
              <a:srgbClr val="FFFFFF"/>
            </a:solidFill>
            <a:ln w="6350">
              <a:solidFill>
                <a:srgbClr val="FF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Foods high fat, salt and sugar</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Includes products such as chocolate, cakes, biscuits, full-sugar soft drinks, butter and ice cream. </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Are high in fat, sugar and energy and are not needed in the diet. </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If included, should be had infrequently and in small amounts. </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15" name="Text Box 29"/>
            <p:cNvSpPr txBox="1">
              <a:spLocks noChangeArrowheads="1"/>
            </p:cNvSpPr>
            <p:nvPr/>
          </p:nvSpPr>
          <p:spPr bwMode="auto">
            <a:xfrm rot="16200000">
              <a:off x="-5834166" y="5070647"/>
              <a:ext cx="2459038" cy="1955800"/>
            </a:xfrm>
            <a:prstGeom prst="rect">
              <a:avLst/>
            </a:prstGeom>
            <a:solidFill>
              <a:srgbClr val="FFFFFF"/>
            </a:solidFill>
            <a:ln w="6350">
              <a:solidFill>
                <a:srgbClr val="FF33CC"/>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Beans, pulses, fish, eggs, meat and other protein</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Sources of protein, vitamins and minerals. </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Recommendations include to aim for at least two portions of fish a week, one oily, and;</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People who</a:t>
              </a:r>
              <a:r>
                <a:rPr lang="en-US" altLang="en-US" sz="1422" dirty="0">
                  <a:solidFill>
                    <a:srgbClr val="FF0000"/>
                  </a:solidFill>
                  <a:latin typeface="Cambria" panose="02040503050406030204" pitchFamily="18" charset="0"/>
                  <a:ea typeface="Arial" panose="020B0604020202020204" pitchFamily="34" charset="0"/>
                  <a:cs typeface="Times New Roman" panose="02020603050405020304" pitchFamily="18" charset="0"/>
                </a:rPr>
                <a:t> </a:t>
              </a: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eat more than 90g/day of red or processed meat, should cut down to no more than 70g/day.</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16" name="Text Box 30"/>
            <p:cNvSpPr txBox="1">
              <a:spLocks noChangeArrowheads="1"/>
            </p:cNvSpPr>
            <p:nvPr/>
          </p:nvSpPr>
          <p:spPr bwMode="auto">
            <a:xfrm rot="16200000">
              <a:off x="-5784781" y="2513977"/>
              <a:ext cx="2860675" cy="1584325"/>
            </a:xfrm>
            <a:prstGeom prst="rect">
              <a:avLst/>
            </a:prstGeom>
            <a:solidFill>
              <a:srgbClr val="FFFFFF"/>
            </a:solidFill>
            <a:ln w="6350">
              <a:solidFill>
                <a:srgbClr val="00B0F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Hydration</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Aim to drink 6-8 glasses of fluid every day. </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Water, lower fat milk and sugar-free drinks including tea and coffee all count. </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Fruit juice and smoothies also count but should be limited to no more than a combined total of 150ml per day.</a:t>
              </a:r>
              <a:endParaRPr lang="en-US"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17" name="Text Box 9"/>
            <p:cNvSpPr txBox="1">
              <a:spLocks noChangeArrowheads="1"/>
            </p:cNvSpPr>
            <p:nvPr/>
          </p:nvSpPr>
          <p:spPr bwMode="auto">
            <a:xfrm rot="16200000">
              <a:off x="-7872859" y="5073822"/>
              <a:ext cx="2492375" cy="1935162"/>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The </a:t>
              </a:r>
              <a:r>
                <a:rPr lang="en-US" altLang="en-US" sz="1422" b="1" dirty="0" err="1">
                  <a:latin typeface="Arial" panose="020B0604020202020204" pitchFamily="34" charset="0"/>
                  <a:ea typeface="MS Mincho" charset="-128"/>
                  <a:cs typeface="Arial" panose="020B0604020202020204" pitchFamily="34" charset="0"/>
                </a:rPr>
                <a:t>Eatwell</a:t>
              </a:r>
              <a:r>
                <a:rPr lang="en-US" altLang="en-US" sz="1422" b="1" dirty="0">
                  <a:latin typeface="Arial" panose="020B0604020202020204" pitchFamily="34" charset="0"/>
                  <a:ea typeface="MS Mincho" charset="-128"/>
                  <a:cs typeface="Arial" panose="020B0604020202020204" pitchFamily="34" charset="0"/>
                </a:rPr>
                <a:t> Guide</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Comprises 5 main food groups.</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dirty="0">
                  <a:latin typeface="Arial" panose="020B0604020202020204" pitchFamily="34" charset="0"/>
                  <a:ea typeface="MS Mincho" charset="-128"/>
                  <a:cs typeface="Arial" panose="020B0604020202020204" pitchFamily="34" charset="0"/>
                </a:rPr>
                <a:t>Is suitable for most people over 2 years of age.</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Shows the proportions in which different groups of foods are needed in order to have a well-balanced and healthy diet.</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buFontTx/>
                <a:buChar char="•"/>
              </a:pP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Shows proportions representative of food eaten over a day or more.</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18" name="Text Box 7"/>
            <p:cNvSpPr txBox="1">
              <a:spLocks noChangeArrowheads="1"/>
            </p:cNvSpPr>
            <p:nvPr/>
          </p:nvSpPr>
          <p:spPr bwMode="auto">
            <a:xfrm rot="16200000">
              <a:off x="-1741418" y="8387727"/>
              <a:ext cx="2492375" cy="454025"/>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To find out more, go to: </a:t>
              </a:r>
              <a:r>
                <a:rPr lang="en-US" altLang="en-US" sz="1422">
                  <a:latin typeface="Arial" panose="020B0604020202020204" pitchFamily="34" charset="0"/>
                  <a:ea typeface="MS Mincho" charset="-128"/>
                  <a:cs typeface="Arial" panose="020B0604020202020204" pitchFamily="34" charset="0"/>
                  <a:hlinkClick r:id="rId4"/>
                </a:rPr>
                <a:t>https://bit.ly/2QzUMfe</a:t>
              </a:r>
              <a:r>
                <a:rPr lang="en-US" altLang="en-US" sz="1422">
                  <a:latin typeface="Arial" panose="020B0604020202020204" pitchFamily="34" charset="0"/>
                  <a:ea typeface="MS Mincho" charset="-128"/>
                  <a:cs typeface="Arial" panose="020B0604020202020204" pitchFamily="34" charset="0"/>
                </a:rPr>
                <a:t> </a:t>
              </a:r>
              <a:endParaRPr lang="en-US" altLang="en-US" sz="2326">
                <a:latin typeface="Arial" panose="020B0604020202020204" pitchFamily="34" charset="0"/>
              </a:endParaRPr>
            </a:p>
          </p:txBody>
        </p:sp>
        <p:sp>
          <p:nvSpPr>
            <p:cNvPr id="19" name="Text Box 45"/>
            <p:cNvSpPr txBox="1">
              <a:spLocks noChangeArrowheads="1"/>
            </p:cNvSpPr>
            <p:nvPr/>
          </p:nvSpPr>
          <p:spPr bwMode="auto">
            <a:xfrm rot="16200000">
              <a:off x="-4774542" y="-1800811"/>
              <a:ext cx="4204873" cy="3018180"/>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Meals and snacks can be sorted into The </a:t>
              </a:r>
              <a:r>
                <a:rPr lang="en-US" altLang="en-US" sz="1422" b="1" dirty="0" err="1">
                  <a:latin typeface="Arial" panose="020B0604020202020204" pitchFamily="34" charset="0"/>
                  <a:ea typeface="MS Mincho" charset="-128"/>
                  <a:cs typeface="Arial" panose="020B0604020202020204" pitchFamily="34" charset="0"/>
                </a:rPr>
                <a:t>Eatwell</a:t>
              </a:r>
              <a:r>
                <a:rPr lang="en-US" altLang="en-US" sz="1422" b="1" dirty="0">
                  <a:latin typeface="Arial" panose="020B0604020202020204" pitchFamily="34" charset="0"/>
                  <a:ea typeface="MS Mincho" charset="-128"/>
                  <a:cs typeface="Arial" panose="020B0604020202020204" pitchFamily="34" charset="0"/>
                </a:rPr>
                <a:t> Guide food groups.</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Composite/combination food - </a:t>
              </a:r>
              <a:r>
                <a:rPr lang="en-US" altLang="en-US" sz="1422" b="1" dirty="0" err="1">
                  <a:latin typeface="Arial" panose="020B0604020202020204" pitchFamily="34" charset="0"/>
                  <a:ea typeface="MS Mincho" charset="-128"/>
                  <a:cs typeface="Arial" panose="020B0604020202020204" pitchFamily="34" charset="0"/>
                </a:rPr>
                <a:t>Lasagne</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Pasta (</a:t>
              </a:r>
              <a:r>
                <a:rPr lang="en-US" altLang="en-US" sz="1422" dirty="0" err="1">
                  <a:latin typeface="Arial" panose="020B0604020202020204" pitchFamily="34" charset="0"/>
                  <a:ea typeface="MS Mincho" charset="-128"/>
                  <a:cs typeface="Arial" panose="020B0604020202020204" pitchFamily="34" charset="0"/>
                </a:rPr>
                <a:t>lasagne</a:t>
              </a:r>
              <a:r>
                <a:rPr lang="en-US" altLang="en-US" sz="1422" dirty="0">
                  <a:latin typeface="Arial" panose="020B0604020202020204" pitchFamily="34" charset="0"/>
                  <a:ea typeface="MS Mincho" charset="-128"/>
                  <a:cs typeface="Arial" panose="020B0604020202020204" pitchFamily="34" charset="0"/>
                </a:rPr>
                <a:t> sheets): </a:t>
              </a:r>
              <a:r>
                <a:rPr lang="en-US" altLang="en-US" sz="1422" b="1" dirty="0">
                  <a:latin typeface="Arial" panose="020B0604020202020204" pitchFamily="34" charset="0"/>
                  <a:ea typeface="MS Mincho" charset="-128"/>
                  <a:cs typeface="Arial" panose="020B0604020202020204" pitchFamily="34" charset="0"/>
                </a:rPr>
                <a:t>Potatoes, bread, rice, pasta or other starchy carbohydrates </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Onions, garlic and chopped tomatoes: </a:t>
              </a:r>
              <a:r>
                <a:rPr lang="en-US" altLang="en-US" sz="1422" b="1" dirty="0">
                  <a:latin typeface="Arial" panose="020B0604020202020204" pitchFamily="34" charset="0"/>
                  <a:ea typeface="MS Mincho" charset="-128"/>
                  <a:cs typeface="Arial" panose="020B0604020202020204" pitchFamily="34" charset="0"/>
                </a:rPr>
                <a:t>Fruit and vegetables</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Lean minced meat (or meat substitute): </a:t>
              </a:r>
              <a:r>
                <a:rPr lang="en-US" altLang="en-US" sz="1422" b="1" dirty="0">
                  <a:latin typeface="Arial" panose="020B0604020202020204" pitchFamily="34" charset="0"/>
                  <a:ea typeface="MS Mincho" charset="-128"/>
                  <a:cs typeface="Arial" panose="020B0604020202020204" pitchFamily="34" charset="0"/>
                </a:rPr>
                <a:t>Beans, pulses, fish, eggs, meat and other protein </a:t>
              </a:r>
              <a:r>
                <a:rPr lang="en-US" altLang="en-US" sz="1422" dirty="0">
                  <a:latin typeface="Cambria" panose="02040503050406030204" pitchFamily="18" charset="0"/>
                  <a:ea typeface="MS Mincho" charset="-128"/>
                  <a:cs typeface="Arial" panose="020B0604020202020204" pitchFamily="34" charset="0"/>
                </a:rPr>
                <a:t>–</a:t>
              </a:r>
              <a:r>
                <a:rPr lang="en-US" altLang="en-US" sz="1422" dirty="0">
                  <a:latin typeface="Arial" panose="020B0604020202020204" pitchFamily="34" charset="0"/>
                  <a:ea typeface="MS Mincho" charset="-128"/>
                  <a:cs typeface="Arial" panose="020B0604020202020204" pitchFamily="34" charset="0"/>
                </a:rPr>
                <a:t> </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Cheese sauce made with milk and cheese</a:t>
              </a:r>
              <a:r>
                <a:rPr lang="en-US" altLang="en-US" sz="1422" b="1" dirty="0">
                  <a:latin typeface="Arial" panose="020B0604020202020204" pitchFamily="34" charset="0"/>
                  <a:ea typeface="MS Mincho" charset="-128"/>
                  <a:cs typeface="Arial" panose="020B0604020202020204" pitchFamily="34" charset="0"/>
                </a:rPr>
                <a:t>: Dairy and alternatives </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Olive/vegetable oil used to cook onions and mince</a:t>
              </a:r>
              <a:r>
                <a:rPr lang="en-US" altLang="en-US" sz="1422" b="1" dirty="0">
                  <a:latin typeface="Arial" panose="020B0604020202020204" pitchFamily="34" charset="0"/>
                  <a:ea typeface="MS Mincho" charset="-128"/>
                  <a:cs typeface="Arial" panose="020B0604020202020204" pitchFamily="34" charset="0"/>
                </a:rPr>
                <a:t>: Oil and spreads  </a:t>
              </a:r>
              <a:endParaRPr lang="en-US" altLang="en-US" sz="1292" dirty="0">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20" name="Rectangle 21"/>
            <p:cNvSpPr>
              <a:spLocks noChangeArrowheads="1"/>
            </p:cNvSpPr>
            <p:nvPr/>
          </p:nvSpPr>
          <p:spPr bwMode="auto">
            <a:xfrm rot="16200000">
              <a:off x="-9189899" y="6219301"/>
              <a:ext cx="2768460" cy="707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8169" tIns="59084" rIns="118169" bIns="59084" numCol="1" anchor="ctr" anchorCtr="0" compatLnSpc="1">
              <a:prstTxWarp prst="textNoShape">
                <a:avLst/>
              </a:prstTxWarp>
              <a:spAutoFit/>
            </a:bodyPr>
            <a:lstStyle/>
            <a:p>
              <a:pPr defTabSz="1181679" eaLnBrk="0" fontAlgn="base" hangingPunct="0">
                <a:spcBef>
                  <a:spcPct val="0"/>
                </a:spcBef>
                <a:spcAft>
                  <a:spcPct val="0"/>
                </a:spcAft>
              </a:pPr>
              <a:r>
                <a:rPr lang="en-GB" altLang="en-US" sz="2843" b="1">
                  <a:solidFill>
                    <a:srgbClr val="EF9F3F"/>
                  </a:solidFill>
                  <a:latin typeface="Arial" panose="020B0604020202020204" pitchFamily="34" charset="0"/>
                  <a:ea typeface="MS Mincho" charset="-128"/>
                  <a:cs typeface="Arial" panose="020B0604020202020204" pitchFamily="34" charset="0"/>
                </a:rPr>
                <a:t>The Eatwell Guide  </a:t>
              </a:r>
              <a:endParaRPr lang="en-GB"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GB" altLang="en-US" sz="2326">
                <a:latin typeface="Arial" panose="020B0604020202020204" pitchFamily="34" charset="0"/>
              </a:endParaRPr>
            </a:p>
          </p:txBody>
        </p:sp>
        <p:sp>
          <p:nvSpPr>
            <p:cNvPr id="21" name="Rectangle 22"/>
            <p:cNvSpPr>
              <a:spLocks noChangeArrowheads="1"/>
            </p:cNvSpPr>
            <p:nvPr/>
          </p:nvSpPr>
          <p:spPr bwMode="auto">
            <a:xfrm rot="16200000">
              <a:off x="-7669428" y="6080847"/>
              <a:ext cx="184717" cy="984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8169" tIns="59084" rIns="118169" bIns="59084" numCol="1" anchor="ctr" anchorCtr="0" compatLnSpc="1">
              <a:prstTxWarp prst="textNoShape">
                <a:avLst/>
              </a:prstTxWarp>
              <a:spAutoFit/>
            </a:bodyPr>
            <a:lstStyle/>
            <a:p>
              <a:pPr defTabSz="1181679" eaLnBrk="0" fontAlgn="base" hangingPunct="0">
                <a:spcBef>
                  <a:spcPct val="0"/>
                </a:spcBef>
                <a:spcAft>
                  <a:spcPct val="0"/>
                </a:spcAft>
              </a:pPr>
              <a:endParaRPr lang="en-US" altLang="en-US" sz="1292">
                <a:solidFill>
                  <a:srgbClr val="000000"/>
                </a:solidFill>
              </a:endParaRPr>
            </a:p>
            <a:p>
              <a:pPr defTabSz="1181679" eaLnBrk="0" fontAlgn="base" hangingPunct="0">
                <a:spcBef>
                  <a:spcPct val="0"/>
                </a:spcBef>
                <a:spcAft>
                  <a:spcPct val="0"/>
                </a:spcAft>
              </a:pPr>
              <a:r>
                <a:rPr lang="en-US" altLang="en-US" sz="1292">
                  <a:solidFill>
                    <a:srgbClr val="000000"/>
                  </a:solidFill>
                  <a:latin typeface="Arial" panose="020B0604020202020204" pitchFamily="34" charset="0"/>
                </a:rPr>
                <a:t/>
              </a:r>
              <a:br>
                <a:rPr lang="en-US" altLang="en-US" sz="1292">
                  <a:solidFill>
                    <a:srgbClr val="000000"/>
                  </a:solidFill>
                  <a:latin typeface="Arial" panose="020B0604020202020204" pitchFamily="34" charset="0"/>
                </a:rPr>
              </a:br>
              <a:r>
                <a:rPr lang="en-US" altLang="en-US" sz="1292">
                  <a:solidFill>
                    <a:srgbClr val="000000"/>
                  </a:solidFill>
                  <a:latin typeface="Arial" panose="020B0604020202020204" pitchFamily="34" charset="0"/>
                </a:rPr>
                <a:t/>
              </a:r>
              <a:br>
                <a:rPr lang="en-US" altLang="en-US" sz="1292">
                  <a:solidFill>
                    <a:srgbClr val="000000"/>
                  </a:solidFill>
                  <a:latin typeface="Arial" panose="020B0604020202020204" pitchFamily="34" charset="0"/>
                </a:rPr>
              </a:br>
              <a:endParaRPr lang="en-GB" altLang="en-US" sz="1292">
                <a:latin typeface="Times" panose="02020603050405020304" pitchFamily="18" charset="0"/>
                <a:ea typeface="MS Mincho" charset="-128"/>
                <a:cs typeface="Times New Roman" panose="02020603050405020304" pitchFamily="18" charset="0"/>
              </a:endParaRPr>
            </a:p>
            <a:p>
              <a:pPr defTabSz="1181679" eaLnBrk="0" fontAlgn="base" hangingPunct="0">
                <a:spcBef>
                  <a:spcPct val="0"/>
                </a:spcBef>
                <a:spcAft>
                  <a:spcPct val="0"/>
                </a:spcAft>
              </a:pPr>
              <a:endParaRPr lang="en-GB" altLang="en-US" sz="2326">
                <a:latin typeface="Arial" panose="020B0604020202020204" pitchFamily="34" charset="0"/>
              </a:endParaRPr>
            </a:p>
          </p:txBody>
        </p:sp>
        <p:sp>
          <p:nvSpPr>
            <p:cNvPr id="22" name="Rectangle 28"/>
            <p:cNvSpPr>
              <a:spLocks noChangeArrowheads="1"/>
            </p:cNvSpPr>
            <p:nvPr/>
          </p:nvSpPr>
          <p:spPr bwMode="auto">
            <a:xfrm rot="16200000">
              <a:off x="-7669428" y="6388570"/>
              <a:ext cx="184717" cy="36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8169" tIns="59084" rIns="118169" bIns="59084" numCol="1" anchor="ctr" anchorCtr="0" compatLnSpc="1">
              <a:prstTxWarp prst="textNoShape">
                <a:avLst/>
              </a:prstTxWarp>
              <a:spAutoFit/>
            </a:bodyPr>
            <a:lstStyle/>
            <a:p>
              <a:endParaRPr lang="en-GB" sz="2326"/>
            </a:p>
          </p:txBody>
        </p:sp>
        <p:sp>
          <p:nvSpPr>
            <p:cNvPr id="23" name="Rectangle 39"/>
            <p:cNvSpPr>
              <a:spLocks noChangeArrowheads="1"/>
            </p:cNvSpPr>
            <p:nvPr/>
          </p:nvSpPr>
          <p:spPr bwMode="auto">
            <a:xfrm rot="16200000">
              <a:off x="-7669428" y="6388570"/>
              <a:ext cx="184717" cy="36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8169" tIns="59084" rIns="118169" bIns="59084" numCol="1" anchor="ctr" anchorCtr="0" compatLnSpc="1">
              <a:prstTxWarp prst="textNoShape">
                <a:avLst/>
              </a:prstTxWarp>
              <a:spAutoFit/>
            </a:bodyPr>
            <a:lstStyle/>
            <a:p>
              <a:endParaRPr lang="en-GB" sz="2326"/>
            </a:p>
          </p:txBody>
        </p:sp>
        <p:pic>
          <p:nvPicPr>
            <p:cNvPr id="3084" name="Picture 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2411698" y="-1650335"/>
              <a:ext cx="1370980" cy="994109"/>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6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536614" y="49788"/>
              <a:ext cx="1587501" cy="105352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stretch>
              <a:fillRect/>
            </a:stretch>
          </p:blipFill>
          <p:spPr>
            <a:xfrm rot="16200000">
              <a:off x="-6043737" y="-64809"/>
              <a:ext cx="1938696" cy="1188823"/>
            </a:xfrm>
            <a:prstGeom prst="rect">
              <a:avLst/>
            </a:prstGeom>
          </p:spPr>
        </p:pic>
      </p:grpSp>
      <p:pic>
        <p:nvPicPr>
          <p:cNvPr id="26" name="Picture 25"/>
          <p:cNvPicPr>
            <a:picLocks noChangeAspect="1"/>
          </p:cNvPicPr>
          <p:nvPr/>
        </p:nvPicPr>
        <p:blipFill>
          <a:blip r:embed="rId8"/>
          <a:stretch>
            <a:fillRect/>
          </a:stretch>
        </p:blipFill>
        <p:spPr>
          <a:xfrm>
            <a:off x="357502" y="52090"/>
            <a:ext cx="8831602" cy="12852094"/>
          </a:xfrm>
          <a:prstGeom prst="rect">
            <a:avLst/>
          </a:prstGeom>
        </p:spPr>
      </p:pic>
    </p:spTree>
    <p:extLst>
      <p:ext uri="{BB962C8B-B14F-4D97-AF65-F5344CB8AC3E}">
        <p14:creationId xmlns:p14="http://schemas.microsoft.com/office/powerpoint/2010/main" val="1971505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49" name="Group 3148"/>
          <p:cNvGrpSpPr/>
          <p:nvPr/>
        </p:nvGrpSpPr>
        <p:grpSpPr>
          <a:xfrm rot="16200000">
            <a:off x="-14877891" y="1157163"/>
            <a:ext cx="18117546" cy="9937652"/>
            <a:chOff x="-3580765" y="1108075"/>
            <a:chExt cx="14019530" cy="7689850"/>
          </a:xfrm>
        </p:grpSpPr>
        <p:sp>
          <p:nvSpPr>
            <p:cNvPr id="60" name="Text Box 1"/>
            <p:cNvSpPr txBox="1"/>
            <p:nvPr/>
          </p:nvSpPr>
          <p:spPr>
            <a:xfrm>
              <a:off x="-3580765" y="1108075"/>
              <a:ext cx="3340100" cy="1915795"/>
            </a:xfrm>
            <a:prstGeom prst="rect">
              <a:avLst/>
            </a:prstGeom>
            <a:solidFill>
              <a:sysClr val="window" lastClr="FFFFFF"/>
            </a:solidFill>
            <a:ln w="6350">
              <a:solidFill>
                <a:prstClr val="black"/>
              </a:solidFill>
            </a:ln>
          </p:spPr>
          <p:txBody>
            <a:bodyPr rot="0" spcFirstLastPara="0" vert="horz" wrap="square" lIns="118169" tIns="59084" rIns="118169" bIns="59084" numCol="1" spcCol="0" rtlCol="0" fromWordArt="0" anchor="t" anchorCtr="0" forceAA="0" compatLnSpc="1">
              <a:prstTxWarp prst="textNoShape">
                <a:avLst/>
              </a:prstTxWarp>
              <a:noAutofit/>
            </a:bodyPr>
            <a:lstStyle/>
            <a:p>
              <a:pPr defTabSz="1181679">
                <a:defRPr/>
              </a:pPr>
              <a:r>
                <a:rPr lang="en-GB" sz="1422" b="1" kern="0">
                  <a:solidFill>
                    <a:sysClr val="windowText" lastClr="000000"/>
                  </a:solidFill>
                  <a:latin typeface="Arial" panose="020B0604020202020204" pitchFamily="34" charset="0"/>
                  <a:ea typeface="MS Mincho"/>
                  <a:cs typeface="Times New Roman" panose="02020603050405020304" pitchFamily="18" charset="0"/>
                </a:rPr>
                <a:t>Why is food cooked?</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Some foods can be eaten raw and form an important part of the diet. However, many foods need to be prepared and cooked before they are eaten to: </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marL="295420" indent="-295420" defTabSz="1181679">
                <a:lnSpc>
                  <a:spcPct val="90000"/>
                </a:lnSpc>
                <a:defRPr/>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make the food safe to eat by destroying pathogenic micro-organisms and toxins;</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marL="295420" indent="-295420" defTabSz="1181679">
                <a:lnSpc>
                  <a:spcPct val="90000"/>
                </a:lnSpc>
                <a:defRPr/>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destroy microorganisms and enzymes that cause food to deteriorate and therefore increase the keeping quality of the food;</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marL="295420" indent="-295420" defTabSz="1181679">
                <a:lnSpc>
                  <a:spcPct val="90000"/>
                </a:lnSpc>
                <a:defRPr/>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make the food more digestible and easier to absorb.</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GB" sz="1551" kern="0">
                  <a:solidFill>
                    <a:sysClr val="windowText" lastClr="000000"/>
                  </a:solidFill>
                  <a:latin typeface="Cambria" panose="02040503050406030204" pitchFamily="18" charset="0"/>
                  <a:ea typeface="MS Mincho"/>
                  <a:cs typeface="Times New Roman" panose="02020603050405020304" pitchFamily="18" charset="0"/>
                </a:rPr>
                <a:t> </a:t>
              </a:r>
            </a:p>
          </p:txBody>
        </p:sp>
        <p:sp>
          <p:nvSpPr>
            <p:cNvPr id="61" name="Text Box 7"/>
            <p:cNvSpPr txBox="1"/>
            <p:nvPr/>
          </p:nvSpPr>
          <p:spPr>
            <a:xfrm>
              <a:off x="-3580765" y="5629275"/>
              <a:ext cx="3333750" cy="2597150"/>
            </a:xfrm>
            <a:prstGeom prst="rect">
              <a:avLst/>
            </a:prstGeom>
            <a:solidFill>
              <a:sysClr val="window" lastClr="FFFFFF"/>
            </a:solidFill>
            <a:ln w="6350">
              <a:solidFill>
                <a:prstClr val="black"/>
              </a:solidFill>
            </a:ln>
          </p:spPr>
          <p:txBody>
            <a:bodyPr rot="0" spcFirstLastPara="0" vert="horz" wrap="square" lIns="118169" tIns="59084" rIns="118169" bIns="59084" numCol="1" spcCol="0" rtlCol="0" fromWordArt="0" anchor="t" anchorCtr="0" forceAA="0" compatLnSpc="1">
              <a:prstTxWarp prst="textNoShape">
                <a:avLst/>
              </a:prstTxWarp>
              <a:noAutofit/>
            </a:bodyPr>
            <a:lstStyle/>
            <a:p>
              <a:r>
                <a:rPr lang="en-GB" sz="1422" b="1">
                  <a:latin typeface="Arial" panose="020B0604020202020204" pitchFamily="34" charset="0"/>
                  <a:ea typeface="MS Mincho"/>
                  <a:cs typeface="Times New Roman" panose="02020603050405020304" pitchFamily="18" charset="0"/>
                </a:rPr>
                <a:t>Safety</a:t>
              </a:r>
              <a:endParaRPr lang="en-GB" sz="1551">
                <a:latin typeface="Cambria" panose="02040503050406030204" pitchFamily="18" charset="0"/>
                <a:ea typeface="MS Mincho"/>
                <a:cs typeface="Times New Roman" panose="02020603050405020304" pitchFamily="18" charset="0"/>
              </a:endParaRPr>
            </a:p>
            <a:p>
              <a:pPr marL="233053" indent="-233053"/>
              <a:r>
                <a:rPr lang="en-GB" sz="1422">
                  <a:latin typeface="Arial" panose="020B0604020202020204" pitchFamily="34" charset="0"/>
                  <a:ea typeface="MS Mincho"/>
                  <a:cs typeface="Times New Roman" panose="02020603050405020304" pitchFamily="18" charset="0"/>
                </a:rPr>
                <a:t>Sharp knives: never walk around with a knife. Use the </a:t>
              </a:r>
              <a:r>
                <a:rPr lang="en-GB" sz="1422" i="1">
                  <a:latin typeface="Arial" panose="020B0604020202020204" pitchFamily="34" charset="0"/>
                  <a:ea typeface="MS Mincho"/>
                  <a:cs typeface="Times New Roman" panose="02020603050405020304" pitchFamily="18" charset="0"/>
                </a:rPr>
                <a:t>bridge hold</a:t>
              </a:r>
              <a:r>
                <a:rPr lang="en-GB" sz="1422">
                  <a:latin typeface="Arial" panose="020B0604020202020204" pitchFamily="34" charset="0"/>
                  <a:ea typeface="MS Mincho"/>
                  <a:cs typeface="Times New Roman" panose="02020603050405020304" pitchFamily="18" charset="0"/>
                </a:rPr>
                <a:t> and </a:t>
              </a:r>
              <a:r>
                <a:rPr lang="en-GB" sz="1422" i="1">
                  <a:latin typeface="Arial" panose="020B0604020202020204" pitchFamily="34" charset="0"/>
                  <a:ea typeface="MS Mincho"/>
                  <a:cs typeface="Times New Roman" panose="02020603050405020304" pitchFamily="18" charset="0"/>
                </a:rPr>
                <a:t>claw grip</a:t>
              </a:r>
              <a:r>
                <a:rPr lang="en-GB" sz="1422">
                  <a:latin typeface="Arial" panose="020B0604020202020204" pitchFamily="34" charset="0"/>
                  <a:ea typeface="MS Mincho"/>
                  <a:cs typeface="Times New Roman" panose="02020603050405020304" pitchFamily="18" charset="0"/>
                </a:rPr>
                <a:t> to cut safely.</a:t>
              </a:r>
              <a:endParaRPr lang="en-GB" sz="1551">
                <a:latin typeface="Cambria" panose="02040503050406030204" pitchFamily="18" charset="0"/>
                <a:ea typeface="MS Mincho"/>
                <a:cs typeface="Times New Roman" panose="02020603050405020304" pitchFamily="18" charset="0"/>
              </a:endParaRPr>
            </a:p>
            <a:p>
              <a:pPr marL="233053" indent="-233053"/>
              <a:r>
                <a:rPr lang="en-GB" sz="1422">
                  <a:latin typeface="Arial" panose="020B0604020202020204" pitchFamily="34" charset="0"/>
                  <a:ea typeface="MS Mincho"/>
                  <a:cs typeface="Times New Roman" panose="02020603050405020304" pitchFamily="18" charset="0"/>
                </a:rPr>
                <a:t>Grater: hold grater firmly on a chopping board. Grate food in one direction and leave a small amount at the end to prevent injury to knuckles.</a:t>
              </a:r>
              <a:endParaRPr lang="en-GB" sz="1551">
                <a:latin typeface="Cambria" panose="02040503050406030204" pitchFamily="18" charset="0"/>
                <a:ea typeface="MS Mincho"/>
                <a:cs typeface="Times New Roman" panose="02020603050405020304" pitchFamily="18" charset="0"/>
              </a:endParaRPr>
            </a:p>
            <a:p>
              <a:pPr marL="233053" indent="-233053"/>
              <a:r>
                <a:rPr lang="en-GB" sz="1422">
                  <a:latin typeface="Arial" panose="020B0604020202020204" pitchFamily="34" charset="0"/>
                  <a:ea typeface="MS Mincho"/>
                  <a:cs typeface="Times New Roman" panose="02020603050405020304" pitchFamily="18" charset="0"/>
                </a:rPr>
                <a:t>Hot liquid: drain hot liquid carefully over the sink using a colander.</a:t>
              </a:r>
              <a:endParaRPr lang="en-GB" sz="1551">
                <a:latin typeface="Cambria" panose="02040503050406030204" pitchFamily="18" charset="0"/>
                <a:ea typeface="MS Mincho"/>
                <a:cs typeface="Times New Roman" panose="02020603050405020304" pitchFamily="18" charset="0"/>
              </a:endParaRPr>
            </a:p>
            <a:p>
              <a:pPr marL="233053" indent="-233053"/>
              <a:r>
                <a:rPr lang="en-GB" sz="1422">
                  <a:latin typeface="Arial" panose="020B0604020202020204" pitchFamily="34" charset="0"/>
                  <a:ea typeface="MS Mincho"/>
                  <a:cs typeface="Times New Roman" panose="02020603050405020304" pitchFamily="18" charset="0"/>
                </a:rPr>
                <a:t>Saucepans: turn panhandles in from the edge, so they are not knocked.</a:t>
              </a:r>
              <a:endParaRPr lang="en-GB" sz="1551">
                <a:latin typeface="Cambria" panose="02040503050406030204" pitchFamily="18" charset="0"/>
                <a:ea typeface="MS Mincho"/>
                <a:cs typeface="Times New Roman" panose="02020603050405020304" pitchFamily="18" charset="0"/>
              </a:endParaRPr>
            </a:p>
            <a:p>
              <a:pPr marL="233053" indent="-233053"/>
              <a:r>
                <a:rPr lang="en-GB" sz="1422">
                  <a:latin typeface="Arial" panose="020B0604020202020204" pitchFamily="34" charset="0"/>
                  <a:ea typeface="MS Mincho"/>
                  <a:cs typeface="Times New Roman" panose="02020603050405020304" pitchFamily="18" charset="0"/>
                </a:rPr>
                <a:t>Hot equipment: always use oven gloves when placing food in and out of the oven.</a:t>
              </a:r>
              <a:endParaRPr lang="en-GB" sz="1551">
                <a:latin typeface="Cambria" panose="02040503050406030204" pitchFamily="18" charset="0"/>
                <a:ea typeface="MS Mincho"/>
                <a:cs typeface="Times New Roman" panose="02020603050405020304" pitchFamily="18" charset="0"/>
              </a:endParaRPr>
            </a:p>
            <a:p>
              <a:pPr marL="233053" indent="-233053"/>
              <a:r>
                <a:rPr lang="en-GB" sz="1422">
                  <a:latin typeface="Arial" panose="020B0604020202020204" pitchFamily="34" charset="0"/>
                  <a:ea typeface="MS Mincho"/>
                  <a:cs typeface="Times New Roman" panose="02020603050405020304" pitchFamily="18" charset="0"/>
                </a:rPr>
                <a:t>Spills: wipe up immediately.</a:t>
              </a:r>
              <a:endParaRPr lang="en-GB" sz="1551">
                <a:latin typeface="Cambria" panose="02040503050406030204" pitchFamily="18" charset="0"/>
                <a:ea typeface="MS Mincho"/>
                <a:cs typeface="Times New Roman" panose="02020603050405020304" pitchFamily="18" charset="0"/>
              </a:endParaRPr>
            </a:p>
            <a:p>
              <a:pPr marL="233053" indent="-233053"/>
              <a:r>
                <a:rPr lang="en-GB" sz="1422">
                  <a:latin typeface="Arial" panose="020B0604020202020204" pitchFamily="34" charset="0"/>
                  <a:ea typeface="MS Mincho"/>
                  <a:cs typeface="Times New Roman" panose="02020603050405020304" pitchFamily="18" charset="0"/>
                </a:rPr>
                <a:t>Electrical equipment: always follow instructions.</a:t>
              </a:r>
              <a:endParaRPr lang="en-GB" sz="1551">
                <a:latin typeface="Cambria" panose="02040503050406030204" pitchFamily="18" charset="0"/>
                <a:ea typeface="MS Mincho"/>
                <a:cs typeface="Times New Roman" panose="02020603050405020304" pitchFamily="18" charset="0"/>
              </a:endParaRPr>
            </a:p>
            <a:p>
              <a:r>
                <a:rPr lang="en-GB" sz="1422">
                  <a:latin typeface="Cambria" panose="02040503050406030204" pitchFamily="18" charset="0"/>
                  <a:ea typeface="MS Mincho"/>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p:txBody>
        </p:sp>
        <p:sp>
          <p:nvSpPr>
            <p:cNvPr id="62" name="Text Box 8"/>
            <p:cNvSpPr txBox="1"/>
            <p:nvPr/>
          </p:nvSpPr>
          <p:spPr>
            <a:xfrm>
              <a:off x="3789045" y="1114425"/>
              <a:ext cx="3454400" cy="2730500"/>
            </a:xfrm>
            <a:prstGeom prst="rect">
              <a:avLst/>
            </a:prstGeom>
            <a:solidFill>
              <a:sysClr val="window" lastClr="FFFFFF"/>
            </a:solidFill>
            <a:ln w="6350">
              <a:solidFill>
                <a:prstClr val="black"/>
              </a:solidFill>
            </a:ln>
          </p:spPr>
          <p:txBody>
            <a:bodyPr rot="0" spcFirstLastPara="0" vert="horz" wrap="square" lIns="118169" tIns="59084" rIns="118169" bIns="59084" numCol="1" spcCol="0" rtlCol="0" fromWordArt="0" anchor="t" anchorCtr="0" forceAA="0" compatLnSpc="1">
              <a:prstTxWarp prst="textNoShape">
                <a:avLst/>
              </a:prstTxWarp>
              <a:noAutofit/>
            </a:bodyPr>
            <a:lstStyle/>
            <a:p>
              <a:r>
                <a:rPr lang="en-GB" sz="1422" b="1">
                  <a:latin typeface="Arial" panose="020B0604020202020204" pitchFamily="34" charset="0"/>
                  <a:ea typeface="MS Mincho"/>
                  <a:cs typeface="Times New Roman" panose="02020603050405020304" pitchFamily="18" charset="0"/>
                </a:rPr>
                <a:t>Heat exchange/transfer</a:t>
              </a:r>
              <a:endParaRPr lang="en-GB" sz="1551">
                <a:latin typeface="Cambria" panose="02040503050406030204" pitchFamily="18" charset="0"/>
                <a:ea typeface="MS Mincho"/>
                <a:cs typeface="Times New Roman" panose="02020603050405020304" pitchFamily="18" charset="0"/>
              </a:endParaRPr>
            </a:p>
            <a:p>
              <a:r>
                <a:rPr lang="en-GB" sz="1422">
                  <a:latin typeface="Arial" panose="020B0604020202020204" pitchFamily="34" charset="0"/>
                  <a:ea typeface="MS Mincho"/>
                  <a:cs typeface="Times New Roman" panose="02020603050405020304" pitchFamily="18" charset="0"/>
                </a:rPr>
                <a:t>Cooking requires heat energy to be transferred from the heat source, e.g. the cooker hob, to the food. This is called heat transfer or heat exchange. There are three ways that heat is transferred to the food. </a:t>
              </a:r>
              <a:endParaRPr lang="en-GB" sz="1551">
                <a:latin typeface="Cambria" panose="02040503050406030204" pitchFamily="18" charset="0"/>
                <a:ea typeface="MS Mincho"/>
                <a:cs typeface="Times New Roman" panose="02020603050405020304" pitchFamily="18" charset="0"/>
              </a:endParaRPr>
            </a:p>
            <a:p>
              <a:r>
                <a:rPr lang="en-GB" sz="1422">
                  <a:latin typeface="Arial" panose="020B0604020202020204" pitchFamily="34" charset="0"/>
                  <a:ea typeface="MS Mincho"/>
                  <a:cs typeface="Times New Roman" panose="02020603050405020304" pitchFamily="18" charset="0"/>
                </a:rPr>
                <a:t>They are: </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latin typeface="Arial" panose="020B0604020202020204" pitchFamily="34" charset="0"/>
                  <a:ea typeface="MS Mincho"/>
                  <a:cs typeface="Times New Roman" panose="02020603050405020304" pitchFamily="18" charset="0"/>
                </a:rPr>
                <a:t>conduction – direct contact with food on a surface, e.g. stir-frying;</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latin typeface="Arial" panose="020B0604020202020204" pitchFamily="34" charset="0"/>
                  <a:ea typeface="MS Mincho"/>
                  <a:cs typeface="Times New Roman" panose="02020603050405020304" pitchFamily="18" charset="0"/>
                </a:rPr>
                <a:t>convection - currents of hot air or hot liquid transfer the heat energy to the food, e.g. baking;</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latin typeface="Arial" panose="020B0604020202020204" pitchFamily="34" charset="0"/>
                  <a:ea typeface="MS Mincho"/>
                  <a:cs typeface="Times New Roman" panose="02020603050405020304" pitchFamily="18" charset="0"/>
                </a:rPr>
                <a:t>radiation - energy in the form of rays, e.g. grilling.</a:t>
              </a:r>
              <a:endParaRPr lang="en-GB" sz="1551">
                <a:latin typeface="Cambria" panose="02040503050406030204" pitchFamily="18" charset="0"/>
                <a:ea typeface="MS Mincho"/>
                <a:cs typeface="Times New Roman" panose="02020603050405020304" pitchFamily="18" charset="0"/>
              </a:endParaRPr>
            </a:p>
            <a:p>
              <a:r>
                <a:rPr lang="en-GB" sz="1422">
                  <a:latin typeface="Arial" panose="020B0604020202020204" pitchFamily="34" charset="0"/>
                  <a:ea typeface="MS Mincho"/>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a:p>
              <a:r>
                <a:rPr lang="en-GB" sz="1422">
                  <a:latin typeface="Arial" panose="020B0604020202020204" pitchFamily="34" charset="0"/>
                  <a:ea typeface="MS Mincho"/>
                  <a:cs typeface="Times New Roman" panose="02020603050405020304" pitchFamily="18" charset="0"/>
                </a:rPr>
                <a:t>Many methods of cooking use a combination of these. The amount of heat and cooking time will vary according to the type of food being cooked and the method being used.</a:t>
              </a:r>
              <a:endParaRPr lang="en-GB" sz="1551">
                <a:latin typeface="Cambria" panose="02040503050406030204" pitchFamily="18" charset="0"/>
                <a:ea typeface="MS Mincho"/>
                <a:cs typeface="Times New Roman" panose="02020603050405020304" pitchFamily="18" charset="0"/>
              </a:endParaRPr>
            </a:p>
            <a:p>
              <a:r>
                <a:rPr lang="en-GB" sz="1422">
                  <a:latin typeface="Arial" panose="020B0604020202020204" pitchFamily="34" charset="0"/>
                  <a:ea typeface="MS Mincho"/>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p:txBody>
        </p:sp>
        <p:sp>
          <p:nvSpPr>
            <p:cNvPr id="63" name="Text Box 9"/>
            <p:cNvSpPr txBox="1"/>
            <p:nvPr/>
          </p:nvSpPr>
          <p:spPr>
            <a:xfrm>
              <a:off x="7360285" y="3730625"/>
              <a:ext cx="3078480" cy="3385185"/>
            </a:xfrm>
            <a:prstGeom prst="rect">
              <a:avLst/>
            </a:prstGeom>
            <a:solidFill>
              <a:sysClr val="window" lastClr="FFFFFF"/>
            </a:solidFill>
            <a:ln w="6350">
              <a:solidFill>
                <a:prstClr val="black"/>
              </a:solidFill>
            </a:ln>
          </p:spPr>
          <p:txBody>
            <a:bodyPr rot="0" spcFirstLastPara="0" vert="horz" wrap="square" lIns="118169" tIns="59084" rIns="118169" bIns="59084" numCol="1" spcCol="0" rtlCol="0" fromWordArt="0" anchor="t" anchorCtr="0" forceAA="0" compatLnSpc="1">
              <a:prstTxWarp prst="textNoShape">
                <a:avLst/>
              </a:prstTxWarp>
              <a:noAutofit/>
            </a:bodyPr>
            <a:lstStyle/>
            <a:p>
              <a:r>
                <a:rPr lang="en-GB" sz="1422" b="1">
                  <a:latin typeface="Arial" panose="020B0604020202020204" pitchFamily="34" charset="0"/>
                  <a:ea typeface="MS Mincho"/>
                  <a:cs typeface="Times New Roman" panose="02020603050405020304" pitchFamily="18" charset="0"/>
                </a:rPr>
                <a:t>Cooking for health</a:t>
              </a:r>
              <a:endParaRPr lang="en-GB" sz="1551">
                <a:latin typeface="Cambria" panose="02040503050406030204" pitchFamily="18" charset="0"/>
                <a:ea typeface="MS Mincho"/>
                <a:cs typeface="Times New Roman" panose="02020603050405020304" pitchFamily="18" charset="0"/>
              </a:endParaRPr>
            </a:p>
            <a:p>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Take into account healthy eating recommendations to ensure that dishes/meals are part of a varied, balanced diet.</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Planning - does the meal meet the nutritional needs and preferences of those it is being cooked for? Base your meals on starchy food.</a:t>
              </a:r>
              <a:r>
                <a:rPr lang="en-GB" sz="1422">
                  <a:latin typeface="Times New Roman" panose="02020603050405020304" pitchFamily="18" charset="0"/>
                  <a:ea typeface="Times New Roman" panose="02020603050405020304" pitchFamily="18" charset="0"/>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Choosing - choose low fat/sugar/salt versions, where possible. </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Preparing - limit the amount of fat added (try a spray oil) and replace salt with other flavourings, such as herbs and spices. </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Cooking - use cooking practices which reduce the amount of fat needed and minimise vitamin losses from fruit and vegetables. </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Serving - serve the meal in proportions which reflect current healthy eating advice. Do not forget to include a drink. </a:t>
              </a:r>
              <a:endParaRPr lang="en-GB" sz="1551">
                <a:latin typeface="Cambria" panose="02040503050406030204" pitchFamily="18" charset="0"/>
                <a:ea typeface="MS Mincho"/>
                <a:cs typeface="Times New Roman" panose="02020603050405020304" pitchFamily="18" charset="0"/>
              </a:endParaRPr>
            </a:p>
            <a:p>
              <a:r>
                <a:rPr lang="en-GB" sz="1551">
                  <a:latin typeface="Cambria" panose="02040503050406030204" pitchFamily="18" charset="0"/>
                  <a:ea typeface="MS Mincho"/>
                  <a:cs typeface="Times New Roman" panose="02020603050405020304" pitchFamily="18" charset="0"/>
                </a:rPr>
                <a:t> </a:t>
              </a:r>
            </a:p>
          </p:txBody>
        </p:sp>
        <p:sp>
          <p:nvSpPr>
            <p:cNvPr id="64" name="Text Box 13"/>
            <p:cNvSpPr txBox="1"/>
            <p:nvPr/>
          </p:nvSpPr>
          <p:spPr>
            <a:xfrm>
              <a:off x="7357745" y="1571625"/>
              <a:ext cx="3078480" cy="2025650"/>
            </a:xfrm>
            <a:prstGeom prst="rect">
              <a:avLst/>
            </a:prstGeom>
            <a:solidFill>
              <a:sysClr val="window" lastClr="FFFFFF"/>
            </a:solidFill>
            <a:ln w="6350">
              <a:solidFill>
                <a:prstClr val="black"/>
              </a:solidFill>
            </a:ln>
          </p:spPr>
          <p:txBody>
            <a:bodyPr rot="0" spcFirstLastPara="0" vert="horz" wrap="square" lIns="118169" tIns="59084" rIns="118169" bIns="59084" numCol="1" spcCol="0" rtlCol="0" fromWordArt="0" anchor="t" anchorCtr="0" forceAA="0" compatLnSpc="1">
              <a:prstTxWarp prst="textNoShape">
                <a:avLst/>
              </a:prstTxWarp>
              <a:noAutofit/>
            </a:bodyPr>
            <a:lstStyle/>
            <a:p>
              <a:r>
                <a:rPr lang="en-GB" sz="1422" b="1">
                  <a:latin typeface="Arial" panose="020B0604020202020204" pitchFamily="34" charset="0"/>
                  <a:ea typeface="MS Mincho"/>
                  <a:cs typeface="Times New Roman" panose="02020603050405020304" pitchFamily="18" charset="0"/>
                </a:rPr>
                <a:t>Key terms</a:t>
              </a:r>
              <a:endParaRPr lang="en-GB" sz="1551">
                <a:latin typeface="Cambria" panose="02040503050406030204" pitchFamily="18" charset="0"/>
                <a:ea typeface="MS Mincho"/>
                <a:cs typeface="Times New Roman" panose="02020603050405020304" pitchFamily="18" charset="0"/>
              </a:endParaRPr>
            </a:p>
            <a:p>
              <a:pPr fontAlgn="base"/>
              <a:r>
                <a:rPr lang="en-US" sz="1422" b="1">
                  <a:latin typeface="Arial" panose="020B0604020202020204" pitchFamily="34" charset="0"/>
                  <a:ea typeface="Times New Roman" panose="02020603050405020304" pitchFamily="18" charset="0"/>
                  <a:cs typeface="Times New Roman" panose="02020603050405020304" pitchFamily="18" charset="0"/>
                </a:rPr>
                <a:t>Conduction: </a:t>
              </a:r>
              <a:r>
                <a:rPr lang="en-US" sz="1422">
                  <a:latin typeface="Arial" panose="020B0604020202020204" pitchFamily="34" charset="0"/>
                  <a:ea typeface="Times New Roman" panose="02020603050405020304" pitchFamily="18" charset="0"/>
                  <a:cs typeface="Times New Roman" panose="02020603050405020304" pitchFamily="18" charset="0"/>
                </a:rPr>
                <a:t>The exchange of heat by direct contact with foods on a surface e.g. stir-frying or plate freezing.</a:t>
              </a:r>
              <a:r>
                <a:rPr lang="en-GB" sz="1422">
                  <a:latin typeface="Arial" panose="020B0604020202020204" pitchFamily="34" charset="0"/>
                  <a:ea typeface="Times New Roman" panose="02020603050405020304" pitchFamily="18" charset="0"/>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a:p>
              <a:pPr>
                <a:lnSpc>
                  <a:spcPct val="107000"/>
                </a:lnSpc>
              </a:pPr>
              <a:r>
                <a:rPr lang="en-US" sz="1422" b="1">
                  <a:latin typeface="Arial" panose="020B0604020202020204" pitchFamily="34" charset="0"/>
                  <a:ea typeface="Times New Roman" panose="02020603050405020304" pitchFamily="18" charset="0"/>
                  <a:cs typeface="Times New Roman" panose="02020603050405020304" pitchFamily="18" charset="0"/>
                </a:rPr>
                <a:t>Convection: </a:t>
              </a:r>
              <a:r>
                <a:rPr lang="en-US" sz="1422">
                  <a:latin typeface="Arial" panose="020B0604020202020204" pitchFamily="34" charset="0"/>
                  <a:ea typeface="Times New Roman" panose="02020603050405020304" pitchFamily="18" charset="0"/>
                  <a:cs typeface="Times New Roman" panose="02020603050405020304" pitchFamily="18" charset="0"/>
                </a:rPr>
                <a:t>The exchange of heat by the application of a gas or liquid current e.g. boiling potatoes or blast chilling.</a:t>
              </a:r>
              <a:r>
                <a:rPr lang="en-GB" sz="1422">
                  <a:latin typeface="Arial" panose="020B0604020202020204" pitchFamily="34" charset="0"/>
                  <a:ea typeface="Times New Roman" panose="02020603050405020304" pitchFamily="18" charset="0"/>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a:p>
              <a:r>
                <a:rPr lang="en-US" sz="1422" b="1">
                  <a:latin typeface="Arial" panose="020B0604020202020204" pitchFamily="34" charset="0"/>
                  <a:ea typeface="MS Mincho"/>
                  <a:cs typeface="Times New Roman" panose="02020603050405020304" pitchFamily="18" charset="0"/>
                </a:rPr>
                <a:t>Heat</a:t>
              </a:r>
              <a:r>
                <a:rPr lang="en-US" sz="1422">
                  <a:latin typeface="Arial" panose="020B0604020202020204" pitchFamily="34" charset="0"/>
                  <a:ea typeface="MS Mincho"/>
                  <a:cs typeface="Times New Roman" panose="02020603050405020304" pitchFamily="18" charset="0"/>
                </a:rPr>
                <a:t> </a:t>
              </a:r>
              <a:r>
                <a:rPr lang="en-US" sz="1422" b="1">
                  <a:latin typeface="Arial" panose="020B0604020202020204" pitchFamily="34" charset="0"/>
                  <a:ea typeface="MS Mincho"/>
                  <a:cs typeface="Times New Roman" panose="02020603050405020304" pitchFamily="18" charset="0"/>
                </a:rPr>
                <a:t>transfer</a:t>
              </a:r>
              <a:r>
                <a:rPr lang="en-US" sz="1422">
                  <a:latin typeface="Arial" panose="020B0604020202020204" pitchFamily="34" charset="0"/>
                  <a:ea typeface="MS Mincho"/>
                  <a:cs typeface="Times New Roman" panose="02020603050405020304" pitchFamily="18" charset="0"/>
                </a:rPr>
                <a:t>: Transference of heat energy between objects.</a:t>
              </a:r>
              <a:r>
                <a:rPr lang="en-GB" sz="1422">
                  <a:latin typeface="Arial" panose="020B0604020202020204" pitchFamily="34" charset="0"/>
                  <a:ea typeface="MS Mincho"/>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a:p>
              <a:pPr fontAlgn="base"/>
              <a:r>
                <a:rPr lang="en-US" sz="1422" b="1">
                  <a:latin typeface="Arial" panose="020B0604020202020204" pitchFamily="34" charset="0"/>
                  <a:ea typeface="Times New Roman" panose="02020603050405020304" pitchFamily="18" charset="0"/>
                  <a:cs typeface="Times New Roman" panose="02020603050405020304" pitchFamily="18" charset="0"/>
                </a:rPr>
                <a:t>Radiation</a:t>
              </a:r>
              <a:r>
                <a:rPr lang="en-US" sz="1422">
                  <a:latin typeface="Arial" panose="020B0604020202020204" pitchFamily="34" charset="0"/>
                  <a:ea typeface="Times New Roman" panose="02020603050405020304" pitchFamily="18" charset="0"/>
                  <a:cs typeface="Times New Roman" panose="02020603050405020304" pitchFamily="18" charset="0"/>
                </a:rPr>
                <a:t>: Radiation is energy in the form of rays e.g. grilling.</a:t>
              </a:r>
              <a:r>
                <a:rPr lang="en-GB" sz="1422">
                  <a:latin typeface="Arial" panose="020B0604020202020204" pitchFamily="34" charset="0"/>
                  <a:ea typeface="Times New Roman" panose="02020603050405020304" pitchFamily="18" charset="0"/>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p:txBody>
        </p:sp>
        <p:sp>
          <p:nvSpPr>
            <p:cNvPr id="65" name="Text Box 14"/>
            <p:cNvSpPr txBox="1"/>
            <p:nvPr/>
          </p:nvSpPr>
          <p:spPr>
            <a:xfrm>
              <a:off x="3808095" y="5622925"/>
              <a:ext cx="3467100" cy="2413000"/>
            </a:xfrm>
            <a:prstGeom prst="rect">
              <a:avLst/>
            </a:prstGeom>
            <a:solidFill>
              <a:sysClr val="window" lastClr="FFFFFF"/>
            </a:solidFill>
            <a:ln w="6350">
              <a:solidFill>
                <a:prstClr val="black"/>
              </a:solidFill>
            </a:ln>
          </p:spPr>
          <p:txBody>
            <a:bodyPr rot="0" spcFirstLastPara="0" vert="horz" wrap="square" lIns="118169" tIns="59084" rIns="118169" bIns="59084" numCol="1" spcCol="0" rtlCol="0" fromWordArt="0" anchor="t" anchorCtr="0" forceAA="0" compatLnSpc="1">
              <a:prstTxWarp prst="textNoShape">
                <a:avLst/>
              </a:prstTxWarp>
              <a:noAutofit/>
            </a:bodyPr>
            <a:lstStyle/>
            <a:p>
              <a:r>
                <a:rPr lang="en-US" sz="1422" b="1">
                  <a:latin typeface="Arial" panose="020B0604020202020204" pitchFamily="34" charset="0"/>
                  <a:ea typeface="MS Mincho"/>
                  <a:cs typeface="Times New Roman" panose="02020603050405020304" pitchFamily="18" charset="0"/>
                </a:rPr>
                <a:t>Vegetable cuts</a:t>
              </a:r>
              <a:endParaRPr lang="en-GB" sz="1551">
                <a:latin typeface="Cambria" panose="02040503050406030204" pitchFamily="18" charset="0"/>
                <a:ea typeface="MS Mincho"/>
                <a:cs typeface="Times New Roman" panose="02020603050405020304" pitchFamily="18" charset="0"/>
              </a:endParaRPr>
            </a:p>
          </p:txBody>
        </p:sp>
        <p:sp>
          <p:nvSpPr>
            <p:cNvPr id="66" name="Text Box 15"/>
            <p:cNvSpPr txBox="1"/>
            <p:nvPr/>
          </p:nvSpPr>
          <p:spPr>
            <a:xfrm>
              <a:off x="3814445" y="8143875"/>
              <a:ext cx="3460750" cy="647700"/>
            </a:xfrm>
            <a:prstGeom prst="rect">
              <a:avLst/>
            </a:prstGeom>
            <a:solidFill>
              <a:sysClr val="window" lastClr="FFFFFF"/>
            </a:solidFill>
            <a:ln w="25400">
              <a:solidFill>
                <a:prstClr val="black"/>
              </a:solidFill>
            </a:ln>
          </p:spPr>
          <p:txBody>
            <a:bodyPr rot="0" spcFirstLastPara="0" vert="horz" wrap="square" lIns="118169" tIns="59084" rIns="118169" bIns="59084" numCol="1" spcCol="0" rtlCol="0" fromWordArt="0" anchor="t" anchorCtr="0" forceAA="0" compatLnSpc="1">
              <a:prstTxWarp prst="textNoShape">
                <a:avLst/>
              </a:prstTxWarp>
              <a:noAutofit/>
            </a:bodyPr>
            <a:lstStyle/>
            <a:p>
              <a:r>
                <a:rPr lang="en-GB" sz="1551" b="1">
                  <a:latin typeface="Arial" panose="020B0604020202020204" pitchFamily="34" charset="0"/>
                  <a:ea typeface="MS Mincho"/>
                  <a:cs typeface="Times New Roman" panose="02020603050405020304" pitchFamily="18" charset="0"/>
                </a:rPr>
                <a:t>Task</a:t>
              </a:r>
              <a:endParaRPr lang="en-GB" sz="1551">
                <a:latin typeface="Cambria" panose="02040503050406030204" pitchFamily="18" charset="0"/>
                <a:ea typeface="MS Mincho"/>
                <a:cs typeface="Times New Roman" panose="02020603050405020304" pitchFamily="18" charset="0"/>
              </a:endParaRPr>
            </a:p>
            <a:p>
              <a:r>
                <a:rPr lang="en-GB" sz="1422">
                  <a:latin typeface="Arial" panose="020B0604020202020204" pitchFamily="34" charset="0"/>
                  <a:ea typeface="MS Mincho"/>
                  <a:cs typeface="Times New Roman" panose="02020603050405020304" pitchFamily="18" charset="0"/>
                </a:rPr>
                <a:t>Complete the </a:t>
              </a:r>
              <a:r>
                <a:rPr lang="en-GB" sz="1422" i="1">
                  <a:latin typeface="Arial" panose="020B0604020202020204" pitchFamily="34" charset="0"/>
                  <a:ea typeface="MS Mincho"/>
                  <a:cs typeface="Times New Roman" panose="02020603050405020304" pitchFamily="18" charset="0"/>
                </a:rPr>
                <a:t>Food route Cooking journal</a:t>
              </a:r>
              <a:r>
                <a:rPr lang="en-GB" sz="1422">
                  <a:latin typeface="Arial" panose="020B0604020202020204" pitchFamily="34" charset="0"/>
                  <a:ea typeface="MS Mincho"/>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a:p>
              <a:r>
                <a:rPr lang="en-GB" sz="1422" u="sng">
                  <a:solidFill>
                    <a:srgbClr val="0000FF"/>
                  </a:solidFill>
                  <a:latin typeface="Arial" panose="020B0604020202020204" pitchFamily="34" charset="0"/>
                  <a:ea typeface="MS Mincho"/>
                  <a:cs typeface="Times New Roman" panose="02020603050405020304" pitchFamily="18" charset="0"/>
                  <a:hlinkClick r:id="rId2"/>
                </a:rPr>
                <a:t>https://bit.ly/3dYUibH</a:t>
              </a:r>
              <a:r>
                <a:rPr lang="en-GB" sz="1422">
                  <a:latin typeface="Arial" panose="020B0604020202020204" pitchFamily="34" charset="0"/>
                  <a:ea typeface="MS Mincho"/>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p:txBody>
        </p:sp>
        <p:sp>
          <p:nvSpPr>
            <p:cNvPr id="67" name="Text Box 16"/>
            <p:cNvSpPr txBox="1"/>
            <p:nvPr/>
          </p:nvSpPr>
          <p:spPr>
            <a:xfrm>
              <a:off x="7364095" y="7191375"/>
              <a:ext cx="3048000" cy="1593850"/>
            </a:xfrm>
            <a:prstGeom prst="rect">
              <a:avLst/>
            </a:prstGeom>
            <a:solidFill>
              <a:sysClr val="window" lastClr="FFFFFF"/>
            </a:solidFill>
            <a:ln w="6350">
              <a:solidFill>
                <a:prstClr val="black"/>
              </a:solidFill>
            </a:ln>
          </p:spPr>
          <p:txBody>
            <a:bodyPr rot="0" spcFirstLastPara="0" vert="horz" wrap="square" lIns="118169" tIns="59084" rIns="118169" bIns="59084" numCol="1" spcCol="0" rtlCol="0" fromWordArt="0" anchor="t" anchorCtr="0" forceAA="0" compatLnSpc="1">
              <a:prstTxWarp prst="textNoShape">
                <a:avLst/>
              </a:prstTxWarp>
              <a:noAutofit/>
            </a:bodyPr>
            <a:lstStyle/>
            <a:p>
              <a:r>
                <a:rPr lang="en-GB" sz="1422" b="1">
                  <a:latin typeface="Arial" panose="020B0604020202020204" pitchFamily="34" charset="0"/>
                  <a:ea typeface="MS Mincho"/>
                  <a:cs typeface="Times New Roman" panose="02020603050405020304" pitchFamily="18" charset="0"/>
                </a:rPr>
                <a:t>Healthier cooking methods</a:t>
              </a:r>
              <a:endParaRPr lang="en-GB" sz="1551">
                <a:latin typeface="Cambria" panose="02040503050406030204" pitchFamily="18" charset="0"/>
                <a:ea typeface="MS Mincho"/>
                <a:cs typeface="Times New Roman" panose="02020603050405020304" pitchFamily="18" charset="0"/>
              </a:endParaRPr>
            </a:p>
            <a:p>
              <a:pPr marL="443130" indent="-443130">
                <a:lnSpc>
                  <a:spcPct val="90000"/>
                </a:lnSpc>
                <a:buFont typeface="Symbol" panose="05050102010706020507" pitchFamily="18" charset="2"/>
                <a:buChar char=""/>
              </a:pPr>
              <a:r>
                <a:rPr lang="en-US" sz="1422">
                  <a:solidFill>
                    <a:srgbClr val="000000"/>
                  </a:solidFill>
                  <a:latin typeface="Arial" panose="020B0604020202020204" pitchFamily="34" charset="0"/>
                  <a:ea typeface="Arial" panose="020B0604020202020204" pitchFamily="34" charset="0"/>
                  <a:cs typeface="Times New Roman" panose="02020603050405020304" pitchFamily="18" charset="0"/>
                </a:rPr>
                <a:t>Grill or BBQ foods rather than fry to allow fat to drain away.</a:t>
              </a:r>
              <a:endParaRPr lang="en-GB" sz="1551">
                <a:latin typeface="Cambria" panose="02040503050406030204" pitchFamily="18" charset="0"/>
                <a:ea typeface="MS Mincho"/>
                <a:cs typeface="Times New Roman" panose="02020603050405020304" pitchFamily="18" charset="0"/>
              </a:endParaRPr>
            </a:p>
            <a:p>
              <a:pPr marL="443130" indent="-443130">
                <a:lnSpc>
                  <a:spcPct val="90000"/>
                </a:lnSpc>
                <a:buFont typeface="Symbol" panose="05050102010706020507" pitchFamily="18" charset="2"/>
                <a:buChar char=""/>
              </a:pPr>
              <a:r>
                <a:rPr lang="en-US" sz="1422">
                  <a:solidFill>
                    <a:srgbClr val="000000"/>
                  </a:solidFill>
                  <a:latin typeface="Arial" panose="020B0604020202020204" pitchFamily="34" charset="0"/>
                  <a:ea typeface="Arial" panose="020B0604020202020204" pitchFamily="34" charset="0"/>
                  <a:cs typeface="Times New Roman" panose="02020603050405020304" pitchFamily="18" charset="0"/>
                </a:rPr>
                <a:t>Drain or skim fat from liquids, e.g. sauces, stews and casseroles.</a:t>
              </a:r>
              <a:endParaRPr lang="en-GB" sz="1551">
                <a:latin typeface="Cambria" panose="02040503050406030204" pitchFamily="18" charset="0"/>
                <a:ea typeface="MS Mincho"/>
                <a:cs typeface="Times New Roman" panose="02020603050405020304" pitchFamily="18" charset="0"/>
              </a:endParaRPr>
            </a:p>
            <a:p>
              <a:pPr marL="443130" indent="-443130">
                <a:lnSpc>
                  <a:spcPct val="90000"/>
                </a:lnSpc>
                <a:buFont typeface="Symbol" panose="05050102010706020507" pitchFamily="18" charset="2"/>
                <a:buChar char=""/>
              </a:pPr>
              <a:r>
                <a:rPr lang="en-US" sz="1422">
                  <a:solidFill>
                    <a:srgbClr val="000000"/>
                  </a:solidFill>
                  <a:latin typeface="Arial" panose="020B0604020202020204" pitchFamily="34" charset="0"/>
                  <a:ea typeface="Arial" panose="020B0604020202020204" pitchFamily="34" charset="0"/>
                  <a:cs typeface="Times New Roman" panose="02020603050405020304" pitchFamily="18" charset="0"/>
                </a:rPr>
                <a:t>Dry fry using non-stick pans, so no need for oil.</a:t>
              </a:r>
              <a:endParaRPr lang="en-GB" sz="1551">
                <a:latin typeface="Cambria" panose="02040503050406030204" pitchFamily="18" charset="0"/>
                <a:ea typeface="MS Mincho"/>
                <a:cs typeface="Times New Roman" panose="02020603050405020304" pitchFamily="18" charset="0"/>
              </a:endParaRPr>
            </a:p>
            <a:p>
              <a:pPr marL="443130" indent="-443130">
                <a:lnSpc>
                  <a:spcPct val="90000"/>
                </a:lnSpc>
                <a:buFont typeface="Symbol" panose="05050102010706020507" pitchFamily="18" charset="2"/>
                <a:buChar char=""/>
              </a:pPr>
              <a:r>
                <a:rPr lang="en-US" sz="1422">
                  <a:solidFill>
                    <a:srgbClr val="000000"/>
                  </a:solidFill>
                  <a:latin typeface="Arial" panose="020B0604020202020204" pitchFamily="34" charset="0"/>
                  <a:ea typeface="Arial" panose="020B0604020202020204" pitchFamily="34" charset="0"/>
                  <a:cs typeface="Times New Roman" panose="02020603050405020304" pitchFamily="18" charset="0"/>
                </a:rPr>
                <a:t>Oven bake rather than fry.</a:t>
              </a:r>
              <a:endParaRPr lang="en-GB" sz="1551">
                <a:latin typeface="Cambria" panose="02040503050406030204" pitchFamily="18" charset="0"/>
                <a:ea typeface="MS Mincho"/>
                <a:cs typeface="Times New Roman" panose="02020603050405020304" pitchFamily="18" charset="0"/>
              </a:endParaRPr>
            </a:p>
            <a:p>
              <a:pPr marL="443130" indent="-443130">
                <a:lnSpc>
                  <a:spcPct val="90000"/>
                </a:lnSpc>
                <a:buFont typeface="Symbol" panose="05050102010706020507" pitchFamily="18" charset="2"/>
                <a:buChar char=""/>
              </a:pPr>
              <a:r>
                <a:rPr lang="en-US" sz="1422">
                  <a:solidFill>
                    <a:srgbClr val="000000"/>
                  </a:solidFill>
                  <a:latin typeface="Arial" panose="020B0604020202020204" pitchFamily="34" charset="0"/>
                  <a:ea typeface="Arial" panose="020B0604020202020204" pitchFamily="34" charset="0"/>
                  <a:cs typeface="Times New Roman" panose="02020603050405020304" pitchFamily="18" charset="0"/>
                </a:rPr>
                <a:t>Steam or microwave vegetables.</a:t>
              </a:r>
              <a:endParaRPr lang="en-GB" sz="1551">
                <a:latin typeface="Cambria" panose="02040503050406030204" pitchFamily="18" charset="0"/>
                <a:ea typeface="MS Mincho"/>
                <a:cs typeface="Times New Roman" panose="02020603050405020304" pitchFamily="18" charset="0"/>
              </a:endParaRPr>
            </a:p>
            <a:p>
              <a:r>
                <a:rPr lang="en-GB" sz="1551">
                  <a:latin typeface="Cambria" panose="02040503050406030204" pitchFamily="18" charset="0"/>
                  <a:ea typeface="MS Mincho"/>
                  <a:cs typeface="Times New Roman" panose="02020603050405020304" pitchFamily="18" charset="0"/>
                </a:rPr>
                <a:t> </a:t>
              </a:r>
            </a:p>
          </p:txBody>
        </p:sp>
        <p:sp>
          <p:nvSpPr>
            <p:cNvPr id="68" name="Text Box 18"/>
            <p:cNvSpPr txBox="1"/>
            <p:nvPr/>
          </p:nvSpPr>
          <p:spPr>
            <a:xfrm>
              <a:off x="3801110" y="3978910"/>
              <a:ext cx="3454400" cy="1349375"/>
            </a:xfrm>
            <a:prstGeom prst="rect">
              <a:avLst/>
            </a:prstGeom>
            <a:solidFill>
              <a:sysClr val="window" lastClr="FFFFFF"/>
            </a:solidFill>
            <a:ln w="6350">
              <a:solidFill>
                <a:prstClr val="black"/>
              </a:solidFill>
            </a:ln>
          </p:spPr>
          <p:txBody>
            <a:bodyPr rot="0" spcFirstLastPara="0" vert="horz" wrap="square" lIns="118169" tIns="59084" rIns="118169" bIns="59084" numCol="1" spcCol="0" rtlCol="0" fromWordArt="0" anchor="t" anchorCtr="0" forceAA="0" compatLnSpc="1">
              <a:prstTxWarp prst="textNoShape">
                <a:avLst/>
              </a:prstTxWarp>
              <a:noAutofit/>
            </a:bodyPr>
            <a:lstStyle/>
            <a:p>
              <a:r>
                <a:rPr lang="en-GB" sz="1422" b="1">
                  <a:latin typeface="Arial" panose="020B0604020202020204" pitchFamily="34" charset="0"/>
                  <a:ea typeface="MS Mincho"/>
                  <a:cs typeface="Times New Roman" panose="02020603050405020304" pitchFamily="18" charset="0"/>
                </a:rPr>
                <a:t>Cooking methods</a:t>
              </a:r>
              <a:endParaRPr lang="en-GB" sz="1551">
                <a:latin typeface="Cambria" panose="02040503050406030204" pitchFamily="18" charset="0"/>
                <a:ea typeface="MS Mincho"/>
                <a:cs typeface="Times New Roman" panose="02020603050405020304" pitchFamily="18" charset="0"/>
              </a:endParaRPr>
            </a:p>
            <a:p>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These are based on the cooking medium used: </a:t>
              </a:r>
              <a:endParaRPr lang="en-GB" sz="1551">
                <a:latin typeface="Cambria" panose="02040503050406030204" pitchFamily="18" charset="0"/>
                <a:ea typeface="MS Mincho"/>
                <a:cs typeface="Times New Roman" panose="02020603050405020304" pitchFamily="18" charset="0"/>
              </a:endParaRPr>
            </a:p>
            <a:p>
              <a:pPr marL="295420" indent="-295420">
                <a:lnSpc>
                  <a:spcPct val="90000"/>
                </a:lnSpc>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moist/water based methods of cooking, e.g. boiling, steaming, stewing, braising;</a:t>
              </a:r>
              <a:endParaRPr lang="en-GB" sz="1551">
                <a:latin typeface="Cambria" panose="02040503050406030204" pitchFamily="18" charset="0"/>
                <a:ea typeface="MS Mincho"/>
                <a:cs typeface="Times New Roman" panose="02020603050405020304" pitchFamily="18" charset="0"/>
              </a:endParaRPr>
            </a:p>
            <a:p>
              <a:pPr marL="295420" indent="-295420">
                <a:lnSpc>
                  <a:spcPct val="90000"/>
                </a:lnSpc>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dry methods of cooking, e.g. grilling, baking roasting, toasting, BBQ;</a:t>
              </a:r>
              <a:endParaRPr lang="en-GB" sz="1551">
                <a:latin typeface="Cambria" panose="02040503050406030204" pitchFamily="18" charset="0"/>
                <a:ea typeface="MS Mincho"/>
                <a:cs typeface="Times New Roman" panose="02020603050405020304" pitchFamily="18" charset="0"/>
              </a:endParaRPr>
            </a:p>
            <a:p>
              <a:pPr marL="295420" indent="-295420">
                <a:lnSpc>
                  <a:spcPct val="90000"/>
                </a:lnSpc>
              </a:pPr>
              <a:r>
                <a:rPr lang="en-GB" sz="1422">
                  <a:solidFill>
                    <a:srgbClr val="000000"/>
                  </a:solidFill>
                  <a:latin typeface="Arial" panose="020B0604020202020204" pitchFamily="34" charset="0"/>
                  <a:ea typeface="Arial" panose="020B0604020202020204" pitchFamily="34" charset="0"/>
                  <a:cs typeface="Times New Roman" panose="02020603050405020304" pitchFamily="18" charset="0"/>
                </a:rPr>
                <a:t>fat-based methods of cooking – stir, shallow and deep fat frying.</a:t>
              </a:r>
              <a:endParaRPr lang="en-GB" sz="1551">
                <a:latin typeface="Cambria" panose="02040503050406030204" pitchFamily="18" charset="0"/>
                <a:ea typeface="MS Mincho"/>
                <a:cs typeface="Times New Roman" panose="02020603050405020304" pitchFamily="18" charset="0"/>
              </a:endParaRPr>
            </a:p>
            <a:p>
              <a:r>
                <a:rPr lang="en-GB" sz="1551" b="1">
                  <a:latin typeface="Cambria" panose="02040503050406030204" pitchFamily="18" charset="0"/>
                  <a:ea typeface="MS Mincho"/>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p:txBody>
        </p:sp>
        <p:sp>
          <p:nvSpPr>
            <p:cNvPr id="69" name="Text Box 47"/>
            <p:cNvSpPr txBox="1"/>
            <p:nvPr/>
          </p:nvSpPr>
          <p:spPr>
            <a:xfrm>
              <a:off x="-3580765" y="3146425"/>
              <a:ext cx="3333750" cy="2336800"/>
            </a:xfrm>
            <a:prstGeom prst="rect">
              <a:avLst/>
            </a:prstGeom>
            <a:solidFill>
              <a:sysClr val="window" lastClr="FFFFFF"/>
            </a:solidFill>
            <a:ln w="6350">
              <a:solidFill>
                <a:prstClr val="black"/>
              </a:solidFill>
            </a:ln>
          </p:spPr>
          <p:txBody>
            <a:bodyPr rot="0" spcFirstLastPara="0" vert="horz" wrap="square" lIns="118169" tIns="59084" rIns="118169" bIns="59084" numCol="1" spcCol="0" rtlCol="0" fromWordArt="0" anchor="t" anchorCtr="0" forceAA="0" compatLnSpc="1">
              <a:prstTxWarp prst="textNoShape">
                <a:avLst/>
              </a:prstTxWarp>
              <a:noAutofit/>
            </a:bodyPr>
            <a:lstStyle/>
            <a:p>
              <a:r>
                <a:rPr lang="en-GB" sz="1422" b="1">
                  <a:latin typeface="Arial" panose="020B0604020202020204" pitchFamily="34" charset="0"/>
                  <a:ea typeface="MS Mincho"/>
                  <a:cs typeface="Times New Roman" panose="02020603050405020304" pitchFamily="18" charset="0"/>
                </a:rPr>
                <a:t>Food skills</a:t>
              </a:r>
              <a:endParaRPr lang="en-GB" sz="1551">
                <a:latin typeface="Cambria" panose="02040503050406030204" pitchFamily="18" charset="0"/>
                <a:ea typeface="MS Mincho"/>
                <a:cs typeface="Times New Roman" panose="02020603050405020304" pitchFamily="18" charset="0"/>
              </a:endParaRPr>
            </a:p>
            <a:p>
              <a:r>
                <a:rPr lang="en-GB" sz="1422">
                  <a:latin typeface="Arial" panose="020B0604020202020204" pitchFamily="34" charset="0"/>
                  <a:ea typeface="MS Mincho"/>
                  <a:cs typeface="Times New Roman" panose="02020603050405020304" pitchFamily="18" charset="0"/>
                </a:rPr>
                <a:t>There are a number of food skills which enable a variety of increasingly complex dishes to be prepared and made.</a:t>
              </a:r>
              <a:endParaRPr lang="en-GB" sz="1551">
                <a:latin typeface="Cambria" panose="02040503050406030204" pitchFamily="18" charset="0"/>
                <a:ea typeface="MS Mincho"/>
                <a:cs typeface="Times New Roman" panose="02020603050405020304" pitchFamily="18" charset="0"/>
              </a:endParaRPr>
            </a:p>
            <a:p>
              <a:r>
                <a:rPr lang="en-GB" sz="1422">
                  <a:latin typeface="Arial" panose="020B0604020202020204" pitchFamily="34" charset="0"/>
                  <a:ea typeface="MS Mincho"/>
                  <a:cs typeface="Times New Roman" panose="02020603050405020304" pitchFamily="18" charset="0"/>
                </a:rPr>
                <a:t>These can include:</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latin typeface="Arial" panose="020B0604020202020204" pitchFamily="34" charset="0"/>
                  <a:ea typeface="MS Mincho"/>
                  <a:cs typeface="Times New Roman" panose="02020603050405020304" pitchFamily="18" charset="0"/>
                </a:rPr>
                <a:t>beating, combining, creaming, mixing, stirring and whisking;</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latin typeface="Arial" panose="020B0604020202020204" pitchFamily="34" charset="0"/>
                  <a:ea typeface="MS Mincho"/>
                  <a:cs typeface="Times New Roman" panose="02020603050405020304" pitchFamily="18" charset="0"/>
                </a:rPr>
                <a:t>blitzing, pureeing and blending.</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latin typeface="Arial" panose="020B0604020202020204" pitchFamily="34" charset="0"/>
                  <a:ea typeface="MS Mincho"/>
                  <a:cs typeface="Times New Roman" panose="02020603050405020304" pitchFamily="18" charset="0"/>
                </a:rPr>
                <a:t>kneading, folding, forming and shaping;</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latin typeface="Arial" panose="020B0604020202020204" pitchFamily="34" charset="0"/>
                  <a:ea typeface="MS Mincho"/>
                  <a:cs typeface="Times New Roman" panose="02020603050405020304" pitchFamily="18" charset="0"/>
                </a:rPr>
                <a:t>knife skills;</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latin typeface="Arial" panose="020B0604020202020204" pitchFamily="34" charset="0"/>
                  <a:ea typeface="MS Mincho"/>
                  <a:cs typeface="Times New Roman" panose="02020603050405020304" pitchFamily="18" charset="0"/>
                </a:rPr>
                <a:t>rubbing-in and rolling-out;</a:t>
              </a:r>
              <a:endParaRPr lang="en-GB" sz="1551">
                <a:latin typeface="Cambria" panose="02040503050406030204" pitchFamily="18" charset="0"/>
                <a:ea typeface="MS Mincho"/>
                <a:cs typeface="Times New Roman" panose="02020603050405020304" pitchFamily="18" charset="0"/>
              </a:endParaRPr>
            </a:p>
            <a:p>
              <a:pPr marL="443130" indent="-443130">
                <a:buFont typeface="Symbol" panose="05050102010706020507" pitchFamily="18" charset="2"/>
                <a:buChar char=""/>
              </a:pPr>
              <a:r>
                <a:rPr lang="en-GB" sz="1422">
                  <a:latin typeface="Arial" panose="020B0604020202020204" pitchFamily="34" charset="0"/>
                  <a:ea typeface="MS Mincho"/>
                  <a:cs typeface="Times New Roman" panose="02020603050405020304" pitchFamily="18" charset="0"/>
                </a:rPr>
                <a:t>use of the cooker: boiling/simmering/poaching, frying, grilling, roasting and baking;</a:t>
              </a:r>
              <a:endParaRPr lang="en-GB" sz="1551">
                <a:latin typeface="Cambria" panose="02040503050406030204" pitchFamily="18" charset="0"/>
                <a:ea typeface="MS Mincho"/>
                <a:cs typeface="Times New Roman" panose="02020603050405020304" pitchFamily="18" charset="0"/>
              </a:endParaRPr>
            </a:p>
            <a:p>
              <a:r>
                <a:rPr lang="en-GB" sz="1551">
                  <a:latin typeface="Arial" panose="020B0604020202020204" pitchFamily="34" charset="0"/>
                  <a:ea typeface="MS Mincho"/>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a:p>
              <a:r>
                <a:rPr lang="en-GB" sz="1551">
                  <a:latin typeface="Arial" panose="020B0604020202020204" pitchFamily="34" charset="0"/>
                  <a:ea typeface="MS Mincho"/>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a:p>
              <a:r>
                <a:rPr lang="en-GB" sz="1809" b="1">
                  <a:latin typeface="Arial" panose="020B0604020202020204" pitchFamily="34" charset="0"/>
                  <a:ea typeface="MS Mincho"/>
                  <a:cs typeface="Times New Roman" panose="02020603050405020304" pitchFamily="18" charset="0"/>
                </a:rPr>
                <a:t> </a:t>
              </a:r>
              <a:endParaRPr lang="en-GB" sz="1551">
                <a:latin typeface="Cambria" panose="02040503050406030204" pitchFamily="18" charset="0"/>
                <a:ea typeface="MS Mincho"/>
                <a:cs typeface="Times New Roman" panose="02020603050405020304" pitchFamily="18" charset="0"/>
              </a:endParaRPr>
            </a:p>
          </p:txBody>
        </p:sp>
        <p:sp>
          <p:nvSpPr>
            <p:cNvPr id="70" name="Text Box 72"/>
            <p:cNvSpPr txBox="1"/>
            <p:nvPr/>
          </p:nvSpPr>
          <p:spPr>
            <a:xfrm>
              <a:off x="-167005" y="1108075"/>
              <a:ext cx="3822700" cy="7689850"/>
            </a:xfrm>
            <a:prstGeom prst="rect">
              <a:avLst/>
            </a:prstGeom>
            <a:solidFill>
              <a:sysClr val="window" lastClr="FFFFFF"/>
            </a:solidFill>
            <a:ln w="6350">
              <a:solidFill>
                <a:prstClr val="black"/>
              </a:solidFill>
            </a:ln>
          </p:spPr>
          <p:txBody>
            <a:bodyPr rot="0" spcFirstLastPara="0" vert="horz" wrap="square" lIns="118169" tIns="59084" rIns="118169" bIns="59084" numCol="1" spcCol="0" rtlCol="0" fromWordArt="0" anchor="t" anchorCtr="0" forceAA="0" compatLnSpc="1">
              <a:prstTxWarp prst="textNoShape">
                <a:avLst/>
              </a:prstTxWarp>
              <a:noAutofit/>
            </a:bodyPr>
            <a:lstStyle/>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Food skills are acquired, developed and secured over time.</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 </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Bridge hold                       	   Claw grip</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 </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 </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 </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 </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 </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 </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 </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 </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a:p>
              <a:pPr defTabSz="1181679">
                <a:defRPr/>
              </a:pPr>
              <a:r>
                <a:rPr lang="en-US" sz="1551" b="1" kern="0">
                  <a:solidFill>
                    <a:sysClr val="windowText" lastClr="000000"/>
                  </a:solidFill>
                  <a:latin typeface="Arial" panose="020B0604020202020204" pitchFamily="34" charset="0"/>
                  <a:ea typeface="MS Mincho"/>
                  <a:cs typeface="Times New Roman" panose="02020603050405020304" pitchFamily="18" charset="0"/>
                </a:rPr>
                <a:t> </a:t>
              </a:r>
              <a:endParaRPr lang="en-GB" sz="1551" kern="0">
                <a:solidFill>
                  <a:sysClr val="windowText" lastClr="000000"/>
                </a:solidFill>
                <a:latin typeface="Cambria" panose="02040503050406030204" pitchFamily="18" charset="0"/>
                <a:ea typeface="MS Mincho"/>
                <a:cs typeface="Times New Roman" panose="02020603050405020304" pitchFamily="18" charset="0"/>
              </a:endParaRPr>
            </a:p>
          </p:txBody>
        </p:sp>
        <p:pic>
          <p:nvPicPr>
            <p:cNvPr id="71" name="Picture 70"/>
            <p:cNvPicPr/>
            <p:nvPr/>
          </p:nvPicPr>
          <p:blipFill>
            <a:blip r:embed="rId3">
              <a:extLst>
                <a:ext uri="{28A0092B-C50C-407E-A947-70E740481C1C}">
                  <a14:useLocalDpi xmlns:a14="http://schemas.microsoft.com/office/drawing/2010/main" val="0"/>
                </a:ext>
              </a:extLst>
            </a:blip>
            <a:srcRect l="9129" r="7236"/>
            <a:stretch>
              <a:fillRect/>
            </a:stretch>
          </p:blipFill>
          <p:spPr bwMode="auto">
            <a:xfrm>
              <a:off x="-64770" y="1883410"/>
              <a:ext cx="1676400" cy="1454150"/>
            </a:xfrm>
            <a:prstGeom prst="rect">
              <a:avLst/>
            </a:prstGeom>
            <a:noFill/>
            <a:ln w="3175">
              <a:solidFill>
                <a:sysClr val="windowText" lastClr="000000"/>
              </a:solidFill>
              <a:miter lim="800000"/>
              <a:headEnd/>
              <a:tailEnd/>
            </a:ln>
          </p:spPr>
        </p:pic>
        <p:pic>
          <p:nvPicPr>
            <p:cNvPr id="72" name="Picture 71"/>
            <p:cNvPicPr/>
            <p:nvPr/>
          </p:nvPicPr>
          <p:blipFill>
            <a:blip r:embed="rId4">
              <a:extLst>
                <a:ext uri="{28A0092B-C50C-407E-A947-70E740481C1C}">
                  <a14:useLocalDpi xmlns:a14="http://schemas.microsoft.com/office/drawing/2010/main" val="0"/>
                </a:ext>
              </a:extLst>
            </a:blip>
            <a:srcRect l="38519" t="28508" r="37410" b="39940"/>
            <a:stretch>
              <a:fillRect/>
            </a:stretch>
          </p:blipFill>
          <p:spPr bwMode="auto">
            <a:xfrm>
              <a:off x="1855470" y="1897380"/>
              <a:ext cx="1612265" cy="1454150"/>
            </a:xfrm>
            <a:prstGeom prst="rect">
              <a:avLst/>
            </a:prstGeom>
            <a:noFill/>
            <a:ln w="3175">
              <a:solidFill>
                <a:sysClr val="windowText" lastClr="000000"/>
              </a:solidFill>
              <a:miter lim="800000"/>
              <a:headEnd/>
              <a:tailEnd/>
            </a:ln>
          </p:spPr>
        </p:pic>
        <p:pic>
          <p:nvPicPr>
            <p:cNvPr id="73" name="Picture 72"/>
            <p:cNvPicPr/>
            <p:nvPr/>
          </p:nvPicPr>
          <p:blipFill>
            <a:blip r:embed="rId5"/>
            <a:stretch>
              <a:fillRect/>
            </a:stretch>
          </p:blipFill>
          <p:spPr>
            <a:xfrm>
              <a:off x="186690" y="3495675"/>
              <a:ext cx="3115310" cy="4254500"/>
            </a:xfrm>
            <a:prstGeom prst="rect">
              <a:avLst/>
            </a:prstGeom>
          </p:spPr>
        </p:pic>
        <p:pic>
          <p:nvPicPr>
            <p:cNvPr id="74" name="Picture 73"/>
            <p:cNvPicPr/>
            <p:nvPr/>
          </p:nvPicPr>
          <p:blipFill>
            <a:blip r:embed="rId6">
              <a:extLst>
                <a:ext uri="{28A0092B-C50C-407E-A947-70E740481C1C}">
                  <a14:useLocalDpi xmlns:a14="http://schemas.microsoft.com/office/drawing/2010/main" val="0"/>
                </a:ext>
              </a:extLst>
            </a:blip>
            <a:stretch>
              <a:fillRect/>
            </a:stretch>
          </p:blipFill>
          <p:spPr>
            <a:xfrm>
              <a:off x="210185" y="7704772"/>
              <a:ext cx="3108960" cy="638175"/>
            </a:xfrm>
            <a:prstGeom prst="rect">
              <a:avLst/>
            </a:prstGeom>
          </p:spPr>
        </p:pic>
        <p:pic>
          <p:nvPicPr>
            <p:cNvPr id="75" name="Picture 74" descr="julienne"/>
            <p:cNvPicPr/>
            <p:nvPr/>
          </p:nvPicPr>
          <p:blipFill>
            <a:blip r:embed="rId7" cstate="print">
              <a:extLst>
                <a:ext uri="{BEBA8EAE-BF5A-486C-A8C5-ECC9F3942E4B}">
                  <a14:imgProps xmlns:a14="http://schemas.microsoft.com/office/drawing/2010/main">
                    <a14:imgLayer r:embed="rId8">
                      <a14:imgEffect>
                        <a14:backgroundRemoval t="0" b="98980" l="4657" r="96814"/>
                      </a14:imgEffect>
                    </a14:imgLayer>
                  </a14:imgProps>
                </a:ext>
                <a:ext uri="{28A0092B-C50C-407E-A947-70E740481C1C}">
                  <a14:useLocalDpi xmlns:a14="http://schemas.microsoft.com/office/drawing/2010/main" val="0"/>
                </a:ext>
              </a:extLst>
            </a:blip>
            <a:srcRect/>
            <a:stretch>
              <a:fillRect/>
            </a:stretch>
          </p:blipFill>
          <p:spPr bwMode="auto">
            <a:xfrm>
              <a:off x="4069715" y="6920865"/>
              <a:ext cx="1137285" cy="819150"/>
            </a:xfrm>
            <a:prstGeom prst="rect">
              <a:avLst/>
            </a:prstGeom>
            <a:noFill/>
            <a:ln w="28575" algn="ctr">
              <a:noFill/>
              <a:miter lim="800000"/>
              <a:headEnd/>
              <a:tailEnd/>
            </a:ln>
            <a:effectLst/>
          </p:spPr>
        </p:pic>
        <p:sp>
          <p:nvSpPr>
            <p:cNvPr id="76" name="TextBox 13"/>
            <p:cNvSpPr txBox="1"/>
            <p:nvPr/>
          </p:nvSpPr>
          <p:spPr>
            <a:xfrm>
              <a:off x="3853180" y="7668539"/>
              <a:ext cx="1823085" cy="379171"/>
            </a:xfrm>
            <a:prstGeom prst="rect">
              <a:avLst/>
            </a:prstGeom>
            <a:solidFill>
              <a:sysClr val="window" lastClr="FFFFFF"/>
            </a:solidFill>
            <a:ln w="25400" cap="flat" cmpd="sng" algn="ctr">
              <a:noFill/>
              <a:prstDash val="solid"/>
            </a:ln>
            <a:effectLst/>
          </p:spPr>
          <p:txBody>
            <a:bodyPr wrap="square" rtlCol="0">
              <a:spAutoFit/>
            </a:bodyPr>
            <a:lstStyle/>
            <a:p>
              <a:pPr algn="ctr"/>
              <a:r>
                <a:rPr lang="en-US" sz="1292" b="1">
                  <a:solidFill>
                    <a:srgbClr val="000000"/>
                  </a:solidFill>
                  <a:latin typeface="Arial" panose="020B0604020202020204" pitchFamily="34" charset="0"/>
                  <a:ea typeface="MS Mincho"/>
                  <a:cs typeface="Times New Roman" panose="02020603050405020304" pitchFamily="18" charset="0"/>
                </a:rPr>
                <a:t>julienne/match stick – 5-6.5cm long x 3 mm square</a:t>
              </a:r>
              <a:endParaRPr lang="en-GB" sz="1292">
                <a:latin typeface="Times" panose="02020603050405020304" pitchFamily="18" charset="0"/>
                <a:ea typeface="MS Mincho"/>
                <a:cs typeface="Times New Roman" panose="02020603050405020304" pitchFamily="18" charset="0"/>
              </a:endParaRPr>
            </a:p>
          </p:txBody>
        </p:sp>
        <p:pic>
          <p:nvPicPr>
            <p:cNvPr id="77" name="Picture 76"/>
            <p:cNvPicPr/>
            <p:nvPr/>
          </p:nvPicPr>
          <p:blipFill rotWithShape="1">
            <a:blip r:embed="rId9"/>
            <a:srcRect l="19947" t="45132" r="55397" b="33365"/>
            <a:stretch/>
          </p:blipFill>
          <p:spPr>
            <a:xfrm>
              <a:off x="4001770" y="5945505"/>
              <a:ext cx="1283335" cy="699135"/>
            </a:xfrm>
            <a:prstGeom prst="rect">
              <a:avLst/>
            </a:prstGeom>
          </p:spPr>
        </p:pic>
        <p:sp>
          <p:nvSpPr>
            <p:cNvPr id="78" name="TextBox 11"/>
            <p:cNvSpPr txBox="1"/>
            <p:nvPr/>
          </p:nvSpPr>
          <p:spPr>
            <a:xfrm>
              <a:off x="3863975" y="6649999"/>
              <a:ext cx="1694815" cy="379171"/>
            </a:xfrm>
            <a:prstGeom prst="rect">
              <a:avLst/>
            </a:prstGeom>
            <a:solidFill>
              <a:sysClr val="window" lastClr="FFFFFF"/>
            </a:solidFill>
            <a:ln w="25400" cap="flat" cmpd="sng" algn="ctr">
              <a:noFill/>
              <a:prstDash val="solid"/>
            </a:ln>
            <a:effectLst/>
          </p:spPr>
          <p:txBody>
            <a:bodyPr wrap="square" rtlCol="0">
              <a:spAutoFit/>
            </a:bodyPr>
            <a:lstStyle/>
            <a:p>
              <a:pPr algn="ctr"/>
              <a:r>
                <a:rPr lang="en-GB" sz="1292" b="1">
                  <a:solidFill>
                    <a:srgbClr val="000000"/>
                  </a:solidFill>
                  <a:latin typeface="Arial" panose="020B0604020202020204" pitchFamily="34" charset="0"/>
                  <a:ea typeface="MS Mincho"/>
                  <a:cs typeface="Times New Roman" panose="02020603050405020304" pitchFamily="18" charset="0"/>
                </a:rPr>
                <a:t>batons – 5-6.5cm long x 1 cm square</a:t>
              </a:r>
              <a:endParaRPr lang="en-GB" sz="1292">
                <a:latin typeface="Times" panose="02020603050405020304" pitchFamily="18" charset="0"/>
                <a:ea typeface="MS Mincho"/>
                <a:cs typeface="Times New Roman" panose="02020603050405020304" pitchFamily="18" charset="0"/>
              </a:endParaRPr>
            </a:p>
          </p:txBody>
        </p:sp>
        <p:pic>
          <p:nvPicPr>
            <p:cNvPr id="79" name="Picture 78"/>
            <p:cNvPicPr/>
            <p:nvPr/>
          </p:nvPicPr>
          <p:blipFill rotWithShape="1">
            <a:blip r:embed="rId10">
              <a:extLst>
                <a:ext uri="{BEBA8EAE-BF5A-486C-A8C5-ECC9F3942E4B}">
                  <a14:imgProps xmlns:a14="http://schemas.microsoft.com/office/drawing/2010/main">
                    <a14:imgLayer r:embed="rId11">
                      <a14:imgEffect>
                        <a14:backgroundRemoval t="5650" b="85311" l="7212" r="87981"/>
                      </a14:imgEffect>
                    </a14:imgLayer>
                  </a14:imgProps>
                </a:ext>
                <a:ext uri="{28A0092B-C50C-407E-A947-70E740481C1C}">
                  <a14:useLocalDpi xmlns:a14="http://schemas.microsoft.com/office/drawing/2010/main" val="0"/>
                </a:ext>
              </a:extLst>
            </a:blip>
            <a:srcRect l="3614" t="2832" r="10040" b="8916"/>
            <a:stretch/>
          </p:blipFill>
          <p:spPr bwMode="auto">
            <a:xfrm>
              <a:off x="5714365" y="5805805"/>
              <a:ext cx="1036320" cy="901700"/>
            </a:xfrm>
            <a:prstGeom prst="rect">
              <a:avLst/>
            </a:prstGeom>
            <a:ln>
              <a:noFill/>
            </a:ln>
            <a:extLst>
              <a:ext uri="{53640926-AAD7-44D8-BBD7-CCE9431645EC}">
                <a14:shadowObscured xmlns:a14="http://schemas.microsoft.com/office/drawing/2010/main"/>
              </a:ext>
            </a:extLst>
          </p:spPr>
        </p:pic>
        <p:sp>
          <p:nvSpPr>
            <p:cNvPr id="80" name="TextBox 16"/>
            <p:cNvSpPr txBox="1"/>
            <p:nvPr/>
          </p:nvSpPr>
          <p:spPr>
            <a:xfrm>
              <a:off x="5660390" y="6649720"/>
              <a:ext cx="1320165" cy="336550"/>
            </a:xfrm>
            <a:prstGeom prst="rect">
              <a:avLst/>
            </a:prstGeom>
            <a:solidFill>
              <a:sysClr val="window" lastClr="FFFFFF"/>
            </a:solidFill>
            <a:ln w="25400" cap="flat" cmpd="sng" algn="ctr">
              <a:noFill/>
              <a:prstDash val="solid"/>
            </a:ln>
            <a:effectLst/>
          </p:spPr>
          <p:txBody>
            <a:bodyPr wrap="square" rtlCol="0">
              <a:noAutofit/>
            </a:bodyPr>
            <a:lstStyle/>
            <a:p>
              <a:pPr algn="ctr"/>
              <a:r>
                <a:rPr lang="en-GB" sz="1292" b="1">
                  <a:solidFill>
                    <a:srgbClr val="000000"/>
                  </a:solidFill>
                  <a:latin typeface="Arial" panose="020B0604020202020204" pitchFamily="34" charset="0"/>
                  <a:ea typeface="MS Mincho"/>
                  <a:cs typeface="Times New Roman" panose="02020603050405020304" pitchFamily="18" charset="0"/>
                </a:rPr>
                <a:t>dice – 1cm square</a:t>
              </a:r>
              <a:endParaRPr lang="en-GB" sz="1292">
                <a:latin typeface="Times" panose="02020603050405020304" pitchFamily="18" charset="0"/>
                <a:ea typeface="MS Mincho"/>
                <a:cs typeface="Times New Roman" panose="02020603050405020304" pitchFamily="18" charset="0"/>
              </a:endParaRPr>
            </a:p>
          </p:txBody>
        </p:sp>
        <p:pic>
          <p:nvPicPr>
            <p:cNvPr id="81" name="Picture 80" descr="Image result for fine julienne cut"/>
            <p:cNvPicPr/>
            <p:nvPr/>
          </p:nvPicPr>
          <p:blipFill rotWithShape="1">
            <a:blip r:embed="rId12" cstate="print">
              <a:extLst>
                <a:ext uri="{BEBA8EAE-BF5A-486C-A8C5-ECC9F3942E4B}">
                  <a14:imgProps xmlns:a14="http://schemas.microsoft.com/office/drawing/2010/main">
                    <a14:imgLayer r:embed="rId13">
                      <a14:imgEffect>
                        <a14:backgroundRemoval t="2667" b="100000" l="7505" r="84428"/>
                      </a14:imgEffect>
                    </a14:imgLayer>
                  </a14:imgProps>
                </a:ext>
                <a:ext uri="{28A0092B-C50C-407E-A947-70E740481C1C}">
                  <a14:useLocalDpi xmlns:a14="http://schemas.microsoft.com/office/drawing/2010/main" val="0"/>
                </a:ext>
              </a:extLst>
            </a:blip>
            <a:srcRect l="6454" r="11794"/>
            <a:stretch/>
          </p:blipFill>
          <p:spPr bwMode="auto">
            <a:xfrm>
              <a:off x="5760720" y="6913245"/>
              <a:ext cx="1097915" cy="755650"/>
            </a:xfrm>
            <a:prstGeom prst="rect">
              <a:avLst/>
            </a:prstGeom>
            <a:noFill/>
            <a:ln>
              <a:noFill/>
            </a:ln>
            <a:extLst>
              <a:ext uri="{53640926-AAD7-44D8-BBD7-CCE9431645EC}">
                <a14:shadowObscured xmlns:a14="http://schemas.microsoft.com/office/drawing/2010/main"/>
              </a:ext>
            </a:extLst>
          </p:spPr>
        </p:pic>
        <p:sp>
          <p:nvSpPr>
            <p:cNvPr id="82" name="TextBox 14"/>
            <p:cNvSpPr txBox="1"/>
            <p:nvPr/>
          </p:nvSpPr>
          <p:spPr>
            <a:xfrm>
              <a:off x="5598796" y="7658379"/>
              <a:ext cx="1647825" cy="379171"/>
            </a:xfrm>
            <a:prstGeom prst="rect">
              <a:avLst/>
            </a:prstGeom>
            <a:solidFill>
              <a:sysClr val="window" lastClr="FFFFFF"/>
            </a:solidFill>
            <a:ln w="25400" cap="flat" cmpd="sng" algn="ctr">
              <a:noFill/>
              <a:prstDash val="solid"/>
            </a:ln>
            <a:effectLst/>
          </p:spPr>
          <p:txBody>
            <a:bodyPr wrap="square" rtlCol="0">
              <a:spAutoFit/>
            </a:bodyPr>
            <a:lstStyle/>
            <a:p>
              <a:pPr algn="ctr"/>
              <a:r>
                <a:rPr lang="en-GB" sz="1292" b="1">
                  <a:solidFill>
                    <a:srgbClr val="000000"/>
                  </a:solidFill>
                  <a:latin typeface="Arial" panose="020B0604020202020204" pitchFamily="34" charset="0"/>
                  <a:ea typeface="MS Mincho"/>
                  <a:cs typeface="Times New Roman" panose="02020603050405020304" pitchFamily="18" charset="0"/>
                </a:rPr>
                <a:t>fine julienne  – 5-6.5cm long x 1.5mm square</a:t>
              </a:r>
              <a:endParaRPr lang="en-GB" sz="1292">
                <a:latin typeface="Times" panose="02020603050405020304" pitchFamily="18" charset="0"/>
                <a:ea typeface="MS Mincho"/>
                <a:cs typeface="Times New Roman" panose="02020603050405020304" pitchFamily="18" charset="0"/>
              </a:endParaRPr>
            </a:p>
          </p:txBody>
        </p:sp>
      </p:grpSp>
      <p:pic>
        <p:nvPicPr>
          <p:cNvPr id="3150" name="Picture 3149"/>
          <p:cNvPicPr>
            <a:picLocks noChangeAspect="1"/>
          </p:cNvPicPr>
          <p:nvPr/>
        </p:nvPicPr>
        <p:blipFill>
          <a:blip r:embed="rId14"/>
          <a:stretch>
            <a:fillRect/>
          </a:stretch>
        </p:blipFill>
        <p:spPr>
          <a:xfrm>
            <a:off x="1452848" y="107430"/>
            <a:ext cx="7682886" cy="12635284"/>
          </a:xfrm>
          <a:prstGeom prst="rect">
            <a:avLst/>
          </a:prstGeom>
        </p:spPr>
      </p:pic>
      <p:sp>
        <p:nvSpPr>
          <p:cNvPr id="3151" name="Rectangle 3150"/>
          <p:cNvSpPr/>
          <p:nvPr/>
        </p:nvSpPr>
        <p:spPr>
          <a:xfrm rot="16200000">
            <a:off x="-5436450" y="5908920"/>
            <a:ext cx="12555154" cy="1007135"/>
          </a:xfrm>
          <a:prstGeom prst="rect">
            <a:avLst/>
          </a:prstGeom>
        </p:spPr>
        <p:txBody>
          <a:bodyPr wrap="square">
            <a:spAutoFit/>
          </a:bodyPr>
          <a:lstStyle/>
          <a:p>
            <a:r>
              <a:rPr lang="en-GB" sz="2843" b="1" dirty="0">
                <a:solidFill>
                  <a:srgbClr val="EF9F3F"/>
                </a:solidFill>
                <a:latin typeface="Arial" panose="020B0604020202020204" pitchFamily="34" charset="0"/>
                <a:ea typeface="MS Mincho"/>
              </a:rPr>
              <a:t>Cooking </a:t>
            </a:r>
            <a:endParaRPr lang="en-GB" sz="2843" u="sng" dirty="0">
              <a:solidFill>
                <a:srgbClr val="EF9F3F"/>
              </a:solidFill>
              <a:latin typeface="Arial" panose="020B0604020202020204" pitchFamily="34" charset="0"/>
              <a:ea typeface="MS Mincho"/>
            </a:endParaRPr>
          </a:p>
          <a:p>
            <a:pPr marL="443130" indent="-443130">
              <a:buFont typeface="Symbol" panose="05050102010706020507" pitchFamily="18" charset="2"/>
              <a:buChar char=""/>
            </a:pPr>
            <a:r>
              <a:rPr lang="en-US" sz="1551" dirty="0">
                <a:latin typeface="Arial" panose="020B0604020202020204" pitchFamily="34" charset="0"/>
                <a:ea typeface="MS Mincho"/>
              </a:rPr>
              <a:t>A broad range of ingredients, equipment, food skills and techniques, and cooking methods are used to achieve successful results. </a:t>
            </a:r>
            <a:endParaRPr lang="en-GB" sz="1551" b="1" dirty="0">
              <a:latin typeface="Arial" panose="020B0604020202020204" pitchFamily="34" charset="0"/>
              <a:ea typeface="MS Mincho"/>
            </a:endParaRPr>
          </a:p>
          <a:p>
            <a:pPr marL="443130" indent="-443130">
              <a:buFont typeface="Symbol" panose="05050102010706020507" pitchFamily="18" charset="2"/>
              <a:buChar char=""/>
            </a:pPr>
            <a:r>
              <a:rPr lang="en-US" sz="1551" i="1" dirty="0">
                <a:latin typeface="Arial" panose="020B0604020202020204" pitchFamily="34" charset="0"/>
                <a:ea typeface="MS Mincho"/>
              </a:rPr>
              <a:t>Recipes and cooking methods can be modified to help meet current healthy eating messages.</a:t>
            </a:r>
            <a:r>
              <a:rPr lang="en-US" sz="1551" b="1" dirty="0">
                <a:latin typeface="Arial" panose="020B0604020202020204" pitchFamily="34" charset="0"/>
                <a:ea typeface="MS Mincho"/>
              </a:rPr>
              <a:t> </a:t>
            </a:r>
            <a:endParaRPr lang="en-GB" sz="1551" b="1" dirty="0">
              <a:latin typeface="Arial" panose="020B0604020202020204" pitchFamily="34" charset="0"/>
              <a:ea typeface="MS Mincho"/>
            </a:endParaRPr>
          </a:p>
        </p:txBody>
      </p:sp>
    </p:spTree>
    <p:extLst>
      <p:ext uri="{BB962C8B-B14F-4D97-AF65-F5344CB8AC3E}">
        <p14:creationId xmlns:p14="http://schemas.microsoft.com/office/powerpoint/2010/main" val="268403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7" name="Group 4096"/>
          <p:cNvGrpSpPr/>
          <p:nvPr/>
        </p:nvGrpSpPr>
        <p:grpSpPr>
          <a:xfrm rot="16200000">
            <a:off x="-16466522" y="-145240"/>
            <a:ext cx="18152446" cy="10639839"/>
            <a:chOff x="-7512132" y="-209986"/>
            <a:chExt cx="14046536" cy="8233209"/>
          </a:xfrm>
        </p:grpSpPr>
        <p:pic>
          <p:nvPicPr>
            <p:cNvPr id="4115" name="Picture 3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3770" y="3410618"/>
              <a:ext cx="714375" cy="714375"/>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5520" y="3493168"/>
              <a:ext cx="558800" cy="5588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6895" y="3434431"/>
              <a:ext cx="733425" cy="671512"/>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3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8620" y="3399506"/>
              <a:ext cx="727075" cy="727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1"/>
            <p:cNvSpPr txBox="1">
              <a:spLocks noChangeArrowheads="1"/>
            </p:cNvSpPr>
            <p:nvPr/>
          </p:nvSpPr>
          <p:spPr bwMode="auto">
            <a:xfrm>
              <a:off x="-7512132" y="354013"/>
              <a:ext cx="4460875" cy="2601912"/>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Food poisoning</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Food poisoning can be caused by:</a:t>
              </a:r>
              <a:endParaRPr lang="en-US" altLang="en-US" sz="517" dirty="0"/>
            </a:p>
            <a:p>
              <a:pPr defTabSz="1181679" eaLnBrk="0" fontAlgn="base" hangingPunct="0">
                <a:spcBef>
                  <a:spcPct val="0"/>
                </a:spcBef>
                <a:spcAft>
                  <a:spcPct val="0"/>
                </a:spcAft>
                <a:buFontTx/>
                <a:buChar char="•"/>
              </a:pPr>
              <a:r>
                <a:rPr lang="en-US" altLang="en-US" sz="1422" dirty="0">
                  <a:latin typeface="Arial" panose="020B0604020202020204" pitchFamily="34" charset="0"/>
                  <a:ea typeface="Times New Roman" panose="02020603050405020304" pitchFamily="18" charset="0"/>
                  <a:cs typeface="Arial" panose="020B0604020202020204" pitchFamily="34" charset="0"/>
                </a:rPr>
                <a:t>bacteria, e.g. through cross-contamination from pests, unclean hands and dirty equipment, or bacteria already present in the food, such as salmonella;</a:t>
              </a:r>
              <a:endParaRPr lang="en-US" altLang="en-US" sz="517" dirty="0"/>
            </a:p>
            <a:p>
              <a:pPr defTabSz="1181679" eaLnBrk="0" fontAlgn="base" hangingPunct="0">
                <a:spcBef>
                  <a:spcPct val="0"/>
                </a:spcBef>
                <a:spcAft>
                  <a:spcPct val="0"/>
                </a:spcAft>
                <a:buFontTx/>
                <a:buChar char="•"/>
              </a:pPr>
              <a:r>
                <a:rPr lang="en-US" altLang="en-US" sz="1422" dirty="0">
                  <a:latin typeface="Arial" panose="020B0604020202020204" pitchFamily="34" charset="0"/>
                  <a:ea typeface="Times New Roman" panose="02020603050405020304" pitchFamily="18" charset="0"/>
                  <a:cs typeface="Arial" panose="020B0604020202020204" pitchFamily="34" charset="0"/>
                </a:rPr>
                <a:t>physical contaminants, e.g. hair, plasters, egg shells, packaging;</a:t>
              </a:r>
              <a:endParaRPr lang="en-US" altLang="en-US" sz="517" dirty="0"/>
            </a:p>
            <a:p>
              <a:pPr defTabSz="1181679" eaLnBrk="0" fontAlgn="base" hangingPunct="0">
                <a:spcBef>
                  <a:spcPct val="0"/>
                </a:spcBef>
                <a:spcAft>
                  <a:spcPct val="0"/>
                </a:spcAft>
                <a:buFontTx/>
                <a:buChar char="•"/>
              </a:pPr>
              <a:r>
                <a:rPr lang="en-US" altLang="en-US" sz="1422" dirty="0">
                  <a:latin typeface="Arial" panose="020B0604020202020204" pitchFamily="34" charset="0"/>
                  <a:ea typeface="Times New Roman" panose="02020603050405020304" pitchFamily="18" charset="0"/>
                  <a:cs typeface="Arial" panose="020B0604020202020204" pitchFamily="34" charset="0"/>
                </a:rPr>
                <a:t>chemicals, e.g. cleaning chemicals. </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Bacterial contamination is the most common cause.</a:t>
              </a:r>
              <a:endParaRPr lang="en-US" altLang="en-US" sz="517" dirty="0"/>
            </a:p>
            <a:p>
              <a:pPr defTabSz="1181679" eaLnBrk="0" fontAlgn="base" hangingPunct="0">
                <a:spcBef>
                  <a:spcPct val="0"/>
                </a:spcBef>
                <a:spcAft>
                  <a:spcPct val="0"/>
                </a:spcAft>
              </a:pP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Micro-organisms occur naturally in the environment, on cereals, vegetables, fruit, animals, people, water, soil and in the air.  Most bacteria are harmless but a small number can cause illness.  Harmful bacteria are called pathogenic bacteria.</a:t>
              </a:r>
              <a:r>
                <a:rPr lang="en-US" altLang="en-US" sz="1422" dirty="0">
                  <a:latin typeface="Cambria" panose="02040503050406030204" pitchFamily="18" charset="0"/>
                  <a:ea typeface="MS Mincho" charset="-128"/>
                  <a:cs typeface="Times New Roman" panose="02020603050405020304" pitchFamily="18" charset="0"/>
                </a:rPr>
                <a:t> </a:t>
              </a:r>
              <a:endParaRPr lang="en-US" altLang="en-US" sz="517" dirty="0"/>
            </a:p>
            <a:p>
              <a:pPr defTabSz="1181679" eaLnBrk="0" fontAlgn="base" hangingPunct="0">
                <a:spcBef>
                  <a:spcPct val="0"/>
                </a:spcBef>
                <a:spcAft>
                  <a:spcPct val="0"/>
                </a:spcAft>
              </a:pPr>
              <a:r>
                <a:rPr lang="en-US" altLang="en-US" sz="1422" dirty="0">
                  <a:solidFill>
                    <a:srgbClr val="000000"/>
                  </a:solidFill>
                  <a:latin typeface="Arial" panose="020B0604020202020204" pitchFamily="34" charset="0"/>
                  <a:ea typeface="MS Mincho" charset="-128"/>
                  <a:cs typeface="Arial" panose="020B0604020202020204" pitchFamily="34" charset="0"/>
                </a:rPr>
                <a:t>The process of food becoming unfit to eat through oxidation, contamination or growth of micro-organisms is known as food spoilage.</a:t>
              </a:r>
              <a:endParaRPr lang="en-US" altLang="en-US" sz="2326" dirty="0">
                <a:latin typeface="Arial" panose="020B0604020202020204" pitchFamily="34" charset="0"/>
              </a:endParaRPr>
            </a:p>
          </p:txBody>
        </p:sp>
        <p:sp>
          <p:nvSpPr>
            <p:cNvPr id="5" name="Text Box 3"/>
            <p:cNvSpPr txBox="1">
              <a:spLocks noChangeArrowheads="1"/>
            </p:cNvSpPr>
            <p:nvPr/>
          </p:nvSpPr>
          <p:spPr bwMode="auto">
            <a:xfrm>
              <a:off x="-7512132" y="6228851"/>
              <a:ext cx="2170113" cy="1443788"/>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Symptoms of food poisoning</a:t>
              </a:r>
              <a:endParaRPr lang="en-US" altLang="en-US" sz="517" dirty="0"/>
            </a:p>
            <a:p>
              <a:pPr defTabSz="1181679" eaLnBrk="0" fontAlgn="base" hangingPunct="0">
                <a:spcBef>
                  <a:spcPct val="0"/>
                </a:spcBef>
                <a:spcAft>
                  <a:spcPct val="0"/>
                </a:spcAft>
              </a:pP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The symptoms of food poisoning include:</a:t>
              </a:r>
              <a:endParaRPr lang="en-US" altLang="en-US" sz="517" dirty="0"/>
            </a:p>
            <a:p>
              <a:pPr defTabSz="1181679" eaLnBrk="0" fontAlgn="base" hangingPunct="0">
                <a:spcBef>
                  <a:spcPct val="0"/>
                </a:spcBef>
                <a:spcAft>
                  <a:spcPct val="0"/>
                </a:spcAft>
                <a:buFontTx/>
                <a:buChar char="•"/>
              </a:pPr>
              <a:r>
                <a:rPr lang="en-US" altLang="en-US" sz="1422" dirty="0">
                  <a:solidFill>
                    <a:srgbClr val="000000"/>
                  </a:solidFill>
                  <a:latin typeface="Arial" panose="020B0604020202020204" pitchFamily="34" charset="0"/>
                  <a:ea typeface="Arial" panose="020B0604020202020204" pitchFamily="34" charset="0"/>
                </a:rPr>
                <a:t>nausea;</a:t>
              </a:r>
              <a:endParaRPr lang="en-US" altLang="en-US" sz="517" dirty="0">
                <a:latin typeface="Arial" panose="020B0604020202020204" pitchFamily="34" charset="0"/>
              </a:endParaRPr>
            </a:p>
            <a:p>
              <a:pPr defTabSz="1181679" eaLnBrk="0" fontAlgn="base" hangingPunct="0">
                <a:spcBef>
                  <a:spcPct val="0"/>
                </a:spcBef>
                <a:spcAft>
                  <a:spcPct val="0"/>
                </a:spcAft>
                <a:buFontTx/>
                <a:buChar char="•"/>
              </a:pPr>
              <a:r>
                <a:rPr lang="en-US" altLang="en-US" sz="1422" dirty="0">
                  <a:solidFill>
                    <a:srgbClr val="000000"/>
                  </a:solidFill>
                  <a:latin typeface="Arial" panose="020B0604020202020204" pitchFamily="34" charset="0"/>
                  <a:ea typeface="Arial" panose="020B0604020202020204" pitchFamily="34" charset="0"/>
                </a:rPr>
                <a:t>vomiting;</a:t>
              </a:r>
              <a:endParaRPr lang="en-US" altLang="en-US" sz="517" dirty="0">
                <a:latin typeface="Arial" panose="020B0604020202020204" pitchFamily="34" charset="0"/>
              </a:endParaRPr>
            </a:p>
            <a:p>
              <a:pPr defTabSz="1181679" eaLnBrk="0" fontAlgn="base" hangingPunct="0">
                <a:spcBef>
                  <a:spcPct val="0"/>
                </a:spcBef>
                <a:spcAft>
                  <a:spcPct val="0"/>
                </a:spcAft>
                <a:buFontTx/>
                <a:buChar char="•"/>
              </a:pPr>
              <a:r>
                <a:rPr lang="en-US" altLang="en-US" sz="1422" dirty="0">
                  <a:solidFill>
                    <a:srgbClr val="000000"/>
                  </a:solidFill>
                  <a:latin typeface="Arial" panose="020B0604020202020204" pitchFamily="34" charset="0"/>
                  <a:ea typeface="Arial" panose="020B0604020202020204" pitchFamily="34" charset="0"/>
                </a:rPr>
                <a:t>stomach pains;</a:t>
              </a:r>
              <a:endParaRPr lang="en-US" altLang="en-US" sz="517" dirty="0">
                <a:latin typeface="Arial" panose="020B0604020202020204" pitchFamily="34" charset="0"/>
              </a:endParaRPr>
            </a:p>
            <a:p>
              <a:pPr defTabSz="1181679" eaLnBrk="0" fontAlgn="base" hangingPunct="0">
                <a:spcBef>
                  <a:spcPct val="0"/>
                </a:spcBef>
                <a:spcAft>
                  <a:spcPct val="0"/>
                </a:spcAft>
                <a:buFontTx/>
                <a:buChar char="•"/>
              </a:pPr>
              <a:r>
                <a:rPr lang="en-US" altLang="en-US" sz="1422" dirty="0">
                  <a:solidFill>
                    <a:srgbClr val="000000"/>
                  </a:solidFill>
                  <a:latin typeface="Arial" panose="020B0604020202020204" pitchFamily="34" charset="0"/>
                  <a:ea typeface="Arial" panose="020B0604020202020204" pitchFamily="34" charset="0"/>
                </a:rPr>
                <a:t>diarrhea.</a:t>
              </a:r>
              <a:endParaRPr lang="en-US" altLang="en-US" sz="517" dirty="0">
                <a:latin typeface="Arial" panose="020B0604020202020204" pitchFamily="34" charset="0"/>
              </a:endParaRPr>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6" name="Text Box 7"/>
            <p:cNvSpPr txBox="1">
              <a:spLocks noChangeArrowheads="1"/>
            </p:cNvSpPr>
            <p:nvPr/>
          </p:nvSpPr>
          <p:spPr bwMode="auto">
            <a:xfrm>
              <a:off x="-7493752" y="3002592"/>
              <a:ext cx="4442495" cy="11874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118169" tIns="59084" rIns="118169" bIns="59084" numCol="1" anchor="t" anchorCtr="0" compatLnSpc="1">
              <a:prstTxWarp prst="textNoShape">
                <a:avLst/>
              </a:prstTxWarp>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81679"/>
              <a:r>
                <a:rPr lang="en-GB" altLang="en-US" sz="1422" b="1" dirty="0">
                  <a:ea typeface="MS Mincho" charset="-128"/>
                  <a:cs typeface="Arial" panose="020B0604020202020204" pitchFamily="34" charset="0"/>
                </a:rPr>
                <a:t>Bacterial growth and multiplication</a:t>
              </a:r>
              <a:endParaRPr lang="en-GB" altLang="en-US" sz="517" dirty="0"/>
            </a:p>
            <a:p>
              <a:pPr defTabSz="1181679"/>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All bacteria, including those that are harmful, have four requirements to survive and grow:</a:t>
              </a:r>
              <a:endParaRPr lang="en-GB" altLang="en-US" sz="517" dirty="0"/>
            </a:p>
            <a:p>
              <a:pPr defTabSz="1181679">
                <a:buFontTx/>
                <a:buChar char="•"/>
              </a:pPr>
              <a:r>
                <a:rPr lang="en-US" altLang="en-US" sz="1422" dirty="0">
                  <a:solidFill>
                    <a:srgbClr val="000000"/>
                  </a:solidFill>
                  <a:ea typeface="Arial" panose="020B0604020202020204" pitchFamily="34" charset="0"/>
                </a:rPr>
                <a:t>food;</a:t>
              </a:r>
              <a:endParaRPr lang="en-GB" altLang="en-US" sz="517" dirty="0"/>
            </a:p>
            <a:p>
              <a:pPr defTabSz="1181679">
                <a:buFontTx/>
                <a:buChar char="•"/>
              </a:pPr>
              <a:r>
                <a:rPr lang="en-US" altLang="en-US" sz="1422" dirty="0">
                  <a:solidFill>
                    <a:srgbClr val="000000"/>
                  </a:solidFill>
                  <a:ea typeface="Arial" panose="020B0604020202020204" pitchFamily="34" charset="0"/>
                </a:rPr>
                <a:t>moisture;</a:t>
              </a:r>
              <a:endParaRPr lang="en-GB" altLang="en-US" sz="517" dirty="0"/>
            </a:p>
            <a:p>
              <a:pPr defTabSz="1181679">
                <a:buFontTx/>
                <a:buChar char="•"/>
              </a:pPr>
              <a:r>
                <a:rPr lang="en-US" altLang="en-US" sz="1422" dirty="0">
                  <a:solidFill>
                    <a:srgbClr val="000000"/>
                  </a:solidFill>
                  <a:ea typeface="Arial" panose="020B0604020202020204" pitchFamily="34" charset="0"/>
                </a:rPr>
                <a:t>warmth; </a:t>
              </a:r>
              <a:endParaRPr lang="en-GB" altLang="en-US" sz="517" dirty="0"/>
            </a:p>
            <a:p>
              <a:pPr defTabSz="1181679">
                <a:buFontTx/>
                <a:buChar char="•"/>
              </a:pPr>
              <a:r>
                <a:rPr lang="en-US" altLang="en-US" sz="1422" dirty="0">
                  <a:solidFill>
                    <a:srgbClr val="000000"/>
                  </a:solidFill>
                  <a:ea typeface="Arial" panose="020B0604020202020204" pitchFamily="34" charset="0"/>
                </a:rPr>
                <a:t>time.</a:t>
              </a:r>
              <a:endParaRPr lang="en-GB" altLang="en-US" sz="517" dirty="0"/>
            </a:p>
            <a:p>
              <a:pPr defTabSz="1181679"/>
              <a:endParaRPr lang="en-GB" altLang="en-US" sz="2326" dirty="0"/>
            </a:p>
          </p:txBody>
        </p:sp>
        <p:sp>
          <p:nvSpPr>
            <p:cNvPr id="7" name="Text Box 8"/>
            <p:cNvSpPr txBox="1">
              <a:spLocks noChangeArrowheads="1"/>
            </p:cNvSpPr>
            <p:nvPr/>
          </p:nvSpPr>
          <p:spPr bwMode="auto">
            <a:xfrm>
              <a:off x="-7501145" y="4255923"/>
              <a:ext cx="2176463" cy="1908175"/>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High risk food</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 Bacteria easily multiply on foods known as </a:t>
              </a:r>
              <a:r>
                <a:rPr lang="en-US" altLang="en-US" sz="1422" dirty="0">
                  <a:latin typeface="Cambria" panose="02040503050406030204" pitchFamily="18" charset="0"/>
                  <a:ea typeface="MS Mincho" charset="-128"/>
                  <a:cs typeface="Arial" panose="020B0604020202020204" pitchFamily="34" charset="0"/>
                </a:rPr>
                <a:t>‘</a:t>
              </a:r>
              <a:r>
                <a:rPr lang="en-US" altLang="en-US" sz="1422" dirty="0">
                  <a:latin typeface="Arial" panose="020B0604020202020204" pitchFamily="34" charset="0"/>
                  <a:ea typeface="MS Mincho" charset="-128"/>
                  <a:cs typeface="Arial" panose="020B0604020202020204" pitchFamily="34" charset="0"/>
                </a:rPr>
                <a:t>high-risk food</a:t>
              </a:r>
              <a:r>
                <a:rPr lang="en-US" altLang="en-US" sz="1422" dirty="0">
                  <a:latin typeface="Cambria" panose="02040503050406030204" pitchFamily="18" charset="0"/>
                  <a:ea typeface="MS Mincho" charset="-128"/>
                  <a:cs typeface="Arial" panose="020B0604020202020204" pitchFamily="34" charset="0"/>
                </a:rPr>
                <a:t>’</a:t>
              </a:r>
              <a:r>
                <a:rPr lang="en-US" altLang="en-US" sz="1422" dirty="0">
                  <a:latin typeface="Arial" panose="020B0604020202020204" pitchFamily="34" charset="0"/>
                  <a:ea typeface="MS Mincho" charset="-128"/>
                  <a:cs typeface="Arial" panose="020B0604020202020204" pitchFamily="34" charset="0"/>
                </a:rPr>
                <a:t>. These are often high in protein or fat, such as cooked meat and fish, dairy foods and eggs.</a:t>
              </a: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 Cooked pasta and rice are also regarded as high risk foods if they are not cooled quickly after cooking and stored below 5°C.</a:t>
              </a:r>
              <a:endParaRPr lang="en-US" altLang="en-US" sz="517" dirty="0"/>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8" name="Text Box 9"/>
            <p:cNvSpPr txBox="1">
              <a:spLocks noChangeArrowheads="1"/>
            </p:cNvSpPr>
            <p:nvPr/>
          </p:nvSpPr>
          <p:spPr bwMode="auto">
            <a:xfrm>
              <a:off x="-5227720" y="4224508"/>
              <a:ext cx="2176463" cy="1914525"/>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Moisture</a:t>
              </a:r>
              <a:endParaRPr lang="en-US" altLang="en-US" sz="517" dirty="0"/>
            </a:p>
            <a:p>
              <a:pPr defTabSz="1181679" eaLnBrk="0" fontAlgn="base" hangingPunct="0">
                <a:spcBef>
                  <a:spcPct val="0"/>
                </a:spcBef>
                <a:spcAft>
                  <a:spcPct val="0"/>
                </a:spcAft>
              </a:pP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 Bacteria need moisture to survive.  Dried foods, such as powdered milk, cereals or dried egg do not support bacterial growth, if properly stored.</a:t>
              </a:r>
              <a:r>
                <a:rPr lang="en-US" altLang="en-US" sz="1422" dirty="0">
                  <a:latin typeface="Cambria" panose="02040503050406030204" pitchFamily="18" charset="0"/>
                  <a:ea typeface="MS Mincho" charset="-128"/>
                  <a:cs typeface="Times New Roman" panose="02020603050405020304" pitchFamily="18" charset="0"/>
                </a:rPr>
                <a:t> </a:t>
              </a: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However, if moisture is added, any bacteria still alive can quickly begin to multiply.</a:t>
              </a:r>
              <a:endParaRPr lang="en-US" altLang="en-US" sz="517" dirty="0"/>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9" name="Text Box 14"/>
            <p:cNvSpPr txBox="1">
              <a:spLocks noChangeArrowheads="1"/>
            </p:cNvSpPr>
            <p:nvPr/>
          </p:nvSpPr>
          <p:spPr bwMode="auto">
            <a:xfrm>
              <a:off x="-2968832" y="4256085"/>
              <a:ext cx="2425700" cy="1511300"/>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solidFill>
                    <a:srgbClr val="000000"/>
                  </a:solidFill>
                  <a:latin typeface="Cambria" panose="02040503050406030204" pitchFamily="18" charset="0"/>
                  <a:ea typeface="Arial" panose="020B0604020202020204" pitchFamily="34" charset="0"/>
                  <a:cs typeface="Times New Roman" panose="02020603050405020304" pitchFamily="18" charset="0"/>
                </a:rPr>
                <a:t>Time</a:t>
              </a:r>
              <a:endParaRPr lang="en-US" altLang="en-US" sz="517"/>
            </a:p>
            <a:p>
              <a:pPr defTabSz="1181679" eaLnBrk="0" fontAlgn="base" hangingPunct="0">
                <a:spcBef>
                  <a:spcPct val="0"/>
                </a:spcBef>
                <a:spcAft>
                  <a:spcPct val="0"/>
                </a:spcAft>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When bacteria spend enough time on the right types of food, at warm temperatures, they can multiply to levels that cause illness.  </a:t>
              </a:r>
              <a:endParaRPr lang="en-US" altLang="en-US" sz="517"/>
            </a:p>
            <a:p>
              <a:pPr defTabSz="1181679" eaLnBrk="0" fontAlgn="base" hangingPunct="0">
                <a:spcBef>
                  <a:spcPct val="0"/>
                </a:spcBef>
                <a:spcAft>
                  <a:spcPct val="0"/>
                </a:spcAft>
              </a:pPr>
              <a:r>
                <a:rPr lang="en-US" altLang="en-US" sz="1422">
                  <a:latin typeface="Arial" panose="020B0604020202020204" pitchFamily="34" charset="0"/>
                  <a:ea typeface="Times New Roman" panose="02020603050405020304" pitchFamily="18" charset="0"/>
                  <a:cs typeface="Arial" panose="020B0604020202020204" pitchFamily="34" charset="0"/>
                </a:rPr>
                <a:t>Reheat food only once and eat leftovers within 48 hours.</a:t>
              </a:r>
              <a:endParaRPr lang="en-US" altLang="en-US" sz="517"/>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10" name="Text Box 23"/>
            <p:cNvSpPr txBox="1">
              <a:spLocks noChangeArrowheads="1"/>
            </p:cNvSpPr>
            <p:nvPr/>
          </p:nvSpPr>
          <p:spPr bwMode="auto">
            <a:xfrm>
              <a:off x="-5227720" y="6218490"/>
              <a:ext cx="2176463" cy="850900"/>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People at risk</a:t>
              </a:r>
              <a:endParaRPr lang="en-US" altLang="en-US" sz="517" dirty="0"/>
            </a:p>
            <a:p>
              <a:pPr defTabSz="1181679" eaLnBrk="0" fontAlgn="base" hangingPunct="0">
                <a:spcBef>
                  <a:spcPct val="0"/>
                </a:spcBef>
                <a:spcAft>
                  <a:spcPct val="0"/>
                </a:spcAft>
              </a:pPr>
              <a:r>
                <a:rPr lang="en-US" altLang="en-US" sz="1422" dirty="0">
                  <a:solidFill>
                    <a:srgbClr val="000000"/>
                  </a:solidFill>
                  <a:latin typeface="Cambria" panose="02040503050406030204" pitchFamily="18" charset="0"/>
                  <a:ea typeface="Arial" panose="020B0604020202020204" pitchFamily="34" charset="0"/>
                  <a:cs typeface="Times New Roman" panose="02020603050405020304" pitchFamily="18" charset="0"/>
                </a:rPr>
                <a:t>Elderly people, babies and anyone who is ill or pregnant needs to be extra careful about the food they eat.</a:t>
              </a:r>
              <a:endParaRPr lang="en-US" altLang="en-US" sz="517" dirty="0"/>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11" name="Text Box 28"/>
            <p:cNvSpPr txBox="1">
              <a:spLocks noChangeArrowheads="1"/>
            </p:cNvSpPr>
            <p:nvPr/>
          </p:nvSpPr>
          <p:spPr bwMode="auto">
            <a:xfrm>
              <a:off x="505912" y="371474"/>
              <a:ext cx="3662656" cy="2686050"/>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Allergen and food intolerance awareness</a:t>
              </a:r>
              <a:endParaRPr lang="en-US" altLang="en-US" sz="517"/>
            </a:p>
            <a:p>
              <a:pPr defTabSz="1181679" eaLnBrk="0" fontAlgn="base" hangingPunct="0">
                <a:spcBef>
                  <a:spcPct val="0"/>
                </a:spcBef>
                <a:spcAft>
                  <a:spcPct val="0"/>
                </a:spcAft>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There are 14 ingredients (allergens) that are the main reason for adverse reactions to food.  Cross-contamination of food containing these allergens must be prevented to reduce the risk of harm. They must also be labelled on pre-packaged food and menus so that consumers can make safe choices. The 14 allergens are:</a:t>
              </a:r>
              <a:endParaRPr lang="en-US" altLang="en-US" sz="2326">
                <a:latin typeface="Arial" panose="020B0604020202020204" pitchFamily="34" charset="0"/>
              </a:endParaRPr>
            </a:p>
          </p:txBody>
        </p:sp>
        <p:sp>
          <p:nvSpPr>
            <p:cNvPr id="12" name="Text Box 29"/>
            <p:cNvSpPr txBox="1">
              <a:spLocks noChangeArrowheads="1"/>
            </p:cNvSpPr>
            <p:nvPr/>
          </p:nvSpPr>
          <p:spPr bwMode="auto">
            <a:xfrm>
              <a:off x="4250784" y="371473"/>
              <a:ext cx="2274888" cy="5395911"/>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Key terms</a:t>
              </a:r>
              <a:endParaRPr lang="en-US" altLang="en-US" sz="517" dirty="0"/>
            </a:p>
            <a:p>
              <a:pPr defTabSz="1181679" eaLnBrk="0" fontAlgn="base" hangingPunct="0">
                <a:spcBef>
                  <a:spcPct val="0"/>
                </a:spcBef>
                <a:spcAft>
                  <a:spcPct val="0"/>
                </a:spcAft>
              </a:pPr>
              <a:r>
                <a:rPr lang="en-US" altLang="en-US" sz="1422" b="1" dirty="0">
                  <a:latin typeface="Arial" panose="020B0604020202020204" pitchFamily="34" charset="0"/>
                  <a:ea typeface="MS Mincho" charset="-128"/>
                  <a:cs typeface="Arial" panose="020B0604020202020204" pitchFamily="34" charset="0"/>
                </a:rPr>
                <a:t>Allergens: </a:t>
              </a:r>
              <a:r>
                <a:rPr lang="en-US" altLang="en-US" sz="1422" dirty="0">
                  <a:latin typeface="Arial" panose="020B0604020202020204" pitchFamily="34" charset="0"/>
                  <a:ea typeface="MS Mincho" charset="-128"/>
                  <a:cs typeface="Arial" panose="020B0604020202020204" pitchFamily="34" charset="0"/>
                </a:rPr>
                <a:t>Substances that can cause an adverse reaction to food. Cross-contamination must be prevented to reduce the risk of harm.</a:t>
              </a:r>
              <a:endParaRPr lang="en-US" altLang="en-US" sz="517" dirty="0"/>
            </a:p>
            <a:p>
              <a:pPr defTabSz="1181679" eaLnBrk="0" fontAlgn="base" hangingPunct="0">
                <a:spcBef>
                  <a:spcPct val="0"/>
                </a:spcBef>
                <a:spcAft>
                  <a:spcPct val="0"/>
                </a:spcAft>
              </a:pPr>
              <a:r>
                <a:rPr lang="en-US" altLang="en-US" sz="1422" b="1" dirty="0">
                  <a:solidFill>
                    <a:srgbClr val="000000"/>
                  </a:solidFill>
                  <a:latin typeface="Arial" panose="020B0604020202020204" pitchFamily="34" charset="0"/>
                  <a:ea typeface="Times New Roman" panose="02020603050405020304" pitchFamily="18" charset="0"/>
                  <a:cs typeface="Arial" panose="020B0604020202020204" pitchFamily="34" charset="0"/>
                </a:rPr>
                <a:t>Bacteria</a:t>
              </a:r>
              <a:r>
                <a:rPr lang="en-US" altLang="en-US" sz="1422" dirty="0">
                  <a:solidFill>
                    <a:srgbClr val="000000"/>
                  </a:solidFill>
                  <a:latin typeface="Arial" panose="020B0604020202020204" pitchFamily="34" charset="0"/>
                  <a:ea typeface="Times New Roman" panose="02020603050405020304" pitchFamily="18" charset="0"/>
                  <a:cs typeface="Arial" panose="020B0604020202020204" pitchFamily="34" charset="0"/>
                </a:rPr>
                <a:t>: Small living organisms that can reproduce to form colonies. Some bacteria can be harmful (pathogenic) and others are necessary for food production, e.g. to make cheese and yogurt.</a:t>
              </a:r>
              <a:r>
                <a:rPr lang="en-US" altLang="en-US" sz="155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517" dirty="0"/>
            </a:p>
            <a:p>
              <a:pPr defTabSz="1181679" eaLnBrk="0" fontAlgn="base" hangingPunct="0">
                <a:spcBef>
                  <a:spcPct val="0"/>
                </a:spcBef>
                <a:spcAft>
                  <a:spcPct val="0"/>
                </a:spcAft>
              </a:pPr>
              <a:r>
                <a:rPr lang="en-US" altLang="en-US" sz="1422" b="1" dirty="0">
                  <a:latin typeface="Arial" panose="020B0604020202020204" pitchFamily="34" charset="0"/>
                  <a:ea typeface="Times New Roman" panose="02020603050405020304" pitchFamily="18" charset="0"/>
                  <a:cs typeface="Arial" panose="020B0604020202020204" pitchFamily="34" charset="0"/>
                </a:rPr>
                <a:t>Cross-contamination</a:t>
              </a:r>
              <a:r>
                <a:rPr lang="en-US" altLang="en-US" sz="1422" dirty="0">
                  <a:latin typeface="Arial" panose="020B0604020202020204" pitchFamily="34" charset="0"/>
                  <a:ea typeface="Times New Roman" panose="02020603050405020304" pitchFamily="18" charset="0"/>
                  <a:cs typeface="Arial" panose="020B0604020202020204" pitchFamily="34" charset="0"/>
                </a:rPr>
                <a:t>: T</a:t>
              </a:r>
              <a:r>
                <a:rPr lang="en-US" altLang="en-US" sz="1422" dirty="0">
                  <a:solidFill>
                    <a:srgbClr val="000000"/>
                  </a:solidFill>
                  <a:latin typeface="Arial" panose="020B0604020202020204" pitchFamily="34" charset="0"/>
                  <a:ea typeface="Times New Roman" panose="02020603050405020304" pitchFamily="18" charset="0"/>
                  <a:cs typeface="Arial" panose="020B0604020202020204" pitchFamily="34" charset="0"/>
                </a:rPr>
                <a:t>he transfer of bacteria from one source to another. Usually raw food to ready to eat food but can also be the transfer of bacteria from unclean hands, equipment, cloths or pests. Can also relate to allergens.</a:t>
              </a:r>
              <a:endParaRPr lang="en-US" altLang="en-US" sz="517" dirty="0"/>
            </a:p>
            <a:p>
              <a:pPr defTabSz="1181679" eaLnBrk="0" fontAlgn="base" hangingPunct="0">
                <a:spcBef>
                  <a:spcPct val="0"/>
                </a:spcBef>
                <a:spcAft>
                  <a:spcPct val="0"/>
                </a:spcAft>
              </a:pPr>
              <a:r>
                <a:rPr lang="en-US" altLang="en-US" sz="1422" b="1" dirty="0">
                  <a:solidFill>
                    <a:srgbClr val="000000"/>
                  </a:solidFill>
                  <a:latin typeface="Arial" panose="020B0604020202020204" pitchFamily="34" charset="0"/>
                  <a:ea typeface="Times New Roman" panose="02020603050405020304" pitchFamily="18" charset="0"/>
                  <a:cs typeface="Arial" panose="020B0604020202020204" pitchFamily="34" charset="0"/>
                </a:rPr>
                <a:t>Food poisoning</a:t>
              </a:r>
              <a:r>
                <a:rPr lang="en-US" altLang="en-US" sz="1422" dirty="0">
                  <a:solidFill>
                    <a:srgbClr val="000000"/>
                  </a:solidFill>
                  <a:latin typeface="Arial" panose="020B0604020202020204" pitchFamily="34" charset="0"/>
                  <a:ea typeface="Times New Roman" panose="02020603050405020304" pitchFamily="18" charset="0"/>
                  <a:cs typeface="Arial" panose="020B0604020202020204" pitchFamily="34" charset="0"/>
                </a:rPr>
                <a:t>: Illness resulting from eating food which contains food poisoning micro-organisms or toxins produced by micro-organisms. </a:t>
              </a:r>
              <a:endParaRPr lang="en-US" altLang="en-US" sz="517" dirty="0"/>
            </a:p>
            <a:p>
              <a:pPr defTabSz="1181679" eaLnBrk="0" fontAlgn="base" hangingPunct="0">
                <a:spcBef>
                  <a:spcPct val="0"/>
                </a:spcBef>
                <a:spcAft>
                  <a:spcPct val="0"/>
                </a:spcAft>
              </a:pPr>
              <a:r>
                <a:rPr lang="en-US" altLang="en-US" sz="1422" b="1" dirty="0">
                  <a:solidFill>
                    <a:srgbClr val="000000"/>
                  </a:solidFill>
                  <a:latin typeface="Arial" panose="020B0604020202020204" pitchFamily="34" charset="0"/>
                  <a:ea typeface="MS Mincho" charset="-128"/>
                  <a:cs typeface="Arial" panose="020B0604020202020204" pitchFamily="34" charset="0"/>
                </a:rPr>
                <a:t>High risk ingredients</a:t>
              </a:r>
              <a:r>
                <a:rPr lang="en-US" altLang="en-US" sz="1422" dirty="0">
                  <a:solidFill>
                    <a:srgbClr val="000000"/>
                  </a:solidFill>
                  <a:latin typeface="Arial" panose="020B0604020202020204" pitchFamily="34" charset="0"/>
                  <a:ea typeface="MS Mincho" charset="-128"/>
                  <a:cs typeface="Arial" panose="020B0604020202020204" pitchFamily="34" charset="0"/>
                </a:rPr>
                <a:t>: Food which is ready to eat, e.g. cooked meat and fish, cooked eggs, dairy products, sandwiches</a:t>
              </a:r>
              <a:r>
                <a:rPr lang="en-US" altLang="en-US" sz="1551" dirty="0">
                  <a:solidFill>
                    <a:srgbClr val="000000"/>
                  </a:solidFill>
                  <a:latin typeface="Arial" panose="020B0604020202020204" pitchFamily="34" charset="0"/>
                  <a:ea typeface="MS Mincho" charset="-128"/>
                  <a:cs typeface="Arial" panose="020B0604020202020204" pitchFamily="34" charset="0"/>
                </a:rPr>
                <a:t> </a:t>
              </a:r>
              <a:r>
                <a:rPr lang="en-US" altLang="en-US" sz="1422" dirty="0">
                  <a:solidFill>
                    <a:srgbClr val="000000"/>
                  </a:solidFill>
                  <a:latin typeface="Arial" panose="020B0604020202020204" pitchFamily="34" charset="0"/>
                  <a:ea typeface="MS Mincho" charset="-128"/>
                  <a:cs typeface="Arial" panose="020B0604020202020204" pitchFamily="34" charset="0"/>
                </a:rPr>
                <a:t>and ready meals.</a:t>
              </a:r>
              <a:endParaRPr lang="en-US" altLang="en-US" sz="2326" dirty="0">
                <a:latin typeface="Arial" panose="020B0604020202020204" pitchFamily="34" charset="0"/>
              </a:endParaRPr>
            </a:p>
          </p:txBody>
        </p:sp>
        <p:sp>
          <p:nvSpPr>
            <p:cNvPr id="13" name="Text Box 30"/>
            <p:cNvSpPr txBox="1">
              <a:spLocks noChangeArrowheads="1"/>
            </p:cNvSpPr>
            <p:nvPr/>
          </p:nvSpPr>
          <p:spPr bwMode="auto">
            <a:xfrm>
              <a:off x="-433595" y="4249735"/>
              <a:ext cx="2220913" cy="1525588"/>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Getting ready to cook</a:t>
              </a:r>
              <a:endParaRPr lang="en-US" altLang="en-US" sz="517"/>
            </a:p>
            <a:p>
              <a:pPr defTabSz="1181679" eaLnBrk="0" fontAlgn="base" hangingPunct="0">
                <a:spcBef>
                  <a:spcPct val="0"/>
                </a:spcBef>
                <a:spcAft>
                  <a:spcPct val="0"/>
                </a:spcAft>
                <a:buFontTx/>
                <a:buChar char="•"/>
              </a:pPr>
              <a:r>
                <a:rPr lang="en-US" altLang="en-US" sz="1422">
                  <a:latin typeface="Arial" panose="020B0604020202020204" pitchFamily="34" charset="0"/>
                  <a:ea typeface="Times New Roman" panose="02020603050405020304" pitchFamily="18" charset="0"/>
                  <a:cs typeface="Arial" panose="020B0604020202020204" pitchFamily="34" charset="0"/>
                </a:rPr>
                <a:t>Remove blazers/jumpers and roll up long sleeves.</a:t>
              </a:r>
              <a:endParaRPr lang="en-US" altLang="en-US" sz="517"/>
            </a:p>
            <a:p>
              <a:pPr defTabSz="1181679" eaLnBrk="0" fontAlgn="base" hangingPunct="0">
                <a:spcBef>
                  <a:spcPct val="0"/>
                </a:spcBef>
                <a:spcAft>
                  <a:spcPct val="0"/>
                </a:spcAft>
                <a:buFontTx/>
                <a:buChar char="•"/>
              </a:pPr>
              <a:r>
                <a:rPr lang="en-US" altLang="en-US" sz="1422">
                  <a:latin typeface="Arial" panose="020B0604020202020204" pitchFamily="34" charset="0"/>
                  <a:ea typeface="Times New Roman" panose="02020603050405020304" pitchFamily="18" charset="0"/>
                  <a:cs typeface="Arial" panose="020B0604020202020204" pitchFamily="34" charset="0"/>
                </a:rPr>
                <a:t>Tie up long hair and tuck in ties or head coverings.</a:t>
              </a:r>
              <a:endParaRPr lang="en-US" altLang="en-US" sz="517"/>
            </a:p>
            <a:p>
              <a:pPr defTabSz="1181679" eaLnBrk="0" fontAlgn="base" hangingPunct="0">
                <a:spcBef>
                  <a:spcPct val="0"/>
                </a:spcBef>
                <a:spcAft>
                  <a:spcPct val="0"/>
                </a:spcAft>
                <a:buFontTx/>
                <a:buChar char="•"/>
              </a:pPr>
              <a:r>
                <a:rPr lang="en-US" altLang="en-US" sz="1422">
                  <a:latin typeface="Arial" panose="020B0604020202020204" pitchFamily="34" charset="0"/>
                  <a:ea typeface="Times New Roman" panose="02020603050405020304" pitchFamily="18" charset="0"/>
                  <a:cs typeface="Arial" panose="020B0604020202020204" pitchFamily="34" charset="0"/>
                </a:rPr>
                <a:t>Thoroughly wash and dry hands.</a:t>
              </a:r>
              <a:endParaRPr lang="en-US" altLang="en-US" sz="517"/>
            </a:p>
            <a:p>
              <a:pPr defTabSz="1181679" eaLnBrk="0" fontAlgn="base" hangingPunct="0">
                <a:spcBef>
                  <a:spcPct val="0"/>
                </a:spcBef>
                <a:spcAft>
                  <a:spcPct val="0"/>
                </a:spcAft>
                <a:buFontTx/>
                <a:buChar char="•"/>
              </a:pPr>
              <a:r>
                <a:rPr lang="en-US" altLang="en-US" sz="1422">
                  <a:latin typeface="Arial" panose="020B0604020202020204" pitchFamily="34" charset="0"/>
                  <a:ea typeface="Times New Roman" panose="02020603050405020304" pitchFamily="18" charset="0"/>
                  <a:cs typeface="Arial" panose="020B0604020202020204" pitchFamily="34" charset="0"/>
                </a:rPr>
                <a:t>Put on a clean apron.</a:t>
              </a:r>
              <a:endParaRPr lang="en-US" altLang="en-US" sz="517"/>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14" name="Text Box 34"/>
            <p:cNvSpPr txBox="1">
              <a:spLocks noChangeArrowheads="1"/>
            </p:cNvSpPr>
            <p:nvPr/>
          </p:nvSpPr>
          <p:spPr bwMode="auto">
            <a:xfrm>
              <a:off x="4261104" y="5854824"/>
              <a:ext cx="2273300" cy="1287463"/>
            </a:xfrm>
            <a:prstGeom prst="rect">
              <a:avLst/>
            </a:prstGeom>
            <a:solidFill>
              <a:srgbClr val="FFFFFF"/>
            </a:solidFill>
            <a:ln w="2540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Task</a:t>
              </a:r>
              <a:endParaRPr lang="en-US" altLang="en-US" sz="517"/>
            </a:p>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Create a poster highlighting the top tips for ensuring food is safe to eat. Include personal hygiene, safe storage, preparation and cooking of food.</a:t>
              </a:r>
              <a:endParaRPr lang="en-US" altLang="en-US" sz="2326">
                <a:latin typeface="Arial" panose="020B0604020202020204" pitchFamily="34" charset="0"/>
              </a:endParaRPr>
            </a:p>
          </p:txBody>
        </p:sp>
        <p:sp>
          <p:nvSpPr>
            <p:cNvPr id="15" name="Text Box 35"/>
            <p:cNvSpPr txBox="1">
              <a:spLocks noChangeArrowheads="1"/>
            </p:cNvSpPr>
            <p:nvPr/>
          </p:nvSpPr>
          <p:spPr bwMode="auto">
            <a:xfrm>
              <a:off x="-5245182" y="7148847"/>
              <a:ext cx="2193925" cy="858837"/>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Why clean?</a:t>
              </a:r>
              <a:endParaRPr lang="en-US" altLang="en-US" sz="517"/>
            </a:p>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To remove grease, dirt and grime, and prevent food poisoning and pests.</a:t>
              </a:r>
              <a:endParaRPr lang="en-US" altLang="en-US" sz="2326">
                <a:latin typeface="Arial" panose="020B0604020202020204" pitchFamily="34" charset="0"/>
              </a:endParaRPr>
            </a:p>
          </p:txBody>
        </p:sp>
        <p:sp>
          <p:nvSpPr>
            <p:cNvPr id="16" name="Text Box 2"/>
            <p:cNvSpPr txBox="1">
              <a:spLocks noChangeArrowheads="1"/>
            </p:cNvSpPr>
            <p:nvPr/>
          </p:nvSpPr>
          <p:spPr bwMode="auto">
            <a:xfrm>
              <a:off x="1861930" y="3100385"/>
              <a:ext cx="2306638" cy="4921250"/>
            </a:xfrm>
            <a:prstGeom prst="rect">
              <a:avLst/>
            </a:prstGeom>
            <a:solidFill>
              <a:srgbClr val="FFFFFF"/>
            </a:solidFill>
            <a:ln w="3175">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Where should food be stored in the fridge?</a:t>
              </a:r>
              <a:endParaRPr lang="en-US" altLang="en-US" sz="517"/>
            </a:p>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Cheese, dairy and egg-based products</a:t>
              </a:r>
              <a:endParaRPr lang="en-US" altLang="en-US" sz="517"/>
            </a:p>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The temperature is usually coolest and most constant at the top of the fridge, allowing these foods to keep best here.</a:t>
              </a:r>
              <a:endParaRPr lang="en-US" altLang="en-US" sz="517"/>
            </a:p>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Cooked meats</a:t>
              </a:r>
              <a:endParaRPr lang="en-US" altLang="en-US" sz="517"/>
            </a:p>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Cooked meats should always be stored above raw meats to prevent contamination from raw meat.</a:t>
              </a:r>
              <a:endParaRPr lang="en-US" altLang="en-US" sz="517"/>
            </a:p>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Raw meats and fish</a:t>
              </a:r>
              <a:endParaRPr lang="en-US" altLang="en-US" sz="517"/>
            </a:p>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Raw meats and fish should be below cooked meats and sealed in containers to prevent contamination of salad and vegetables.</a:t>
              </a:r>
              <a:endParaRPr lang="en-US" altLang="en-US" sz="517"/>
            </a:p>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Salad and vegetables</a:t>
              </a:r>
              <a:endParaRPr lang="en-US" altLang="en-US" sz="517"/>
            </a:p>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These should be stored in the drawer(s) at the bottom of the fridge. The lidded drawers hold more moisture, preventing the leaves from drying out.</a:t>
              </a:r>
              <a:endParaRPr lang="en-US" altLang="en-US" sz="517"/>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17" name="Text Box 18"/>
            <p:cNvSpPr txBox="1">
              <a:spLocks noChangeArrowheads="1"/>
            </p:cNvSpPr>
            <p:nvPr/>
          </p:nvSpPr>
          <p:spPr bwMode="auto">
            <a:xfrm>
              <a:off x="-2960895" y="5835648"/>
              <a:ext cx="2414588" cy="2185987"/>
            </a:xfrm>
            <a:prstGeom prst="rect">
              <a:avLst/>
            </a:prstGeom>
            <a:solidFill>
              <a:srgbClr val="FFFFFF"/>
            </a:solidFill>
            <a:ln w="3175">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Use by date</a:t>
              </a:r>
              <a:endParaRPr lang="en-US" altLang="en-US" sz="517"/>
            </a:p>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You</a:t>
              </a:r>
              <a:r>
                <a:rPr lang="en-US" altLang="en-US" sz="1422">
                  <a:latin typeface="Cambria" panose="02040503050406030204" pitchFamily="18" charset="0"/>
                  <a:ea typeface="MS Mincho" charset="-128"/>
                  <a:cs typeface="Arial" panose="020B0604020202020204" pitchFamily="34" charset="0"/>
                </a:rPr>
                <a:t>’</a:t>
              </a:r>
              <a:r>
                <a:rPr lang="en-US" altLang="en-US" sz="1422">
                  <a:latin typeface="Arial" panose="020B0604020202020204" pitchFamily="34" charset="0"/>
                  <a:ea typeface="MS Mincho" charset="-128"/>
                  <a:cs typeface="Arial" panose="020B0604020202020204" pitchFamily="34" charset="0"/>
                </a:rPr>
                <a:t>ve got until the end of this date to use or freeze the food before it comes too risky to eat.</a:t>
              </a:r>
              <a:endParaRPr lang="en-US" altLang="en-US" sz="517"/>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18" name="Text Box 19"/>
            <p:cNvSpPr txBox="1">
              <a:spLocks noChangeArrowheads="1"/>
            </p:cNvSpPr>
            <p:nvPr/>
          </p:nvSpPr>
          <p:spPr bwMode="auto">
            <a:xfrm>
              <a:off x="-433595" y="5840410"/>
              <a:ext cx="2193925" cy="2182813"/>
            </a:xfrm>
            <a:prstGeom prst="rect">
              <a:avLst/>
            </a:prstGeom>
            <a:solidFill>
              <a:srgbClr val="FFFFFF"/>
            </a:solidFill>
            <a:ln w="3175">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Best before date</a:t>
              </a:r>
              <a:endParaRPr lang="en-US" altLang="en-US" sz="517"/>
            </a:p>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You can eat food past this date but it might not be at its best quality.</a:t>
              </a:r>
              <a:endParaRPr lang="en-US" altLang="en-US" sz="2326">
                <a:latin typeface="Arial" panose="020B0604020202020204" pitchFamily="34" charset="0"/>
              </a:endParaRPr>
            </a:p>
          </p:txBody>
        </p:sp>
        <p:sp>
          <p:nvSpPr>
            <p:cNvPr id="19" name="Text Box 42"/>
            <p:cNvSpPr txBox="1">
              <a:spLocks noChangeArrowheads="1"/>
            </p:cNvSpPr>
            <p:nvPr/>
          </p:nvSpPr>
          <p:spPr bwMode="auto">
            <a:xfrm>
              <a:off x="4270168" y="7186864"/>
              <a:ext cx="2254250" cy="485775"/>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a:latin typeface="Arial" panose="020B0604020202020204" pitchFamily="34" charset="0"/>
                  <a:ea typeface="MS Mincho" charset="-128"/>
                  <a:cs typeface="Arial" panose="020B0604020202020204" pitchFamily="34" charset="0"/>
                </a:rPr>
                <a:t>To find out more, go to: </a:t>
              </a:r>
              <a:r>
                <a:rPr lang="en-US" altLang="en-US" sz="1422">
                  <a:latin typeface="Arial" panose="020B0604020202020204" pitchFamily="34" charset="0"/>
                  <a:ea typeface="MS Mincho" charset="-128"/>
                  <a:cs typeface="Arial" panose="020B0604020202020204" pitchFamily="34" charset="0"/>
                  <a:hlinkClick r:id="rId6"/>
                </a:rPr>
                <a:t>https://bit.ly/2Z97B5f</a:t>
              </a:r>
              <a:r>
                <a:rPr lang="en-US" altLang="en-US" sz="1422">
                  <a:latin typeface="Arial" panose="020B0604020202020204" pitchFamily="34" charset="0"/>
                  <a:ea typeface="MS Mincho" charset="-128"/>
                  <a:cs typeface="Arial" panose="020B0604020202020204" pitchFamily="34" charset="0"/>
                </a:rPr>
                <a:t> </a:t>
              </a:r>
              <a:endParaRPr lang="en-US" altLang="en-US" sz="2326">
                <a:latin typeface="Arial" panose="020B0604020202020204" pitchFamily="34" charset="0"/>
              </a:endParaRPr>
            </a:p>
          </p:txBody>
        </p:sp>
        <p:sp>
          <p:nvSpPr>
            <p:cNvPr id="20" name="Text Box 16"/>
            <p:cNvSpPr txBox="1">
              <a:spLocks noChangeArrowheads="1"/>
            </p:cNvSpPr>
            <p:nvPr/>
          </p:nvSpPr>
          <p:spPr bwMode="auto">
            <a:xfrm>
              <a:off x="530143" y="1639552"/>
              <a:ext cx="1654175" cy="12446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Celery (and celeriac)</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Cereals containing gluten</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Crustaceans</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Eggs</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Fish</a:t>
              </a:r>
              <a:endParaRPr lang="en-US" altLang="en-US" sz="517" dirty="0"/>
            </a:p>
            <a:p>
              <a:pPr defTabSz="1181679" eaLnBrk="0" fontAlgn="base" hangingPunct="0">
                <a:spcBef>
                  <a:spcPct val="0"/>
                </a:spcBef>
                <a:spcAft>
                  <a:spcPct val="0"/>
                </a:spcAft>
              </a:pPr>
              <a:r>
                <a:rPr lang="en-US" altLang="en-US" sz="1422" dirty="0" err="1">
                  <a:latin typeface="Arial" panose="020B0604020202020204" pitchFamily="34" charset="0"/>
                  <a:ea typeface="MS Mincho" charset="-128"/>
                  <a:cs typeface="Arial" panose="020B0604020202020204" pitchFamily="34" charset="0"/>
                </a:rPr>
                <a:t>Lupin</a:t>
              </a:r>
              <a:r>
                <a:rPr lang="en-US" altLang="en-US" sz="1422" dirty="0">
                  <a:latin typeface="Arial" panose="020B0604020202020204" pitchFamily="34" charset="0"/>
                  <a:ea typeface="MS Mincho" charset="-128"/>
                  <a:cs typeface="Arial" panose="020B0604020202020204" pitchFamily="34" charset="0"/>
                </a:rPr>
                <a:t> </a:t>
              </a:r>
              <a:endParaRPr lang="en-US" altLang="en-US" sz="517" dirty="0"/>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21" name="Text Box 17"/>
            <p:cNvSpPr txBox="1">
              <a:spLocks noChangeArrowheads="1"/>
            </p:cNvSpPr>
            <p:nvPr/>
          </p:nvSpPr>
          <p:spPr bwMode="auto">
            <a:xfrm>
              <a:off x="2260100" y="1627104"/>
              <a:ext cx="1574800" cy="13716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Milk</a:t>
              </a:r>
              <a:endParaRPr lang="en-US" altLang="en-US" sz="517" dirty="0"/>
            </a:p>
            <a:p>
              <a:pPr defTabSz="1181679" eaLnBrk="0" fontAlgn="base" hangingPunct="0">
                <a:spcBef>
                  <a:spcPct val="0"/>
                </a:spcBef>
                <a:spcAft>
                  <a:spcPct val="0"/>
                </a:spcAft>
              </a:pPr>
              <a:r>
                <a:rPr lang="en-US" altLang="en-US" sz="1422" dirty="0" err="1">
                  <a:latin typeface="Arial" panose="020B0604020202020204" pitchFamily="34" charset="0"/>
                  <a:ea typeface="MS Mincho" charset="-128"/>
                  <a:cs typeface="Arial" panose="020B0604020202020204" pitchFamily="34" charset="0"/>
                </a:rPr>
                <a:t>Molluscs</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Mustard</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Nuts </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Peanuts</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Sesame </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Soybeans</a:t>
              </a:r>
              <a:endParaRPr lang="en-US" altLang="en-US" sz="517" dirty="0"/>
            </a:p>
            <a:p>
              <a:pPr defTabSz="1181679" eaLnBrk="0" fontAlgn="base" hangingPunct="0">
                <a:spcBef>
                  <a:spcPct val="0"/>
                </a:spcBef>
                <a:spcAft>
                  <a:spcPct val="0"/>
                </a:spcAft>
              </a:pPr>
              <a:r>
                <a:rPr lang="en-US" altLang="en-US" sz="1422" dirty="0">
                  <a:latin typeface="Arial" panose="020B0604020202020204" pitchFamily="34" charset="0"/>
                  <a:ea typeface="MS Mincho" charset="-128"/>
                  <a:cs typeface="Arial" panose="020B0604020202020204" pitchFamily="34" charset="0"/>
                </a:rPr>
                <a:t>Sulphur dioxide</a:t>
              </a:r>
              <a:endParaRPr lang="en-US" altLang="en-US" sz="517" dirty="0"/>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22" name="Text Box 45"/>
            <p:cNvSpPr txBox="1">
              <a:spLocks noChangeArrowheads="1"/>
            </p:cNvSpPr>
            <p:nvPr/>
          </p:nvSpPr>
          <p:spPr bwMode="auto">
            <a:xfrm>
              <a:off x="-2973470" y="371474"/>
              <a:ext cx="3403600" cy="3837405"/>
            </a:xfrm>
            <a:prstGeom prst="rect">
              <a:avLst/>
            </a:prstGeom>
            <a:solidFill>
              <a:srgbClr val="FFFFFF"/>
            </a:solidFill>
            <a:ln w="6350">
              <a:solidFill>
                <a:srgbClr val="000000"/>
              </a:solidFill>
              <a:miter lim="800000"/>
              <a:headEnd/>
              <a:tailEnd/>
            </a:ln>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pPr>
              <a:r>
                <a:rPr lang="en-US" altLang="en-US" sz="1422" b="1">
                  <a:latin typeface="Arial" panose="020B0604020202020204" pitchFamily="34" charset="0"/>
                  <a:ea typeface="MS Mincho" charset="-128"/>
                  <a:cs typeface="Arial" panose="020B0604020202020204" pitchFamily="34" charset="0"/>
                </a:rPr>
                <a:t>Temperatures to remember</a:t>
              </a:r>
              <a:endParaRPr lang="en-US" altLang="en-US" sz="517"/>
            </a:p>
            <a:p>
              <a:pPr defTabSz="1181679" eaLnBrk="0" fontAlgn="base" hangingPunct="0">
                <a:spcBef>
                  <a:spcPct val="0"/>
                </a:spcBef>
                <a:spcAft>
                  <a:spcPct val="0"/>
                </a:spcAft>
              </a:pPr>
              <a:r>
                <a:rPr lang="en-US" altLang="en-US" sz="1422">
                  <a:solidFill>
                    <a:srgbClr val="000000"/>
                  </a:solidFill>
                  <a:latin typeface="Cambria" panose="02040503050406030204" pitchFamily="18" charset="0"/>
                  <a:ea typeface="Arial" panose="020B0604020202020204" pitchFamily="34" charset="0"/>
                  <a:cs typeface="Times New Roman" panose="02020603050405020304" pitchFamily="18" charset="0"/>
                </a:rPr>
                <a:t>To reduce the risk of food poisoning, good temperature control is vital:</a:t>
              </a:r>
              <a:endParaRPr lang="en-US" altLang="en-US" sz="517"/>
            </a:p>
            <a:p>
              <a:pPr defTabSz="1181679" eaLnBrk="0" fontAlgn="base" hangingPunct="0">
                <a:spcBef>
                  <a:spcPct val="0"/>
                </a:spcBef>
                <a:spcAft>
                  <a:spcPct val="0"/>
                </a:spcAft>
              </a:pPr>
              <a:endParaRPr lang="en-US" altLang="en-US" sz="2326">
                <a:latin typeface="Arial" panose="020B0604020202020204" pitchFamily="34" charset="0"/>
              </a:endParaRPr>
            </a:p>
          </p:txBody>
        </p:sp>
        <p:sp>
          <p:nvSpPr>
            <p:cNvPr id="23" name="Text Box 51"/>
            <p:cNvSpPr txBox="1">
              <a:spLocks noChangeArrowheads="1"/>
            </p:cNvSpPr>
            <p:nvPr/>
          </p:nvSpPr>
          <p:spPr bwMode="auto">
            <a:xfrm>
              <a:off x="-2909970" y="995780"/>
              <a:ext cx="2479800" cy="3213100"/>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118169" tIns="59084" rIns="118169" bIns="59084" numCol="1" anchor="t" anchorCtr="0" compatLnSpc="1">
              <a:prstTxWarp prst="textNoShape">
                <a:avLst/>
              </a:prstTxWarp>
            </a:bodyPr>
            <a:lstStyle/>
            <a:p>
              <a:pPr defTabSz="1181679" eaLnBrk="0" fontAlgn="base" hangingPunct="0">
                <a:spcBef>
                  <a:spcPct val="0"/>
                </a:spcBef>
                <a:spcAft>
                  <a:spcPct val="0"/>
                </a:spcAft>
                <a:buFontTx/>
                <a:buChar char="•"/>
              </a:pPr>
              <a:r>
                <a:rPr lang="en-US" altLang="en-US" sz="1422" dirty="0">
                  <a:latin typeface="Arial" panose="020B0604020202020204" pitchFamily="34" charset="0"/>
                  <a:ea typeface="Arial" panose="020B0604020202020204" pitchFamily="34" charset="0"/>
                </a:rPr>
                <a:t>5-63°C – the danger zone where bacteria grow most readily.</a:t>
              </a:r>
              <a:endParaRPr lang="en-US" altLang="en-US" sz="517" dirty="0">
                <a:latin typeface="Arial" panose="020B0604020202020204" pitchFamily="34" charset="0"/>
              </a:endParaRPr>
            </a:p>
            <a:p>
              <a:pPr defTabSz="1181679" eaLnBrk="0" fontAlgn="base" hangingPunct="0">
                <a:spcBef>
                  <a:spcPct val="0"/>
                </a:spcBef>
                <a:spcAft>
                  <a:spcPct val="0"/>
                </a:spcAft>
                <a:buFontTx/>
                <a:buChar char="•"/>
              </a:pPr>
              <a:r>
                <a:rPr lang="en-US" altLang="en-US" sz="1422" dirty="0">
                  <a:latin typeface="Arial" panose="020B0604020202020204" pitchFamily="34" charset="0"/>
                  <a:ea typeface="Arial" panose="020B0604020202020204" pitchFamily="34" charset="0"/>
                </a:rPr>
                <a:t>37°C – body temperature, optimum temperature for bacterial growth.</a:t>
              </a:r>
              <a:endParaRPr lang="en-US" altLang="en-US" sz="517" dirty="0">
                <a:latin typeface="Arial" panose="020B0604020202020204" pitchFamily="34" charset="0"/>
              </a:endParaRPr>
            </a:p>
            <a:p>
              <a:pPr defTabSz="1181679" eaLnBrk="0" fontAlgn="base" hangingPunct="0">
                <a:spcBef>
                  <a:spcPct val="0"/>
                </a:spcBef>
                <a:spcAft>
                  <a:spcPct val="0"/>
                </a:spcAft>
                <a:buFontTx/>
                <a:buChar char="•"/>
              </a:pPr>
              <a:r>
                <a:rPr lang="en-US" altLang="en-US" sz="1422" dirty="0">
                  <a:latin typeface="Arial" panose="020B0604020202020204" pitchFamily="34" charset="0"/>
                  <a:ea typeface="Arial" panose="020B0604020202020204" pitchFamily="34" charset="0"/>
                </a:rPr>
                <a:t>8°C – maximum legal temperature for cold food, i.e. your fridge.</a:t>
              </a:r>
              <a:endParaRPr lang="en-US" altLang="en-US" sz="517" dirty="0">
                <a:latin typeface="Arial" panose="020B0604020202020204" pitchFamily="34" charset="0"/>
              </a:endParaRPr>
            </a:p>
            <a:p>
              <a:pPr defTabSz="1181679" eaLnBrk="0" fontAlgn="base" hangingPunct="0">
                <a:spcBef>
                  <a:spcPct val="0"/>
                </a:spcBef>
                <a:spcAft>
                  <a:spcPct val="0"/>
                </a:spcAft>
                <a:buFontTx/>
                <a:buChar char="•"/>
              </a:pPr>
              <a:r>
                <a:rPr lang="en-US" altLang="en-US" sz="1422" dirty="0">
                  <a:latin typeface="Arial" panose="020B0604020202020204" pitchFamily="34" charset="0"/>
                  <a:ea typeface="Arial" panose="020B0604020202020204" pitchFamily="34" charset="0"/>
                </a:rPr>
                <a:t>5°C (or below) – the ideal temperature your fridge should be.</a:t>
              </a:r>
              <a:endParaRPr lang="en-US" altLang="en-US" sz="517" dirty="0">
                <a:latin typeface="Arial" panose="020B0604020202020204" pitchFamily="34" charset="0"/>
              </a:endParaRPr>
            </a:p>
            <a:p>
              <a:pPr defTabSz="1181679" eaLnBrk="0" fontAlgn="base" hangingPunct="0">
                <a:spcBef>
                  <a:spcPct val="0"/>
                </a:spcBef>
                <a:spcAft>
                  <a:spcPct val="0"/>
                </a:spcAft>
                <a:buFontTx/>
                <a:buChar char="•"/>
              </a:pPr>
              <a:r>
                <a:rPr lang="en-US" altLang="en-US" sz="1422" dirty="0">
                  <a:latin typeface="Arial" panose="020B0604020202020204" pitchFamily="34" charset="0"/>
                  <a:ea typeface="Arial" panose="020B0604020202020204" pitchFamily="34" charset="0"/>
                </a:rPr>
                <a:t>75°C – if cooking food, the core temperature, middle or thickest part should reach at least this temperature.</a:t>
              </a:r>
              <a:endParaRPr lang="en-US" altLang="en-US" sz="517" dirty="0">
                <a:latin typeface="Arial" panose="020B0604020202020204" pitchFamily="34" charset="0"/>
              </a:endParaRPr>
            </a:p>
            <a:p>
              <a:pPr defTabSz="1181679" eaLnBrk="0" fontAlgn="base" hangingPunct="0">
                <a:spcBef>
                  <a:spcPct val="0"/>
                </a:spcBef>
                <a:spcAft>
                  <a:spcPct val="0"/>
                </a:spcAft>
                <a:buFontTx/>
                <a:buChar char="•"/>
              </a:pPr>
              <a:r>
                <a:rPr lang="en-US" altLang="en-US" sz="1422" dirty="0">
                  <a:latin typeface="Arial" panose="020B0604020202020204" pitchFamily="34" charset="0"/>
                  <a:ea typeface="Arial" panose="020B0604020202020204" pitchFamily="34" charset="0"/>
                </a:rPr>
                <a:t>75°C – if reheating food, it should reach at least this temperature.  In Scotland food should reach at least 82°C. Remember to reheat food only once!</a:t>
              </a:r>
              <a:endParaRPr lang="en-US" altLang="en-US" sz="517" dirty="0">
                <a:latin typeface="Arial" panose="020B0604020202020204" pitchFamily="34" charset="0"/>
              </a:endParaRPr>
            </a:p>
            <a:p>
              <a:pPr defTabSz="1181679" eaLnBrk="0" fontAlgn="base" hangingPunct="0">
                <a:spcBef>
                  <a:spcPct val="0"/>
                </a:spcBef>
                <a:spcAft>
                  <a:spcPct val="0"/>
                </a:spcAft>
              </a:pPr>
              <a:endParaRPr lang="en-US" altLang="en-US" sz="2326" dirty="0">
                <a:latin typeface="Arial" panose="020B0604020202020204" pitchFamily="34" charset="0"/>
              </a:endParaRPr>
            </a:p>
          </p:txBody>
        </p:sp>
        <p:sp>
          <p:nvSpPr>
            <p:cNvPr id="24" name="Rectangle 31"/>
            <p:cNvSpPr>
              <a:spLocks noChangeArrowheads="1"/>
            </p:cNvSpPr>
            <p:nvPr/>
          </p:nvSpPr>
          <p:spPr bwMode="auto">
            <a:xfrm>
              <a:off x="-7272805" y="-209986"/>
              <a:ext cx="6280085" cy="877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8169" tIns="59084" rIns="118169" bIns="5908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1181679"/>
              <a:r>
                <a:rPr lang="en-GB" altLang="en-US" sz="2843" b="1" dirty="0">
                  <a:solidFill>
                    <a:srgbClr val="EF9F3F"/>
                  </a:solidFill>
                  <a:ea typeface="MS Mincho" charset="-128"/>
                  <a:cs typeface="Arial" panose="020B0604020202020204" pitchFamily="34" charset="0"/>
                </a:rPr>
                <a:t>Food hygiene </a:t>
              </a:r>
              <a:endParaRPr lang="en-GB" altLang="en-US" sz="517" dirty="0"/>
            </a:p>
            <a:p>
              <a:pPr defTabSz="1181679">
                <a:buFontTx/>
                <a:buChar char="•"/>
              </a:pPr>
              <a:r>
                <a:rPr lang="en-US" altLang="en-US" sz="1422" b="1" dirty="0">
                  <a:ea typeface="MS Mincho" charset="-128"/>
                  <a:cs typeface="Arial" panose="020B0604020202020204" pitchFamily="34" charset="0"/>
                </a:rPr>
                <a:t>Good food safety and hygiene practices are essential to reduce the risk of food poisoning.</a:t>
              </a:r>
              <a:endParaRPr lang="en-GB" altLang="en-US" sz="517" dirty="0"/>
            </a:p>
            <a:p>
              <a:pPr defTabSz="1181679"/>
              <a:endParaRPr lang="en-GB" altLang="en-US" sz="2326" dirty="0"/>
            </a:p>
          </p:txBody>
        </p:sp>
        <p:sp>
          <p:nvSpPr>
            <p:cNvPr id="25" name="Rectangle 35"/>
            <p:cNvSpPr>
              <a:spLocks noChangeArrowheads="1"/>
            </p:cNvSpPr>
            <p:nvPr/>
          </p:nvSpPr>
          <p:spPr bwMode="auto">
            <a:xfrm>
              <a:off x="3176222" y="193405"/>
              <a:ext cx="184717" cy="984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8169" tIns="59084" rIns="118169" bIns="59084" numCol="1" anchor="ctr" anchorCtr="0" compatLnSpc="1">
              <a:prstTxWarp prst="textNoShape">
                <a:avLst/>
              </a:prstTxWarp>
              <a:spAutoFit/>
            </a:bodyPr>
            <a:lstStyle/>
            <a:p>
              <a:pPr defTabSz="1181679" eaLnBrk="0" fontAlgn="base" hangingPunct="0">
                <a:spcBef>
                  <a:spcPct val="0"/>
                </a:spcBef>
                <a:spcAft>
                  <a:spcPct val="0"/>
                </a:spcAft>
              </a:pPr>
              <a:endParaRPr lang="en-GB" altLang="en-US" sz="517"/>
            </a:p>
            <a:p>
              <a:pPr defTabSz="1181679" eaLnBrk="0" fontAlgn="base" hangingPunct="0">
                <a:spcBef>
                  <a:spcPct val="0"/>
                </a:spcBef>
                <a:spcAft>
                  <a:spcPct val="0"/>
                </a:spcAft>
              </a:pPr>
              <a:r>
                <a:rPr lang="en-GB" altLang="en-US" sz="2326">
                  <a:latin typeface="Arial" panose="020B0604020202020204" pitchFamily="34" charset="0"/>
                </a:rPr>
                <a:t/>
              </a:r>
              <a:br>
                <a:rPr lang="en-GB" altLang="en-US" sz="2326">
                  <a:latin typeface="Arial" panose="020B0604020202020204" pitchFamily="34" charset="0"/>
                </a:rPr>
              </a:br>
              <a:endParaRPr lang="en-GB" altLang="en-US" sz="2326">
                <a:latin typeface="Arial" panose="020B0604020202020204" pitchFamily="34" charset="0"/>
              </a:endParaRPr>
            </a:p>
            <a:p>
              <a:pPr defTabSz="1181679" eaLnBrk="0" fontAlgn="base" hangingPunct="0">
                <a:spcBef>
                  <a:spcPct val="0"/>
                </a:spcBef>
                <a:spcAft>
                  <a:spcPct val="0"/>
                </a:spcAft>
              </a:pPr>
              <a:endParaRPr lang="en-GB" altLang="en-US" sz="2326">
                <a:latin typeface="Arial" panose="020B0604020202020204" pitchFamily="34" charset="0"/>
              </a:endParaRPr>
            </a:p>
          </p:txBody>
        </p:sp>
        <p:sp>
          <p:nvSpPr>
            <p:cNvPr id="26" name="Rectangle 42"/>
            <p:cNvSpPr>
              <a:spLocks noChangeArrowheads="1"/>
            </p:cNvSpPr>
            <p:nvPr/>
          </p:nvSpPr>
          <p:spPr bwMode="auto">
            <a:xfrm>
              <a:off x="3176223" y="591273"/>
              <a:ext cx="184717" cy="64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8169" tIns="59084" rIns="118169" bIns="59084" numCol="1" anchor="ctr" anchorCtr="0" compatLnSpc="1">
              <a:prstTxWarp prst="textNoShape">
                <a:avLst/>
              </a:prstTxWarp>
              <a:spAutoFit/>
            </a:bodyPr>
            <a:lstStyle/>
            <a:p>
              <a:pPr defTabSz="1181679" eaLnBrk="0" fontAlgn="base" hangingPunct="0">
                <a:spcBef>
                  <a:spcPct val="0"/>
                </a:spcBef>
                <a:spcAft>
                  <a:spcPct val="0"/>
                </a:spcAft>
              </a:pPr>
              <a:endParaRPr lang="en-GB" altLang="en-US" sz="2326">
                <a:latin typeface="Arial" panose="020B0604020202020204" pitchFamily="34" charset="0"/>
              </a:endParaRPr>
            </a:p>
            <a:p>
              <a:pPr defTabSz="1181679" eaLnBrk="0" fontAlgn="base" hangingPunct="0">
                <a:spcBef>
                  <a:spcPct val="0"/>
                </a:spcBef>
                <a:spcAft>
                  <a:spcPct val="0"/>
                </a:spcAft>
              </a:pPr>
              <a:endParaRPr lang="en-GB" altLang="en-US" sz="2326">
                <a:latin typeface="Arial" panose="020B0604020202020204" pitchFamily="34" charset="0"/>
              </a:endParaRPr>
            </a:p>
          </p:txBody>
        </p:sp>
        <p:sp>
          <p:nvSpPr>
            <p:cNvPr id="27" name="Rectangle 48"/>
            <p:cNvSpPr>
              <a:spLocks noChangeArrowheads="1"/>
            </p:cNvSpPr>
            <p:nvPr/>
          </p:nvSpPr>
          <p:spPr bwMode="auto">
            <a:xfrm>
              <a:off x="-160420" y="9144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169" tIns="59084" rIns="118169" bIns="59084" numCol="1" anchor="t" anchorCtr="0" compatLnSpc="1">
              <a:prstTxWarp prst="textNoShape">
                <a:avLst/>
              </a:prstTxWarp>
            </a:bodyPr>
            <a:lstStyle/>
            <a:p>
              <a:endParaRPr lang="en-GB" sz="2326"/>
            </a:p>
          </p:txBody>
        </p:sp>
        <p:sp>
          <p:nvSpPr>
            <p:cNvPr id="30" name="Rectangle 49"/>
            <p:cNvSpPr>
              <a:spLocks noChangeArrowheads="1"/>
            </p:cNvSpPr>
            <p:nvPr/>
          </p:nvSpPr>
          <p:spPr bwMode="auto">
            <a:xfrm>
              <a:off x="-160420" y="2235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18169" tIns="59084" rIns="118169" bIns="59084" numCol="1" anchor="t" anchorCtr="0" compatLnSpc="1">
              <a:prstTxWarp prst="textNoShape">
                <a:avLst/>
              </a:prstTxWarp>
            </a:bodyPr>
            <a:lstStyle/>
            <a:p>
              <a:endParaRPr lang="en-GB" sz="2326"/>
            </a:p>
          </p:txBody>
        </p:sp>
        <p:sp>
          <p:nvSpPr>
            <p:cNvPr id="31" name="Rectangle 51"/>
            <p:cNvSpPr>
              <a:spLocks noChangeArrowheads="1"/>
            </p:cNvSpPr>
            <p:nvPr/>
          </p:nvSpPr>
          <p:spPr bwMode="auto">
            <a:xfrm>
              <a:off x="3176221" y="3384053"/>
              <a:ext cx="184717" cy="36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8169" tIns="59084" rIns="118169" bIns="59084" numCol="1" anchor="ctr" anchorCtr="0" compatLnSpc="1">
              <a:prstTxWarp prst="textNoShape">
                <a:avLst/>
              </a:prstTxWarp>
              <a:spAutoFit/>
            </a:bodyPr>
            <a:lstStyle/>
            <a:p>
              <a:endParaRPr lang="en-GB" sz="2326"/>
            </a:p>
          </p:txBody>
        </p:sp>
        <p:sp>
          <p:nvSpPr>
            <p:cNvPr id="4096" name="Rectangle 56"/>
            <p:cNvSpPr>
              <a:spLocks noChangeArrowheads="1"/>
            </p:cNvSpPr>
            <p:nvPr/>
          </p:nvSpPr>
          <p:spPr bwMode="auto">
            <a:xfrm>
              <a:off x="3176221" y="4311153"/>
              <a:ext cx="184717" cy="369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18169" tIns="59084" rIns="118169" bIns="59084" numCol="1" anchor="ctr" anchorCtr="0" compatLnSpc="1">
              <a:prstTxWarp prst="textNoShape">
                <a:avLst/>
              </a:prstTxWarp>
              <a:spAutoFit/>
            </a:bodyPr>
            <a:lstStyle/>
            <a:p>
              <a:endParaRPr lang="en-GB" sz="2326"/>
            </a:p>
          </p:txBody>
        </p:sp>
        <p:pic>
          <p:nvPicPr>
            <p:cNvPr id="4106" name="Picture 4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7507" y="6658808"/>
              <a:ext cx="1371600" cy="13208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4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811" y="6646108"/>
              <a:ext cx="1308100" cy="1333500"/>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1" descr="7432197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257" y="746544"/>
              <a:ext cx="841375" cy="27813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20"/>
            <p:cNvPicPr>
              <a:picLocks noChangeAspect="1" noChangeArrowheads="1"/>
            </p:cNvPicPr>
            <p:nvPr/>
          </p:nvPicPr>
          <p:blipFill>
            <a:blip r:embed="rId10" cstate="print">
              <a:extLst>
                <a:ext uri="{28A0092B-C50C-407E-A947-70E740481C1C}">
                  <a14:useLocalDpi xmlns:a14="http://schemas.microsoft.com/office/drawing/2010/main" val="0"/>
                </a:ext>
              </a:extLst>
            </a:blip>
            <a:srcRect b="33685"/>
            <a:stretch>
              <a:fillRect/>
            </a:stretch>
          </p:blipFill>
          <p:spPr bwMode="auto">
            <a:xfrm>
              <a:off x="2402773" y="7353134"/>
              <a:ext cx="1273841" cy="611779"/>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4097"/>
          <p:cNvPicPr>
            <a:picLocks noChangeAspect="1"/>
          </p:cNvPicPr>
          <p:nvPr/>
        </p:nvPicPr>
        <p:blipFill>
          <a:blip r:embed="rId11"/>
          <a:stretch>
            <a:fillRect/>
          </a:stretch>
        </p:blipFill>
        <p:spPr>
          <a:xfrm>
            <a:off x="763169" y="-71643"/>
            <a:ext cx="8691381" cy="12873244"/>
          </a:xfrm>
          <a:prstGeom prst="rect">
            <a:avLst/>
          </a:prstGeom>
        </p:spPr>
      </p:pic>
    </p:spTree>
    <p:extLst>
      <p:ext uri="{BB962C8B-B14F-4D97-AF65-F5344CB8AC3E}">
        <p14:creationId xmlns:p14="http://schemas.microsoft.com/office/powerpoint/2010/main" val="101462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2"/>
          <a:stretch>
            <a:fillRect/>
          </a:stretch>
        </p:blipFill>
        <p:spPr>
          <a:xfrm rot="16200000">
            <a:off x="-617645" y="7385332"/>
            <a:ext cx="6401693" cy="4431942"/>
          </a:xfrm>
          <a:prstGeom prst="rect">
            <a:avLst/>
          </a:prstGeom>
        </p:spPr>
      </p:pic>
      <p:pic>
        <p:nvPicPr>
          <p:cNvPr id="39" name="Picture 38"/>
          <p:cNvPicPr>
            <a:picLocks noChangeAspect="1"/>
          </p:cNvPicPr>
          <p:nvPr/>
        </p:nvPicPr>
        <p:blipFill>
          <a:blip r:embed="rId3"/>
          <a:stretch>
            <a:fillRect/>
          </a:stretch>
        </p:blipFill>
        <p:spPr>
          <a:xfrm rot="16200000">
            <a:off x="-597369" y="991411"/>
            <a:ext cx="6401693" cy="4431942"/>
          </a:xfrm>
          <a:prstGeom prst="rect">
            <a:avLst/>
          </a:prstGeom>
        </p:spPr>
      </p:pic>
      <p:pic>
        <p:nvPicPr>
          <p:cNvPr id="41" name="Picture 40"/>
          <p:cNvPicPr>
            <a:picLocks noChangeAspect="1"/>
          </p:cNvPicPr>
          <p:nvPr/>
        </p:nvPicPr>
        <p:blipFill>
          <a:blip r:embed="rId4"/>
          <a:stretch>
            <a:fillRect/>
          </a:stretch>
        </p:blipFill>
        <p:spPr>
          <a:xfrm rot="16200000">
            <a:off x="3814297" y="7384783"/>
            <a:ext cx="6401693" cy="4431942"/>
          </a:xfrm>
          <a:prstGeom prst="rect">
            <a:avLst/>
          </a:prstGeom>
        </p:spPr>
      </p:pic>
      <p:pic>
        <p:nvPicPr>
          <p:cNvPr id="42" name="Picture 41"/>
          <p:cNvPicPr>
            <a:picLocks noChangeAspect="1"/>
          </p:cNvPicPr>
          <p:nvPr/>
        </p:nvPicPr>
        <p:blipFill>
          <a:blip r:embed="rId5"/>
          <a:stretch>
            <a:fillRect/>
          </a:stretch>
        </p:blipFill>
        <p:spPr>
          <a:xfrm rot="16200000">
            <a:off x="3815106" y="982540"/>
            <a:ext cx="6401693" cy="4431942"/>
          </a:xfrm>
          <a:prstGeom prst="rect">
            <a:avLst/>
          </a:prstGeom>
        </p:spPr>
      </p:pic>
    </p:spTree>
    <p:extLst>
      <p:ext uri="{BB962C8B-B14F-4D97-AF65-F5344CB8AC3E}">
        <p14:creationId xmlns:p14="http://schemas.microsoft.com/office/powerpoint/2010/main" val="267397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rot="16200000">
            <a:off x="-599496" y="998609"/>
            <a:ext cx="6401693" cy="4431942"/>
          </a:xfrm>
          <a:prstGeom prst="rect">
            <a:avLst/>
          </a:prstGeom>
        </p:spPr>
      </p:pic>
      <p:pic>
        <p:nvPicPr>
          <p:cNvPr id="7" name="Picture 6"/>
          <p:cNvPicPr>
            <a:picLocks noChangeAspect="1"/>
          </p:cNvPicPr>
          <p:nvPr/>
        </p:nvPicPr>
        <p:blipFill>
          <a:blip r:embed="rId3"/>
          <a:stretch>
            <a:fillRect/>
          </a:stretch>
        </p:blipFill>
        <p:spPr>
          <a:xfrm rot="16200000">
            <a:off x="3799933" y="998609"/>
            <a:ext cx="6401693" cy="4431942"/>
          </a:xfrm>
          <a:prstGeom prst="rect">
            <a:avLst/>
          </a:prstGeom>
        </p:spPr>
      </p:pic>
      <p:pic>
        <p:nvPicPr>
          <p:cNvPr id="8" name="Picture 7"/>
          <p:cNvPicPr>
            <a:picLocks noChangeAspect="1"/>
          </p:cNvPicPr>
          <p:nvPr/>
        </p:nvPicPr>
        <p:blipFill>
          <a:blip r:embed="rId4"/>
          <a:stretch>
            <a:fillRect/>
          </a:stretch>
        </p:blipFill>
        <p:spPr>
          <a:xfrm rot="16200000">
            <a:off x="-599494" y="7384783"/>
            <a:ext cx="6401693" cy="4431942"/>
          </a:xfrm>
          <a:prstGeom prst="rect">
            <a:avLst/>
          </a:prstGeom>
        </p:spPr>
      </p:pic>
      <p:pic>
        <p:nvPicPr>
          <p:cNvPr id="10" name="Picture 9"/>
          <p:cNvPicPr>
            <a:picLocks noChangeAspect="1"/>
          </p:cNvPicPr>
          <p:nvPr/>
        </p:nvPicPr>
        <p:blipFill>
          <a:blip r:embed="rId5"/>
          <a:stretch>
            <a:fillRect/>
          </a:stretch>
        </p:blipFill>
        <p:spPr>
          <a:xfrm rot="16200000">
            <a:off x="3799932" y="7384783"/>
            <a:ext cx="6401693" cy="4431942"/>
          </a:xfrm>
          <a:prstGeom prst="rect">
            <a:avLst/>
          </a:prstGeom>
        </p:spPr>
      </p:pic>
    </p:spTree>
    <p:extLst>
      <p:ext uri="{BB962C8B-B14F-4D97-AF65-F5344CB8AC3E}">
        <p14:creationId xmlns:p14="http://schemas.microsoft.com/office/powerpoint/2010/main" val="3394839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2667</Words>
  <Application>Microsoft Office PowerPoint</Application>
  <PresentationFormat>A3 Paper (297x420 mm)</PresentationFormat>
  <Paragraphs>241</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Calibri</vt:lpstr>
      <vt:lpstr>Calibri Light</vt:lpstr>
      <vt:lpstr>Cambria</vt:lpstr>
      <vt:lpstr>MS Mincho</vt:lpstr>
      <vt:lpstr>Symbol</vt:lpstr>
      <vt:lpstr>Times</vt:lpstr>
      <vt:lpstr>Times New Roman</vt:lpstr>
      <vt:lpstr>Office Theme</vt:lpstr>
      <vt:lpstr>PowerPoint Presentation</vt:lpstr>
      <vt:lpstr>PowerPoint Presentation</vt:lpstr>
      <vt:lpstr>PowerPoint Presentation</vt:lpstr>
      <vt:lpstr>PowerPoint Presentation</vt:lpstr>
      <vt:lpstr>PowerPoint Presentation</vt:lpstr>
    </vt:vector>
  </TitlesOfParts>
  <Company>L.E.A.D. IT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Allan</dc:creator>
  <cp:lastModifiedBy>Dan Allan</cp:lastModifiedBy>
  <cp:revision>1</cp:revision>
  <dcterms:created xsi:type="dcterms:W3CDTF">2022-01-19T12:50:36Z</dcterms:created>
  <dcterms:modified xsi:type="dcterms:W3CDTF">2022-01-19T12:54:02Z</dcterms:modified>
</cp:coreProperties>
</file>