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96" r:id="rId3"/>
    <p:sldId id="265" r:id="rId4"/>
    <p:sldId id="266" r:id="rId5"/>
    <p:sldId id="267" r:id="rId6"/>
    <p:sldId id="269" r:id="rId7"/>
    <p:sldId id="268" r:id="rId8"/>
    <p:sldId id="270" r:id="rId9"/>
    <p:sldId id="271" r:id="rId10"/>
    <p:sldId id="272" r:id="rId11"/>
    <p:sldId id="273" r:id="rId12"/>
    <p:sldId id="274" r:id="rId13"/>
    <p:sldId id="275" r:id="rId14"/>
    <p:sldId id="276" r:id="rId15"/>
    <p:sldId id="297" r:id="rId16"/>
    <p:sldId id="298" r:id="rId17"/>
    <p:sldId id="299" r:id="rId18"/>
    <p:sldId id="300" r:id="rId19"/>
    <p:sldId id="301" r:id="rId20"/>
    <p:sldId id="302" r:id="rId21"/>
    <p:sldId id="303" r:id="rId22"/>
    <p:sldId id="304" r:id="rId23"/>
    <p:sldId id="279" r:id="rId24"/>
    <p:sldId id="280" r:id="rId25"/>
    <p:sldId id="281" r:id="rId26"/>
    <p:sldId id="282" r:id="rId27"/>
    <p:sldId id="289" r:id="rId28"/>
    <p:sldId id="291"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AECBD-5D95-406F-A199-571FDC15796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D11F8C1-6961-44AC-B38D-A15996FCE2F3}">
      <dgm:prSet phldrT="[Text]"/>
      <dgm:spPr/>
      <dgm:t>
        <a:bodyPr/>
        <a:lstStyle/>
        <a:p>
          <a:r>
            <a:rPr lang="en-US" dirty="0"/>
            <a:t>Go</a:t>
          </a:r>
          <a:r>
            <a:rPr lang="en-US" baseline="0" dirty="0"/>
            <a:t> 4 Schools</a:t>
          </a:r>
          <a:endParaRPr lang="en-US" dirty="0"/>
        </a:p>
      </dgm:t>
    </dgm:pt>
    <dgm:pt modelId="{D23D00F4-9F63-4C74-95D5-CAADA3A3DC97}" type="parTrans" cxnId="{A833AADC-98A0-4E97-A232-1CC88E0C9810}">
      <dgm:prSet/>
      <dgm:spPr/>
      <dgm:t>
        <a:bodyPr/>
        <a:lstStyle/>
        <a:p>
          <a:endParaRPr lang="en-US"/>
        </a:p>
      </dgm:t>
    </dgm:pt>
    <dgm:pt modelId="{2F08AF79-C8EC-4E3D-B4F2-7DD5E2951C4E}" type="sibTrans" cxnId="{A833AADC-98A0-4E97-A232-1CC88E0C9810}">
      <dgm:prSet/>
      <dgm:spPr/>
      <dgm:t>
        <a:bodyPr/>
        <a:lstStyle/>
        <a:p>
          <a:endParaRPr lang="en-US"/>
        </a:p>
      </dgm:t>
    </dgm:pt>
    <dgm:pt modelId="{BC5CEE0D-05C3-49E6-B1EE-F44E5385356D}">
      <dgm:prSet phldrT="[Text]"/>
      <dgm:spPr/>
      <dgm:t>
        <a:bodyPr/>
        <a:lstStyle/>
        <a:p>
          <a:r>
            <a:rPr lang="en-US" dirty="0" err="1"/>
            <a:t>Behaviour</a:t>
          </a:r>
          <a:r>
            <a:rPr lang="en-US" baseline="0" dirty="0"/>
            <a:t> Improvement System</a:t>
          </a:r>
          <a:endParaRPr lang="en-US" dirty="0"/>
        </a:p>
      </dgm:t>
    </dgm:pt>
    <dgm:pt modelId="{22AB29D3-4ADE-4CD2-AA19-7D04C27FBDA3}" type="parTrans" cxnId="{70089B46-1AB9-4A2E-B5D0-64D1AF6AF629}">
      <dgm:prSet/>
      <dgm:spPr/>
      <dgm:t>
        <a:bodyPr/>
        <a:lstStyle/>
        <a:p>
          <a:endParaRPr lang="en-US"/>
        </a:p>
      </dgm:t>
    </dgm:pt>
    <dgm:pt modelId="{546AEFAE-321D-475C-94AF-4EAFC1B3BEF5}" type="sibTrans" cxnId="{70089B46-1AB9-4A2E-B5D0-64D1AF6AF629}">
      <dgm:prSet/>
      <dgm:spPr/>
      <dgm:t>
        <a:bodyPr/>
        <a:lstStyle/>
        <a:p>
          <a:endParaRPr lang="en-US"/>
        </a:p>
      </dgm:t>
    </dgm:pt>
    <dgm:pt modelId="{A8CF52AE-9A3E-46D4-972D-5AC8A8D640E8}">
      <dgm:prSet phldrT="[Text]"/>
      <dgm:spPr/>
      <dgm:t>
        <a:bodyPr/>
        <a:lstStyle/>
        <a:p>
          <a:r>
            <a:rPr lang="en-US" dirty="0"/>
            <a:t>Detentions</a:t>
          </a:r>
        </a:p>
      </dgm:t>
    </dgm:pt>
    <dgm:pt modelId="{1F546473-AB0C-41E6-9CA2-2E54864C086F}" type="parTrans" cxnId="{6F61E246-C210-4D18-BF06-70C32EB59EB5}">
      <dgm:prSet/>
      <dgm:spPr/>
      <dgm:t>
        <a:bodyPr/>
        <a:lstStyle/>
        <a:p>
          <a:endParaRPr lang="en-US"/>
        </a:p>
      </dgm:t>
    </dgm:pt>
    <dgm:pt modelId="{68470EEF-3E63-4809-AEB2-8158BF435C4A}" type="sibTrans" cxnId="{6F61E246-C210-4D18-BF06-70C32EB59EB5}">
      <dgm:prSet/>
      <dgm:spPr/>
      <dgm:t>
        <a:bodyPr/>
        <a:lstStyle/>
        <a:p>
          <a:endParaRPr lang="en-US"/>
        </a:p>
      </dgm:t>
    </dgm:pt>
    <dgm:pt modelId="{331060EE-AD26-421C-B0F0-6E9A3C3A3301}" type="pres">
      <dgm:prSet presAssocID="{EA9AECBD-5D95-406F-A199-571FDC157963}" presName="Name0" presStyleCnt="0">
        <dgm:presLayoutVars>
          <dgm:chMax val="7"/>
          <dgm:chPref val="7"/>
          <dgm:dir/>
          <dgm:animLvl val="lvl"/>
        </dgm:presLayoutVars>
      </dgm:prSet>
      <dgm:spPr/>
      <dgm:t>
        <a:bodyPr/>
        <a:lstStyle/>
        <a:p>
          <a:endParaRPr lang="en-US"/>
        </a:p>
      </dgm:t>
    </dgm:pt>
    <dgm:pt modelId="{75C8840A-E6E0-47C8-AF3F-E67BC11239EE}" type="pres">
      <dgm:prSet presAssocID="{8D11F8C1-6961-44AC-B38D-A15996FCE2F3}" presName="Accent1" presStyleCnt="0"/>
      <dgm:spPr/>
    </dgm:pt>
    <dgm:pt modelId="{16B43ABD-E48D-4601-BD50-BC3CDDF110B7}" type="pres">
      <dgm:prSet presAssocID="{8D11F8C1-6961-44AC-B38D-A15996FCE2F3}" presName="Accent" presStyleLbl="node1" presStyleIdx="0" presStyleCnt="3"/>
      <dgm:spPr>
        <a:solidFill>
          <a:srgbClr val="01AAD1"/>
        </a:solidFill>
      </dgm:spPr>
    </dgm:pt>
    <dgm:pt modelId="{2E22440D-0FD4-427A-9CB2-596F7FD55603}" type="pres">
      <dgm:prSet presAssocID="{8D11F8C1-6961-44AC-B38D-A15996FCE2F3}" presName="Parent1" presStyleLbl="revTx" presStyleIdx="0" presStyleCnt="3">
        <dgm:presLayoutVars>
          <dgm:chMax val="1"/>
          <dgm:chPref val="1"/>
          <dgm:bulletEnabled val="1"/>
        </dgm:presLayoutVars>
      </dgm:prSet>
      <dgm:spPr/>
      <dgm:t>
        <a:bodyPr/>
        <a:lstStyle/>
        <a:p>
          <a:endParaRPr lang="en-US"/>
        </a:p>
      </dgm:t>
    </dgm:pt>
    <dgm:pt modelId="{05BDA457-D99B-4D64-BD4C-BAF868E4D2B9}" type="pres">
      <dgm:prSet presAssocID="{BC5CEE0D-05C3-49E6-B1EE-F44E5385356D}" presName="Accent2" presStyleCnt="0"/>
      <dgm:spPr/>
    </dgm:pt>
    <dgm:pt modelId="{3D1B68B2-AAE0-4BE7-A3C9-621587F85E60}" type="pres">
      <dgm:prSet presAssocID="{BC5CEE0D-05C3-49E6-B1EE-F44E5385356D}" presName="Accent" presStyleLbl="node1" presStyleIdx="1" presStyleCnt="3"/>
      <dgm:spPr>
        <a:solidFill>
          <a:srgbClr val="F07D00"/>
        </a:solidFill>
      </dgm:spPr>
    </dgm:pt>
    <dgm:pt modelId="{C64C37FA-7E3A-4D81-A50E-347212F23843}" type="pres">
      <dgm:prSet presAssocID="{BC5CEE0D-05C3-49E6-B1EE-F44E5385356D}" presName="Parent2" presStyleLbl="revTx" presStyleIdx="1" presStyleCnt="3">
        <dgm:presLayoutVars>
          <dgm:chMax val="1"/>
          <dgm:chPref val="1"/>
          <dgm:bulletEnabled val="1"/>
        </dgm:presLayoutVars>
      </dgm:prSet>
      <dgm:spPr/>
      <dgm:t>
        <a:bodyPr/>
        <a:lstStyle/>
        <a:p>
          <a:endParaRPr lang="en-US"/>
        </a:p>
      </dgm:t>
    </dgm:pt>
    <dgm:pt modelId="{3345E23C-22EE-428E-9E27-ECA9A1BF81AD}" type="pres">
      <dgm:prSet presAssocID="{A8CF52AE-9A3E-46D4-972D-5AC8A8D640E8}" presName="Accent3" presStyleCnt="0"/>
      <dgm:spPr/>
    </dgm:pt>
    <dgm:pt modelId="{6844B180-ADFA-44C5-87AD-903F266ED388}" type="pres">
      <dgm:prSet presAssocID="{A8CF52AE-9A3E-46D4-972D-5AC8A8D640E8}" presName="Accent" presStyleLbl="node1" presStyleIdx="2" presStyleCnt="3"/>
      <dgm:spPr>
        <a:solidFill>
          <a:srgbClr val="9E004B"/>
        </a:solidFill>
      </dgm:spPr>
    </dgm:pt>
    <dgm:pt modelId="{B0C9E81E-733C-44B9-98F8-C241D9CE83F5}" type="pres">
      <dgm:prSet presAssocID="{A8CF52AE-9A3E-46D4-972D-5AC8A8D640E8}" presName="Parent3" presStyleLbl="revTx" presStyleIdx="2" presStyleCnt="3">
        <dgm:presLayoutVars>
          <dgm:chMax val="1"/>
          <dgm:chPref val="1"/>
          <dgm:bulletEnabled val="1"/>
        </dgm:presLayoutVars>
      </dgm:prSet>
      <dgm:spPr/>
      <dgm:t>
        <a:bodyPr/>
        <a:lstStyle/>
        <a:p>
          <a:endParaRPr lang="en-US"/>
        </a:p>
      </dgm:t>
    </dgm:pt>
  </dgm:ptLst>
  <dgm:cxnLst>
    <dgm:cxn modelId="{A833AADC-98A0-4E97-A232-1CC88E0C9810}" srcId="{EA9AECBD-5D95-406F-A199-571FDC157963}" destId="{8D11F8C1-6961-44AC-B38D-A15996FCE2F3}" srcOrd="0" destOrd="0" parTransId="{D23D00F4-9F63-4C74-95D5-CAADA3A3DC97}" sibTransId="{2F08AF79-C8EC-4E3D-B4F2-7DD5E2951C4E}"/>
    <dgm:cxn modelId="{BBB65C04-DE4D-4102-A1C6-6129CF7974BF}" type="presOf" srcId="{8D11F8C1-6961-44AC-B38D-A15996FCE2F3}" destId="{2E22440D-0FD4-427A-9CB2-596F7FD55603}" srcOrd="0" destOrd="0" presId="urn:microsoft.com/office/officeart/2009/layout/CircleArrowProcess"/>
    <dgm:cxn modelId="{03F113CD-E2C4-4957-BB19-9E6F8A1378F0}" type="presOf" srcId="{BC5CEE0D-05C3-49E6-B1EE-F44E5385356D}" destId="{C64C37FA-7E3A-4D81-A50E-347212F23843}" srcOrd="0" destOrd="0" presId="urn:microsoft.com/office/officeart/2009/layout/CircleArrowProcess"/>
    <dgm:cxn modelId="{6F61E246-C210-4D18-BF06-70C32EB59EB5}" srcId="{EA9AECBD-5D95-406F-A199-571FDC157963}" destId="{A8CF52AE-9A3E-46D4-972D-5AC8A8D640E8}" srcOrd="2" destOrd="0" parTransId="{1F546473-AB0C-41E6-9CA2-2E54864C086F}" sibTransId="{68470EEF-3E63-4809-AEB2-8158BF435C4A}"/>
    <dgm:cxn modelId="{70089B46-1AB9-4A2E-B5D0-64D1AF6AF629}" srcId="{EA9AECBD-5D95-406F-A199-571FDC157963}" destId="{BC5CEE0D-05C3-49E6-B1EE-F44E5385356D}" srcOrd="1" destOrd="0" parTransId="{22AB29D3-4ADE-4CD2-AA19-7D04C27FBDA3}" sibTransId="{546AEFAE-321D-475C-94AF-4EAFC1B3BEF5}"/>
    <dgm:cxn modelId="{2B06C313-1C25-4A8D-BEA2-96C0D18DDF3A}" type="presOf" srcId="{A8CF52AE-9A3E-46D4-972D-5AC8A8D640E8}" destId="{B0C9E81E-733C-44B9-98F8-C241D9CE83F5}" srcOrd="0" destOrd="0" presId="urn:microsoft.com/office/officeart/2009/layout/CircleArrowProcess"/>
    <dgm:cxn modelId="{E551B562-301A-441F-AEB9-18760F9B2C6B}" type="presOf" srcId="{EA9AECBD-5D95-406F-A199-571FDC157963}" destId="{331060EE-AD26-421C-B0F0-6E9A3C3A3301}" srcOrd="0" destOrd="0" presId="urn:microsoft.com/office/officeart/2009/layout/CircleArrowProcess"/>
    <dgm:cxn modelId="{B6F4DDFA-3FC4-4DED-B2E8-BD1B65E5FF10}" type="presParOf" srcId="{331060EE-AD26-421C-B0F0-6E9A3C3A3301}" destId="{75C8840A-E6E0-47C8-AF3F-E67BC11239EE}" srcOrd="0" destOrd="0" presId="urn:microsoft.com/office/officeart/2009/layout/CircleArrowProcess"/>
    <dgm:cxn modelId="{A110AD66-E260-4886-8DFC-B1F1CA655BFE}" type="presParOf" srcId="{75C8840A-E6E0-47C8-AF3F-E67BC11239EE}" destId="{16B43ABD-E48D-4601-BD50-BC3CDDF110B7}" srcOrd="0" destOrd="0" presId="urn:microsoft.com/office/officeart/2009/layout/CircleArrowProcess"/>
    <dgm:cxn modelId="{8B613E44-3C1C-4497-95AA-BD15AA218DF5}" type="presParOf" srcId="{331060EE-AD26-421C-B0F0-6E9A3C3A3301}" destId="{2E22440D-0FD4-427A-9CB2-596F7FD55603}" srcOrd="1" destOrd="0" presId="urn:microsoft.com/office/officeart/2009/layout/CircleArrowProcess"/>
    <dgm:cxn modelId="{077DFD84-A898-424C-B04E-3E02BB0B6888}" type="presParOf" srcId="{331060EE-AD26-421C-B0F0-6E9A3C3A3301}" destId="{05BDA457-D99B-4D64-BD4C-BAF868E4D2B9}" srcOrd="2" destOrd="0" presId="urn:microsoft.com/office/officeart/2009/layout/CircleArrowProcess"/>
    <dgm:cxn modelId="{8FC46173-4DC7-44F1-8C6E-F287E78FC21E}" type="presParOf" srcId="{05BDA457-D99B-4D64-BD4C-BAF868E4D2B9}" destId="{3D1B68B2-AAE0-4BE7-A3C9-621587F85E60}" srcOrd="0" destOrd="0" presId="urn:microsoft.com/office/officeart/2009/layout/CircleArrowProcess"/>
    <dgm:cxn modelId="{9BF0F140-03B5-4186-BCC0-3152260C4496}" type="presParOf" srcId="{331060EE-AD26-421C-B0F0-6E9A3C3A3301}" destId="{C64C37FA-7E3A-4D81-A50E-347212F23843}" srcOrd="3" destOrd="0" presId="urn:microsoft.com/office/officeart/2009/layout/CircleArrowProcess"/>
    <dgm:cxn modelId="{56B0B6E4-2873-41AA-85B5-FFD672D26C9E}" type="presParOf" srcId="{331060EE-AD26-421C-B0F0-6E9A3C3A3301}" destId="{3345E23C-22EE-428E-9E27-ECA9A1BF81AD}" srcOrd="4" destOrd="0" presId="urn:microsoft.com/office/officeart/2009/layout/CircleArrowProcess"/>
    <dgm:cxn modelId="{35DB5B28-5962-4419-BEBB-11F6BD9403CC}" type="presParOf" srcId="{3345E23C-22EE-428E-9E27-ECA9A1BF81AD}" destId="{6844B180-ADFA-44C5-87AD-903F266ED388}" srcOrd="0" destOrd="0" presId="urn:microsoft.com/office/officeart/2009/layout/CircleArrowProcess"/>
    <dgm:cxn modelId="{37D9C7E6-45C8-4EF5-9D74-F8A19726E1DF}" type="presParOf" srcId="{331060EE-AD26-421C-B0F0-6E9A3C3A3301}" destId="{B0C9E81E-733C-44B9-98F8-C241D9CE83F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1349A-7488-4446-8666-459EC185116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A444E2D-09E9-464F-81D8-ED361C5ED9B9}">
      <dgm:prSet phldrT="[Text]"/>
      <dgm:spPr>
        <a:solidFill>
          <a:srgbClr val="002060"/>
        </a:solidFill>
      </dgm:spPr>
      <dgm:t>
        <a:bodyPr anchor="ctr"/>
        <a:lstStyle/>
        <a:p>
          <a:pPr algn="ctr"/>
          <a:r>
            <a:rPr lang="en-US" b="1" dirty="0"/>
            <a:t>Remind</a:t>
          </a:r>
        </a:p>
      </dgm:t>
    </dgm:pt>
    <dgm:pt modelId="{17103301-A0D8-4EF5-AEB4-06E6E1AC9C39}" type="parTrans" cxnId="{6EE0AC33-95FE-4C5B-BB90-19BC240C6B35}">
      <dgm:prSet/>
      <dgm:spPr/>
      <dgm:t>
        <a:bodyPr/>
        <a:lstStyle/>
        <a:p>
          <a:endParaRPr lang="en-US"/>
        </a:p>
      </dgm:t>
    </dgm:pt>
    <dgm:pt modelId="{0A96AEA0-3FB5-46AA-B6F6-CEEDD4E8C839}" type="sibTrans" cxnId="{6EE0AC33-95FE-4C5B-BB90-19BC240C6B35}">
      <dgm:prSet/>
      <dgm:spPr/>
      <dgm:t>
        <a:bodyPr anchor="ctr"/>
        <a:lstStyle/>
        <a:p>
          <a:endParaRPr lang="en-US"/>
        </a:p>
      </dgm:t>
    </dgm:pt>
    <dgm:pt modelId="{CC695ABE-25A0-4831-AE0A-7E0D42E7672A}">
      <dgm:prSet phldrT="[Text]"/>
      <dgm:spPr/>
      <dgm:t>
        <a:bodyPr/>
        <a:lstStyle/>
        <a:p>
          <a:r>
            <a:rPr lang="en-US" b="1" dirty="0"/>
            <a:t>1 </a:t>
          </a:r>
          <a:r>
            <a:rPr lang="en-US" b="1" dirty="0" err="1"/>
            <a:t>Behaviour</a:t>
          </a:r>
          <a:r>
            <a:rPr lang="en-US" b="1" dirty="0"/>
            <a:t> point</a:t>
          </a:r>
        </a:p>
      </dgm:t>
    </dgm:pt>
    <dgm:pt modelId="{2AA3048B-6684-4E5E-AF2A-730AF3990880}" type="parTrans" cxnId="{AD395E49-4147-4E46-87D6-6664DA860394}">
      <dgm:prSet/>
      <dgm:spPr/>
      <dgm:t>
        <a:bodyPr/>
        <a:lstStyle/>
        <a:p>
          <a:endParaRPr lang="en-US"/>
        </a:p>
      </dgm:t>
    </dgm:pt>
    <dgm:pt modelId="{B98400AC-A716-47A0-BFD6-439A9BF17C17}" type="sibTrans" cxnId="{AD395E49-4147-4E46-87D6-6664DA860394}">
      <dgm:prSet/>
      <dgm:spPr/>
      <dgm:t>
        <a:bodyPr/>
        <a:lstStyle/>
        <a:p>
          <a:endParaRPr lang="en-US"/>
        </a:p>
      </dgm:t>
    </dgm:pt>
    <dgm:pt modelId="{4B55480C-19FC-49F6-ACD4-9E0B079CE480}">
      <dgm:prSet phldrT="[Text]"/>
      <dgm:spPr>
        <a:solidFill>
          <a:srgbClr val="F79646"/>
        </a:solidFill>
      </dgm:spPr>
      <dgm:t>
        <a:bodyPr anchor="ctr"/>
        <a:lstStyle/>
        <a:p>
          <a:pPr algn="ctr"/>
          <a:r>
            <a:rPr lang="en-US" b="1" dirty="0"/>
            <a:t>Restorative</a:t>
          </a:r>
        </a:p>
      </dgm:t>
    </dgm:pt>
    <dgm:pt modelId="{999230D8-B293-4EAA-BE06-AE8B9CC3B004}" type="parTrans" cxnId="{D3C9ABC7-34E4-4C31-9AAA-A81D748B4564}">
      <dgm:prSet/>
      <dgm:spPr/>
      <dgm:t>
        <a:bodyPr/>
        <a:lstStyle/>
        <a:p>
          <a:endParaRPr lang="en-US"/>
        </a:p>
      </dgm:t>
    </dgm:pt>
    <dgm:pt modelId="{775EFE40-5265-4CAB-9915-8AB39C26B413}" type="sibTrans" cxnId="{D3C9ABC7-34E4-4C31-9AAA-A81D748B4564}">
      <dgm:prSet/>
      <dgm:spPr/>
      <dgm:t>
        <a:bodyPr anchor="ctr"/>
        <a:lstStyle/>
        <a:p>
          <a:endParaRPr lang="en-US"/>
        </a:p>
      </dgm:t>
    </dgm:pt>
    <dgm:pt modelId="{0F66162F-E36C-47AD-9264-1D6F0F031E43}">
      <dgm:prSet phldrT="[Text]"/>
      <dgm:spPr/>
      <dgm:t>
        <a:bodyPr/>
        <a:lstStyle/>
        <a:p>
          <a:r>
            <a:rPr lang="en-US" b="1" dirty="0"/>
            <a:t>2 </a:t>
          </a:r>
          <a:r>
            <a:rPr lang="en-US" b="1" dirty="0" err="1"/>
            <a:t>Behaviour</a:t>
          </a:r>
          <a:r>
            <a:rPr lang="en-US" b="1" dirty="0"/>
            <a:t> points</a:t>
          </a:r>
        </a:p>
      </dgm:t>
    </dgm:pt>
    <dgm:pt modelId="{C486C0B8-DAC2-4BD4-AE2F-5CB05C329420}" type="parTrans" cxnId="{E3DA62E2-9281-4B7A-8616-EB153D60167E}">
      <dgm:prSet/>
      <dgm:spPr/>
      <dgm:t>
        <a:bodyPr/>
        <a:lstStyle/>
        <a:p>
          <a:endParaRPr lang="en-US"/>
        </a:p>
      </dgm:t>
    </dgm:pt>
    <dgm:pt modelId="{E162BE6E-889F-4EB4-96A9-5A33AEA726A2}" type="sibTrans" cxnId="{E3DA62E2-9281-4B7A-8616-EB153D60167E}">
      <dgm:prSet/>
      <dgm:spPr/>
      <dgm:t>
        <a:bodyPr/>
        <a:lstStyle/>
        <a:p>
          <a:endParaRPr lang="en-US"/>
        </a:p>
      </dgm:t>
    </dgm:pt>
    <dgm:pt modelId="{7924047A-44BD-43F6-A156-FF6F2DF1732F}">
      <dgm:prSet phldrT="[Text]" custT="1"/>
      <dgm:spPr>
        <a:solidFill>
          <a:srgbClr val="C0504D"/>
        </a:solidFill>
      </dgm:spPr>
      <dgm:t>
        <a:bodyPr anchor="ctr"/>
        <a:lstStyle/>
        <a:p>
          <a:pPr algn="ctr"/>
          <a:r>
            <a:rPr lang="en-US" sz="1300" b="1" dirty="0"/>
            <a:t>Intervention</a:t>
          </a:r>
        </a:p>
      </dgm:t>
    </dgm:pt>
    <dgm:pt modelId="{96F47C1C-27B7-4412-BC37-13D5F327BDC8}" type="parTrans" cxnId="{DB8CBB1C-16C5-4099-B577-907824187B23}">
      <dgm:prSet/>
      <dgm:spPr/>
      <dgm:t>
        <a:bodyPr/>
        <a:lstStyle/>
        <a:p>
          <a:endParaRPr lang="en-US"/>
        </a:p>
      </dgm:t>
    </dgm:pt>
    <dgm:pt modelId="{B1D190B1-4CF1-4893-89D5-BC33C298878C}" type="sibTrans" cxnId="{DB8CBB1C-16C5-4099-B577-907824187B23}">
      <dgm:prSet/>
      <dgm:spPr/>
      <dgm:t>
        <a:bodyPr/>
        <a:lstStyle/>
        <a:p>
          <a:endParaRPr lang="en-US"/>
        </a:p>
      </dgm:t>
    </dgm:pt>
    <dgm:pt modelId="{EADD09B8-00FE-4F87-AA8D-1D4059D7E0D4}">
      <dgm:prSet phldrT="[Text]"/>
      <dgm:spPr/>
      <dgm:t>
        <a:bodyPr/>
        <a:lstStyle/>
        <a:p>
          <a:r>
            <a:rPr lang="en-US" b="1" dirty="0"/>
            <a:t>3 </a:t>
          </a:r>
          <a:r>
            <a:rPr lang="en-US" b="1" dirty="0" err="1"/>
            <a:t>Behaviour</a:t>
          </a:r>
          <a:r>
            <a:rPr lang="en-US" b="1" dirty="0"/>
            <a:t> points</a:t>
          </a:r>
        </a:p>
      </dgm:t>
    </dgm:pt>
    <dgm:pt modelId="{ECCB403F-F82F-4B09-92AC-1E3D8EE26A77}" type="parTrans" cxnId="{871D84D5-D09F-4EE9-9992-CEAE6BD51416}">
      <dgm:prSet/>
      <dgm:spPr/>
      <dgm:t>
        <a:bodyPr/>
        <a:lstStyle/>
        <a:p>
          <a:endParaRPr lang="en-US"/>
        </a:p>
      </dgm:t>
    </dgm:pt>
    <dgm:pt modelId="{018E3BA2-EEAF-479C-9B98-05ADACC019B5}" type="sibTrans" cxnId="{871D84D5-D09F-4EE9-9992-CEAE6BD51416}">
      <dgm:prSet/>
      <dgm:spPr/>
      <dgm:t>
        <a:bodyPr/>
        <a:lstStyle/>
        <a:p>
          <a:endParaRPr lang="en-US"/>
        </a:p>
      </dgm:t>
    </dgm:pt>
    <dgm:pt modelId="{06625748-BEAB-4CB2-B950-6A835CFF0565}">
      <dgm:prSet phldrT="[Text]"/>
      <dgm:spPr>
        <a:solidFill>
          <a:srgbClr val="93CDDD"/>
        </a:solidFill>
      </dgm:spPr>
      <dgm:t>
        <a:bodyPr anchor="ctr"/>
        <a:lstStyle/>
        <a:p>
          <a:pPr algn="ctr"/>
          <a:r>
            <a:rPr lang="en-US" b="1" dirty="0"/>
            <a:t>Warn</a:t>
          </a:r>
        </a:p>
      </dgm:t>
    </dgm:pt>
    <dgm:pt modelId="{75829383-F9B4-488B-9162-818EB0D1954C}" type="parTrans" cxnId="{D9297ACD-A413-4A51-B77C-6B6383E9085B}">
      <dgm:prSet/>
      <dgm:spPr/>
      <dgm:t>
        <a:bodyPr/>
        <a:lstStyle/>
        <a:p>
          <a:endParaRPr lang="en-US"/>
        </a:p>
      </dgm:t>
    </dgm:pt>
    <dgm:pt modelId="{FFFAC0A8-7D9E-4AD6-903E-B6DDCFD504C8}" type="sibTrans" cxnId="{D9297ACD-A413-4A51-B77C-6B6383E9085B}">
      <dgm:prSet/>
      <dgm:spPr/>
      <dgm:t>
        <a:bodyPr anchor="ctr"/>
        <a:lstStyle/>
        <a:p>
          <a:endParaRPr lang="en-US"/>
        </a:p>
      </dgm:t>
    </dgm:pt>
    <dgm:pt modelId="{05742447-94FB-408C-BFFF-474478D15FE5}">
      <dgm:prSet phldrT="[Text]"/>
      <dgm:spPr/>
      <dgm:t>
        <a:bodyPr/>
        <a:lstStyle/>
        <a:p>
          <a:r>
            <a:rPr lang="en-US" dirty="0"/>
            <a:t>You will receive a reminder from your teacher to help you change your </a:t>
          </a:r>
          <a:r>
            <a:rPr lang="en-US" dirty="0" err="1"/>
            <a:t>behaviour</a:t>
          </a:r>
          <a:r>
            <a:rPr lang="en-US" dirty="0"/>
            <a:t>.</a:t>
          </a:r>
        </a:p>
      </dgm:t>
    </dgm:pt>
    <dgm:pt modelId="{29382E2A-E777-4D92-9623-EE25D95D4E12}" type="parTrans" cxnId="{9A9B0275-F908-4B93-BF2C-4370BCC48FCD}">
      <dgm:prSet/>
      <dgm:spPr/>
      <dgm:t>
        <a:bodyPr/>
        <a:lstStyle/>
        <a:p>
          <a:endParaRPr lang="en-US"/>
        </a:p>
      </dgm:t>
    </dgm:pt>
    <dgm:pt modelId="{417EE2F6-0EEF-4BE9-9C96-28964D5D710D}" type="sibTrans" cxnId="{9A9B0275-F908-4B93-BF2C-4370BCC48FCD}">
      <dgm:prSet/>
      <dgm:spPr/>
      <dgm:t>
        <a:bodyPr/>
        <a:lstStyle/>
        <a:p>
          <a:endParaRPr lang="en-US"/>
        </a:p>
      </dgm:t>
    </dgm:pt>
    <dgm:pt modelId="{E14799D8-B757-4622-B626-770B349863BE}">
      <dgm:prSet phldrT="[Text]"/>
      <dgm:spPr/>
      <dgm:t>
        <a:bodyPr/>
        <a:lstStyle/>
        <a:p>
          <a:r>
            <a:rPr lang="en-US" dirty="0"/>
            <a:t>Logged on your profile</a:t>
          </a:r>
        </a:p>
      </dgm:t>
    </dgm:pt>
    <dgm:pt modelId="{A79B13FC-E332-4B90-B812-686412BE4396}" type="parTrans" cxnId="{9D751F99-C562-4AAD-9B39-7C9BDDB0ADBA}">
      <dgm:prSet/>
      <dgm:spPr/>
      <dgm:t>
        <a:bodyPr/>
        <a:lstStyle/>
        <a:p>
          <a:endParaRPr lang="en-US"/>
        </a:p>
      </dgm:t>
    </dgm:pt>
    <dgm:pt modelId="{E5FCA1EB-553E-4584-A2EC-CDA68EEA64FA}" type="sibTrans" cxnId="{9D751F99-C562-4AAD-9B39-7C9BDDB0ADBA}">
      <dgm:prSet/>
      <dgm:spPr/>
      <dgm:t>
        <a:bodyPr/>
        <a:lstStyle/>
        <a:p>
          <a:endParaRPr lang="en-US"/>
        </a:p>
      </dgm:t>
    </dgm:pt>
    <dgm:pt modelId="{E02FAC3C-86FB-45E0-A862-54C209EE0BDE}">
      <dgm:prSet phldrT="[Text]"/>
      <dgm:spPr/>
      <dgm:t>
        <a:bodyPr/>
        <a:lstStyle/>
        <a:p>
          <a:r>
            <a:rPr lang="en-US" dirty="0"/>
            <a:t>Logged on your profile</a:t>
          </a:r>
        </a:p>
      </dgm:t>
    </dgm:pt>
    <dgm:pt modelId="{182A9E29-E859-42BF-88A2-3D84BA0834BC}" type="parTrans" cxnId="{8D03EF51-BEB8-4AF0-9BD3-9285F5F1AD81}">
      <dgm:prSet/>
      <dgm:spPr/>
      <dgm:t>
        <a:bodyPr/>
        <a:lstStyle/>
        <a:p>
          <a:endParaRPr lang="en-US"/>
        </a:p>
      </dgm:t>
    </dgm:pt>
    <dgm:pt modelId="{11645918-845E-4667-86E5-12606E31F15D}" type="sibTrans" cxnId="{8D03EF51-BEB8-4AF0-9BD3-9285F5F1AD81}">
      <dgm:prSet/>
      <dgm:spPr/>
      <dgm:t>
        <a:bodyPr/>
        <a:lstStyle/>
        <a:p>
          <a:endParaRPr lang="en-US"/>
        </a:p>
      </dgm:t>
    </dgm:pt>
    <dgm:pt modelId="{829BE0BC-CECE-407D-9451-34601C702407}">
      <dgm:prSet phldrT="[Text]"/>
      <dgm:spPr/>
      <dgm:t>
        <a:bodyPr/>
        <a:lstStyle/>
        <a:p>
          <a:r>
            <a:rPr lang="en-US" dirty="0"/>
            <a:t>Strategies used to prevent need for restorative.</a:t>
          </a:r>
        </a:p>
      </dgm:t>
    </dgm:pt>
    <dgm:pt modelId="{49451539-EAB7-4ECB-BB3E-C5DF34A783AC}" type="parTrans" cxnId="{3B4F42B4-D344-4FF7-B115-3D83CD088969}">
      <dgm:prSet/>
      <dgm:spPr/>
      <dgm:t>
        <a:bodyPr/>
        <a:lstStyle/>
        <a:p>
          <a:endParaRPr lang="en-US"/>
        </a:p>
      </dgm:t>
    </dgm:pt>
    <dgm:pt modelId="{DB4F166A-3081-4F38-846B-C9D717C4CC45}" type="sibTrans" cxnId="{3B4F42B4-D344-4FF7-B115-3D83CD088969}">
      <dgm:prSet/>
      <dgm:spPr/>
      <dgm:t>
        <a:bodyPr/>
        <a:lstStyle/>
        <a:p>
          <a:endParaRPr lang="en-US"/>
        </a:p>
      </dgm:t>
    </dgm:pt>
    <dgm:pt modelId="{BC3FD334-3409-4573-A208-BF8C0A0654C7}">
      <dgm:prSet phldrT="[Text]"/>
      <dgm:spPr/>
      <dgm:t>
        <a:bodyPr/>
        <a:lstStyle/>
        <a:p>
          <a:r>
            <a:rPr lang="en-US" dirty="0"/>
            <a:t>Student given time to improve </a:t>
          </a:r>
          <a:r>
            <a:rPr lang="en-US" dirty="0" err="1"/>
            <a:t>behaviour</a:t>
          </a:r>
          <a:r>
            <a:rPr lang="en-US" dirty="0"/>
            <a:t>.</a:t>
          </a:r>
        </a:p>
      </dgm:t>
    </dgm:pt>
    <dgm:pt modelId="{9162DD35-601F-47C2-AACD-AC701FBCF25F}" type="parTrans" cxnId="{95FE9710-79CB-4A08-984E-731486087901}">
      <dgm:prSet/>
      <dgm:spPr/>
      <dgm:t>
        <a:bodyPr/>
        <a:lstStyle/>
        <a:p>
          <a:endParaRPr lang="en-US"/>
        </a:p>
      </dgm:t>
    </dgm:pt>
    <dgm:pt modelId="{DD6E6571-2D51-40ED-BA29-01C73572D6B1}" type="sibTrans" cxnId="{95FE9710-79CB-4A08-984E-731486087901}">
      <dgm:prSet/>
      <dgm:spPr/>
      <dgm:t>
        <a:bodyPr/>
        <a:lstStyle/>
        <a:p>
          <a:endParaRPr lang="en-US"/>
        </a:p>
      </dgm:t>
    </dgm:pt>
    <dgm:pt modelId="{81A0A039-2ED9-4E9B-A3C3-678731487590}">
      <dgm:prSet phldrT="[Text]"/>
      <dgm:spPr/>
      <dgm:t>
        <a:bodyPr/>
        <a:lstStyle/>
        <a:p>
          <a:r>
            <a:rPr lang="en-US" dirty="0"/>
            <a:t>Tutors to monitor and challenge.</a:t>
          </a:r>
        </a:p>
      </dgm:t>
    </dgm:pt>
    <dgm:pt modelId="{728D55A3-66E0-4F95-9F7A-4AD520871F1F}" type="parTrans" cxnId="{3E99AA90-5CAE-4802-B934-CDA7C24C13F5}">
      <dgm:prSet/>
      <dgm:spPr/>
      <dgm:t>
        <a:bodyPr/>
        <a:lstStyle/>
        <a:p>
          <a:endParaRPr lang="en-US"/>
        </a:p>
      </dgm:t>
    </dgm:pt>
    <dgm:pt modelId="{4CCA9B1A-4F87-48A1-93A7-60B37E527A7E}" type="sibTrans" cxnId="{3E99AA90-5CAE-4802-B934-CDA7C24C13F5}">
      <dgm:prSet/>
      <dgm:spPr/>
      <dgm:t>
        <a:bodyPr/>
        <a:lstStyle/>
        <a:p>
          <a:endParaRPr lang="en-US"/>
        </a:p>
      </dgm:t>
    </dgm:pt>
    <dgm:pt modelId="{5AD41FC8-A629-413E-AC0E-741AA53A6D3E}">
      <dgm:prSet phldrT="[Text]"/>
      <dgm:spPr/>
      <dgm:t>
        <a:bodyPr/>
        <a:lstStyle/>
        <a:p>
          <a:r>
            <a:rPr lang="en-US" dirty="0"/>
            <a:t>Sticker in your planner to arrange restorative meeting. Teacher signs sticker to complete. Not attending will lead to intervention.</a:t>
          </a:r>
        </a:p>
      </dgm:t>
    </dgm:pt>
    <dgm:pt modelId="{F71905DD-5CB1-4BD9-9B7A-98A74C341D6E}" type="parTrans" cxnId="{EDDF233B-43FE-4A41-B104-4D66464A1030}">
      <dgm:prSet/>
      <dgm:spPr/>
      <dgm:t>
        <a:bodyPr/>
        <a:lstStyle/>
        <a:p>
          <a:endParaRPr lang="en-US"/>
        </a:p>
      </dgm:t>
    </dgm:pt>
    <dgm:pt modelId="{B4C8B4EA-AA4F-4DC6-B302-4A4459D87975}" type="sibTrans" cxnId="{EDDF233B-43FE-4A41-B104-4D66464A1030}">
      <dgm:prSet/>
      <dgm:spPr/>
      <dgm:t>
        <a:bodyPr/>
        <a:lstStyle/>
        <a:p>
          <a:endParaRPr lang="en-US"/>
        </a:p>
      </dgm:t>
    </dgm:pt>
    <dgm:pt modelId="{7B371373-A9B9-4268-AE5A-DFADB61BB141}">
      <dgm:prSet phldrT="[Text]"/>
      <dgm:spPr/>
      <dgm:t>
        <a:bodyPr/>
        <a:lstStyle/>
        <a:p>
          <a:r>
            <a:rPr lang="en-US" dirty="0"/>
            <a:t>Either failing restorative or refusing to continue learning elsewhere.</a:t>
          </a:r>
        </a:p>
      </dgm:t>
    </dgm:pt>
    <dgm:pt modelId="{AA0D9F8A-C63A-4400-81B6-3EC81C7CF587}" type="parTrans" cxnId="{6041FA20-51A7-436B-930E-B324E3B9AD04}">
      <dgm:prSet/>
      <dgm:spPr/>
      <dgm:t>
        <a:bodyPr/>
        <a:lstStyle/>
        <a:p>
          <a:endParaRPr lang="en-US"/>
        </a:p>
      </dgm:t>
    </dgm:pt>
    <dgm:pt modelId="{A0DB2A9C-C2F9-4D73-AA13-C4D35C8798F3}" type="sibTrans" cxnId="{6041FA20-51A7-436B-930E-B324E3B9AD04}">
      <dgm:prSet/>
      <dgm:spPr/>
      <dgm:t>
        <a:bodyPr/>
        <a:lstStyle/>
        <a:p>
          <a:endParaRPr lang="en-US"/>
        </a:p>
      </dgm:t>
    </dgm:pt>
    <dgm:pt modelId="{296BC461-A82A-4B1C-9211-7B5E9F063338}">
      <dgm:prSet phldrT="[Text]"/>
      <dgm:spPr/>
      <dgm:t>
        <a:bodyPr/>
        <a:lstStyle/>
        <a:p>
          <a:r>
            <a:rPr lang="en-US" dirty="0"/>
            <a:t>30 Minute detention the same day.</a:t>
          </a:r>
        </a:p>
      </dgm:t>
    </dgm:pt>
    <dgm:pt modelId="{FC37FE57-1EFF-445B-A355-F62E1A3ABFD2}" type="parTrans" cxnId="{54454007-7288-4F4A-965D-09480390A08D}">
      <dgm:prSet/>
      <dgm:spPr/>
      <dgm:t>
        <a:bodyPr/>
        <a:lstStyle/>
        <a:p>
          <a:endParaRPr lang="en-US"/>
        </a:p>
      </dgm:t>
    </dgm:pt>
    <dgm:pt modelId="{E6DFC6C9-7EA4-4A31-94B2-9FFBE2C2E37E}" type="sibTrans" cxnId="{54454007-7288-4F4A-965D-09480390A08D}">
      <dgm:prSet/>
      <dgm:spPr/>
      <dgm:t>
        <a:bodyPr/>
        <a:lstStyle/>
        <a:p>
          <a:endParaRPr lang="en-US"/>
        </a:p>
      </dgm:t>
    </dgm:pt>
    <dgm:pt modelId="{4034202E-05DC-46E5-84FC-ED04A0C4519E}">
      <dgm:prSet phldrT="[Text]"/>
      <dgm:spPr/>
      <dgm:t>
        <a:bodyPr/>
        <a:lstStyle/>
        <a:p>
          <a:r>
            <a:rPr lang="en-US" dirty="0"/>
            <a:t>Logged on your profile</a:t>
          </a:r>
        </a:p>
      </dgm:t>
    </dgm:pt>
    <dgm:pt modelId="{8E334226-7F02-4497-8E68-A06877D921F7}" type="parTrans" cxnId="{EDA253AA-ACF9-40D4-9B60-91349B72083C}">
      <dgm:prSet/>
      <dgm:spPr/>
      <dgm:t>
        <a:bodyPr/>
        <a:lstStyle/>
        <a:p>
          <a:endParaRPr lang="en-US"/>
        </a:p>
      </dgm:t>
    </dgm:pt>
    <dgm:pt modelId="{121E91DC-B7B9-4034-8457-F19AFEA0A191}" type="sibTrans" cxnId="{EDA253AA-ACF9-40D4-9B60-91349B72083C}">
      <dgm:prSet/>
      <dgm:spPr/>
      <dgm:t>
        <a:bodyPr/>
        <a:lstStyle/>
        <a:p>
          <a:endParaRPr lang="en-US"/>
        </a:p>
      </dgm:t>
    </dgm:pt>
    <dgm:pt modelId="{478D0F39-195A-4E85-89BC-538038FC937E}">
      <dgm:prSet phldrT="[Text]"/>
      <dgm:spPr/>
      <dgm:t>
        <a:bodyPr/>
        <a:lstStyle/>
        <a:p>
          <a:r>
            <a:rPr lang="en-US" dirty="0"/>
            <a:t>At this stage you will not receive any </a:t>
          </a:r>
          <a:r>
            <a:rPr lang="en-US" dirty="0" err="1"/>
            <a:t>behaviour</a:t>
          </a:r>
          <a:r>
            <a:rPr lang="en-US" dirty="0"/>
            <a:t> points. </a:t>
          </a:r>
        </a:p>
      </dgm:t>
    </dgm:pt>
    <dgm:pt modelId="{CEB17948-00AA-4503-8481-D670902D6FD3}" type="parTrans" cxnId="{14473EF5-5DA1-40D5-9CF7-1E4683D661CA}">
      <dgm:prSet/>
      <dgm:spPr/>
      <dgm:t>
        <a:bodyPr/>
        <a:lstStyle/>
        <a:p>
          <a:endParaRPr lang="en-US"/>
        </a:p>
      </dgm:t>
    </dgm:pt>
    <dgm:pt modelId="{3DDA7226-A48F-473A-ADA0-897F8A29980A}" type="sibTrans" cxnId="{14473EF5-5DA1-40D5-9CF7-1E4683D661CA}">
      <dgm:prSet/>
      <dgm:spPr/>
      <dgm:t>
        <a:bodyPr/>
        <a:lstStyle/>
        <a:p>
          <a:endParaRPr lang="en-US"/>
        </a:p>
      </dgm:t>
    </dgm:pt>
    <dgm:pt modelId="{70A7584B-2C29-4CFA-B2FC-8F464FBA39C7}">
      <dgm:prSet phldrT="[Text]"/>
      <dgm:spPr/>
      <dgm:t>
        <a:bodyPr/>
        <a:lstStyle/>
        <a:p>
          <a:r>
            <a:rPr lang="en-US" dirty="0"/>
            <a:t>If your </a:t>
          </a:r>
          <a:r>
            <a:rPr lang="en-US" dirty="0" err="1"/>
            <a:t>behaviour</a:t>
          </a:r>
          <a:r>
            <a:rPr lang="en-US" dirty="0"/>
            <a:t> doesn’t improve the formal </a:t>
          </a:r>
          <a:r>
            <a:rPr lang="en-US" dirty="0" err="1"/>
            <a:t>behaviour</a:t>
          </a:r>
          <a:r>
            <a:rPr lang="en-US" dirty="0"/>
            <a:t> system will begin.</a:t>
          </a:r>
        </a:p>
      </dgm:t>
    </dgm:pt>
    <dgm:pt modelId="{9C181BB0-CC11-4A6E-879D-E047F14E050B}" type="parTrans" cxnId="{F3BB9FDD-9F67-469E-85E0-63029D57D160}">
      <dgm:prSet/>
      <dgm:spPr/>
      <dgm:t>
        <a:bodyPr/>
        <a:lstStyle/>
        <a:p>
          <a:endParaRPr lang="en-US"/>
        </a:p>
      </dgm:t>
    </dgm:pt>
    <dgm:pt modelId="{6A64D3EB-1A3E-4817-9440-91F2FE7E268E}" type="sibTrans" cxnId="{F3BB9FDD-9F67-469E-85E0-63029D57D160}">
      <dgm:prSet/>
      <dgm:spPr/>
      <dgm:t>
        <a:bodyPr/>
        <a:lstStyle/>
        <a:p>
          <a:endParaRPr lang="en-US"/>
        </a:p>
      </dgm:t>
    </dgm:pt>
    <dgm:pt modelId="{E6966A6C-EA5B-4187-9B11-9B5C9F13CFFE}" type="pres">
      <dgm:prSet presAssocID="{6201349A-7488-4446-8666-459EC185116E}" presName="linearFlow" presStyleCnt="0">
        <dgm:presLayoutVars>
          <dgm:dir/>
          <dgm:animLvl val="lvl"/>
          <dgm:resizeHandles val="exact"/>
        </dgm:presLayoutVars>
      </dgm:prSet>
      <dgm:spPr/>
      <dgm:t>
        <a:bodyPr/>
        <a:lstStyle/>
        <a:p>
          <a:endParaRPr lang="en-US"/>
        </a:p>
      </dgm:t>
    </dgm:pt>
    <dgm:pt modelId="{74938D93-4DFE-4D68-A7C3-CC354E3FCDE7}" type="pres">
      <dgm:prSet presAssocID="{9A444E2D-09E9-464F-81D8-ED361C5ED9B9}" presName="composite" presStyleCnt="0"/>
      <dgm:spPr/>
    </dgm:pt>
    <dgm:pt modelId="{CA7B57C8-8191-4727-B4D2-D1CBEF573F14}" type="pres">
      <dgm:prSet presAssocID="{9A444E2D-09E9-464F-81D8-ED361C5ED9B9}" presName="parTx" presStyleLbl="node1" presStyleIdx="0" presStyleCnt="4">
        <dgm:presLayoutVars>
          <dgm:chMax val="0"/>
          <dgm:chPref val="0"/>
          <dgm:bulletEnabled val="1"/>
        </dgm:presLayoutVars>
      </dgm:prSet>
      <dgm:spPr/>
      <dgm:t>
        <a:bodyPr/>
        <a:lstStyle/>
        <a:p>
          <a:endParaRPr lang="en-US"/>
        </a:p>
      </dgm:t>
    </dgm:pt>
    <dgm:pt modelId="{A910D787-EDB6-428F-A317-339C12A9F23B}" type="pres">
      <dgm:prSet presAssocID="{9A444E2D-09E9-464F-81D8-ED361C5ED9B9}" presName="parSh" presStyleLbl="node1" presStyleIdx="0" presStyleCnt="4" custLinFactNeighborY="-24906"/>
      <dgm:spPr/>
      <dgm:t>
        <a:bodyPr/>
        <a:lstStyle/>
        <a:p>
          <a:endParaRPr lang="en-US"/>
        </a:p>
      </dgm:t>
    </dgm:pt>
    <dgm:pt modelId="{D53EB32B-9A1F-4BDA-B779-F0761C994CB3}" type="pres">
      <dgm:prSet presAssocID="{9A444E2D-09E9-464F-81D8-ED361C5ED9B9}" presName="desTx" presStyleLbl="fgAcc1" presStyleIdx="0" presStyleCnt="4" custScaleY="67967" custLinFactNeighborX="-545" custLinFactNeighborY="-14767">
        <dgm:presLayoutVars>
          <dgm:bulletEnabled val="1"/>
        </dgm:presLayoutVars>
      </dgm:prSet>
      <dgm:spPr/>
      <dgm:t>
        <a:bodyPr/>
        <a:lstStyle/>
        <a:p>
          <a:endParaRPr lang="en-US"/>
        </a:p>
      </dgm:t>
    </dgm:pt>
    <dgm:pt modelId="{933B8923-948B-4865-A723-5567B4D4119E}" type="pres">
      <dgm:prSet presAssocID="{0A96AEA0-3FB5-46AA-B6F6-CEEDD4E8C839}" presName="sibTrans" presStyleLbl="sibTrans2D1" presStyleIdx="0" presStyleCnt="3" custLinFactNeighborY="-40509"/>
      <dgm:spPr/>
      <dgm:t>
        <a:bodyPr/>
        <a:lstStyle/>
        <a:p>
          <a:endParaRPr lang="en-US"/>
        </a:p>
      </dgm:t>
    </dgm:pt>
    <dgm:pt modelId="{4055B7B6-D77A-4079-AAC1-B6A0DD59DCF4}" type="pres">
      <dgm:prSet presAssocID="{0A96AEA0-3FB5-46AA-B6F6-CEEDD4E8C839}" presName="connTx" presStyleLbl="sibTrans2D1" presStyleIdx="0" presStyleCnt="3"/>
      <dgm:spPr/>
      <dgm:t>
        <a:bodyPr/>
        <a:lstStyle/>
        <a:p>
          <a:endParaRPr lang="en-US"/>
        </a:p>
      </dgm:t>
    </dgm:pt>
    <dgm:pt modelId="{D594D597-8693-46A3-B5DD-FFC920C98791}" type="pres">
      <dgm:prSet presAssocID="{06625748-BEAB-4CB2-B950-6A835CFF0565}" presName="composite" presStyleCnt="0"/>
      <dgm:spPr/>
    </dgm:pt>
    <dgm:pt modelId="{6D2D2196-FE0E-4B68-B1DE-036CB581B920}" type="pres">
      <dgm:prSet presAssocID="{06625748-BEAB-4CB2-B950-6A835CFF0565}" presName="parTx" presStyleLbl="node1" presStyleIdx="0" presStyleCnt="4">
        <dgm:presLayoutVars>
          <dgm:chMax val="0"/>
          <dgm:chPref val="0"/>
          <dgm:bulletEnabled val="1"/>
        </dgm:presLayoutVars>
      </dgm:prSet>
      <dgm:spPr/>
      <dgm:t>
        <a:bodyPr/>
        <a:lstStyle/>
        <a:p>
          <a:endParaRPr lang="en-US"/>
        </a:p>
      </dgm:t>
    </dgm:pt>
    <dgm:pt modelId="{584C79DF-C038-40E6-924D-8A7930585E1F}" type="pres">
      <dgm:prSet presAssocID="{06625748-BEAB-4CB2-B950-6A835CFF0565}" presName="parSh" presStyleLbl="node1" presStyleIdx="1" presStyleCnt="4" custScaleX="83660" custScaleY="171184" custLinFactNeighborY="-24906"/>
      <dgm:spPr>
        <a:prstGeom prst="ellipse">
          <a:avLst/>
        </a:prstGeom>
      </dgm:spPr>
      <dgm:t>
        <a:bodyPr/>
        <a:lstStyle/>
        <a:p>
          <a:endParaRPr lang="en-US"/>
        </a:p>
      </dgm:t>
    </dgm:pt>
    <dgm:pt modelId="{07D62BCF-7AF2-4190-B429-CDE4D53D93EA}" type="pres">
      <dgm:prSet presAssocID="{06625748-BEAB-4CB2-B950-6A835CFF0565}" presName="desTx" presStyleLbl="fgAcc1" presStyleIdx="1" presStyleCnt="4" custScaleY="67967" custLinFactNeighborY="-19504">
        <dgm:presLayoutVars>
          <dgm:bulletEnabled val="1"/>
        </dgm:presLayoutVars>
      </dgm:prSet>
      <dgm:spPr/>
      <dgm:t>
        <a:bodyPr/>
        <a:lstStyle/>
        <a:p>
          <a:endParaRPr lang="en-US"/>
        </a:p>
      </dgm:t>
    </dgm:pt>
    <dgm:pt modelId="{13B1F70F-37AD-4694-BCA1-23445C1AA64F}" type="pres">
      <dgm:prSet presAssocID="{FFFAC0A8-7D9E-4AD6-903E-B6DDCFD504C8}" presName="sibTrans" presStyleLbl="sibTrans2D1" presStyleIdx="1" presStyleCnt="3" custLinFactNeighborY="-40509"/>
      <dgm:spPr/>
      <dgm:t>
        <a:bodyPr/>
        <a:lstStyle/>
        <a:p>
          <a:endParaRPr lang="en-US"/>
        </a:p>
      </dgm:t>
    </dgm:pt>
    <dgm:pt modelId="{5A5C5A8E-5134-42EA-8C96-0004B737DFBB}" type="pres">
      <dgm:prSet presAssocID="{FFFAC0A8-7D9E-4AD6-903E-B6DDCFD504C8}" presName="connTx" presStyleLbl="sibTrans2D1" presStyleIdx="1" presStyleCnt="3"/>
      <dgm:spPr/>
      <dgm:t>
        <a:bodyPr/>
        <a:lstStyle/>
        <a:p>
          <a:endParaRPr lang="en-US"/>
        </a:p>
      </dgm:t>
    </dgm:pt>
    <dgm:pt modelId="{5D80DDD5-D713-45F0-ADB9-BACA385AC21E}" type="pres">
      <dgm:prSet presAssocID="{4B55480C-19FC-49F6-ACD4-9E0B079CE480}" presName="composite" presStyleCnt="0"/>
      <dgm:spPr/>
    </dgm:pt>
    <dgm:pt modelId="{FB3B2DEC-43FB-41E9-A7F9-6FA39FDB6272}" type="pres">
      <dgm:prSet presAssocID="{4B55480C-19FC-49F6-ACD4-9E0B079CE480}" presName="parTx" presStyleLbl="node1" presStyleIdx="1" presStyleCnt="4">
        <dgm:presLayoutVars>
          <dgm:chMax val="0"/>
          <dgm:chPref val="0"/>
          <dgm:bulletEnabled val="1"/>
        </dgm:presLayoutVars>
      </dgm:prSet>
      <dgm:spPr/>
      <dgm:t>
        <a:bodyPr/>
        <a:lstStyle/>
        <a:p>
          <a:endParaRPr lang="en-US"/>
        </a:p>
      </dgm:t>
    </dgm:pt>
    <dgm:pt modelId="{511C5388-6BAF-41E0-8CC8-811F6CD20991}" type="pres">
      <dgm:prSet presAssocID="{4B55480C-19FC-49F6-ACD4-9E0B079CE480}" presName="parSh" presStyleLbl="node1" presStyleIdx="2" presStyleCnt="4" custScaleX="83660" custScaleY="171184" custLinFactNeighborY="-24906"/>
      <dgm:spPr>
        <a:prstGeom prst="ellipse">
          <a:avLst/>
        </a:prstGeom>
      </dgm:spPr>
      <dgm:t>
        <a:bodyPr/>
        <a:lstStyle/>
        <a:p>
          <a:endParaRPr lang="en-US"/>
        </a:p>
      </dgm:t>
    </dgm:pt>
    <dgm:pt modelId="{14463995-C601-459E-AD4F-8D1C6F4B5A31}" type="pres">
      <dgm:prSet presAssocID="{4B55480C-19FC-49F6-ACD4-9E0B079CE480}" presName="desTx" presStyleLbl="fgAcc1" presStyleIdx="2" presStyleCnt="4" custScaleY="67967" custLinFactNeighborY="-19504">
        <dgm:presLayoutVars>
          <dgm:bulletEnabled val="1"/>
        </dgm:presLayoutVars>
      </dgm:prSet>
      <dgm:spPr/>
      <dgm:t>
        <a:bodyPr/>
        <a:lstStyle/>
        <a:p>
          <a:endParaRPr lang="en-US"/>
        </a:p>
      </dgm:t>
    </dgm:pt>
    <dgm:pt modelId="{2B1AC08B-AE0D-4844-AC92-9602D93C787E}" type="pres">
      <dgm:prSet presAssocID="{775EFE40-5265-4CAB-9915-8AB39C26B413}" presName="sibTrans" presStyleLbl="sibTrans2D1" presStyleIdx="2" presStyleCnt="3" custLinFactNeighborY="-40509"/>
      <dgm:spPr/>
      <dgm:t>
        <a:bodyPr/>
        <a:lstStyle/>
        <a:p>
          <a:endParaRPr lang="en-US"/>
        </a:p>
      </dgm:t>
    </dgm:pt>
    <dgm:pt modelId="{574B2776-14CD-4D56-9838-A610891E5FEF}" type="pres">
      <dgm:prSet presAssocID="{775EFE40-5265-4CAB-9915-8AB39C26B413}" presName="connTx" presStyleLbl="sibTrans2D1" presStyleIdx="2" presStyleCnt="3"/>
      <dgm:spPr/>
      <dgm:t>
        <a:bodyPr/>
        <a:lstStyle/>
        <a:p>
          <a:endParaRPr lang="en-US"/>
        </a:p>
      </dgm:t>
    </dgm:pt>
    <dgm:pt modelId="{299E5AB0-49D6-4D5D-AA8F-27B5FD5CFE37}" type="pres">
      <dgm:prSet presAssocID="{7924047A-44BD-43F6-A156-FF6F2DF1732F}" presName="composite" presStyleCnt="0"/>
      <dgm:spPr/>
    </dgm:pt>
    <dgm:pt modelId="{4F6377CC-104E-4FF0-863E-559D2275847C}" type="pres">
      <dgm:prSet presAssocID="{7924047A-44BD-43F6-A156-FF6F2DF1732F}" presName="parTx" presStyleLbl="node1" presStyleIdx="2" presStyleCnt="4">
        <dgm:presLayoutVars>
          <dgm:chMax val="0"/>
          <dgm:chPref val="0"/>
          <dgm:bulletEnabled val="1"/>
        </dgm:presLayoutVars>
      </dgm:prSet>
      <dgm:spPr>
        <a:prstGeom prst="ellipse">
          <a:avLst/>
        </a:prstGeom>
      </dgm:spPr>
      <dgm:t>
        <a:bodyPr/>
        <a:lstStyle/>
        <a:p>
          <a:endParaRPr lang="en-US"/>
        </a:p>
      </dgm:t>
    </dgm:pt>
    <dgm:pt modelId="{904C967D-BA01-4D9C-AB03-E07C2DDD575E}" type="pres">
      <dgm:prSet presAssocID="{7924047A-44BD-43F6-A156-FF6F2DF1732F}" presName="parSh" presStyleLbl="node1" presStyleIdx="3" presStyleCnt="4" custScaleX="83660" custScaleY="171184" custLinFactNeighborY="-24906"/>
      <dgm:spPr>
        <a:prstGeom prst="ellipse">
          <a:avLst/>
        </a:prstGeom>
      </dgm:spPr>
      <dgm:t>
        <a:bodyPr/>
        <a:lstStyle/>
        <a:p>
          <a:endParaRPr lang="en-US"/>
        </a:p>
      </dgm:t>
    </dgm:pt>
    <dgm:pt modelId="{D4483342-3F6B-4D9A-9811-A98FC5D6FE51}" type="pres">
      <dgm:prSet presAssocID="{7924047A-44BD-43F6-A156-FF6F2DF1732F}" presName="desTx" presStyleLbl="fgAcc1" presStyleIdx="3" presStyleCnt="4" custScaleY="67967" custLinFactNeighborY="-19504">
        <dgm:presLayoutVars>
          <dgm:bulletEnabled val="1"/>
        </dgm:presLayoutVars>
      </dgm:prSet>
      <dgm:spPr/>
      <dgm:t>
        <a:bodyPr/>
        <a:lstStyle/>
        <a:p>
          <a:endParaRPr lang="en-US"/>
        </a:p>
      </dgm:t>
    </dgm:pt>
  </dgm:ptLst>
  <dgm:cxnLst>
    <dgm:cxn modelId="{EE30B741-25C2-4A06-B3AF-1C0BA01693B9}" type="presOf" srcId="{829BE0BC-CECE-407D-9451-34601C702407}" destId="{07D62BCF-7AF2-4190-B429-CDE4D53D93EA}" srcOrd="0" destOrd="2" presId="urn:microsoft.com/office/officeart/2005/8/layout/process3"/>
    <dgm:cxn modelId="{E270E874-46AE-4277-85EB-9670436B63CF}" type="presOf" srcId="{BC3FD334-3409-4573-A208-BF8C0A0654C7}" destId="{07D62BCF-7AF2-4190-B429-CDE4D53D93EA}" srcOrd="0" destOrd="3" presId="urn:microsoft.com/office/officeart/2005/8/layout/process3"/>
    <dgm:cxn modelId="{871D84D5-D09F-4EE9-9992-CEAE6BD51416}" srcId="{7924047A-44BD-43F6-A156-FF6F2DF1732F}" destId="{EADD09B8-00FE-4F87-AA8D-1D4059D7E0D4}" srcOrd="0" destOrd="0" parTransId="{ECCB403F-F82F-4B09-92AC-1E3D8EE26A77}" sibTransId="{018E3BA2-EEAF-479C-9B98-05ADACC019B5}"/>
    <dgm:cxn modelId="{E786CBE0-7FBD-4525-829C-FECE0E6D47EB}" type="presOf" srcId="{FFFAC0A8-7D9E-4AD6-903E-B6DDCFD504C8}" destId="{5A5C5A8E-5134-42EA-8C96-0004B737DFBB}" srcOrd="1" destOrd="0" presId="urn:microsoft.com/office/officeart/2005/8/layout/process3"/>
    <dgm:cxn modelId="{6EE0AC33-95FE-4C5B-BB90-19BC240C6B35}" srcId="{6201349A-7488-4446-8666-459EC185116E}" destId="{9A444E2D-09E9-464F-81D8-ED361C5ED9B9}" srcOrd="0" destOrd="0" parTransId="{17103301-A0D8-4EF5-AEB4-06E6E1AC9C39}" sibTransId="{0A96AEA0-3FB5-46AA-B6F6-CEEDD4E8C839}"/>
    <dgm:cxn modelId="{84E79731-709E-4593-9F8B-9B4C86B70FAE}" type="presOf" srcId="{296BC461-A82A-4B1C-9211-7B5E9F063338}" destId="{D4483342-3F6B-4D9A-9811-A98FC5D6FE51}" srcOrd="0" destOrd="3" presId="urn:microsoft.com/office/officeart/2005/8/layout/process3"/>
    <dgm:cxn modelId="{8826F70E-F76A-4C99-9F09-6626C53399D0}" type="presOf" srcId="{4034202E-05DC-46E5-84FC-ED04A0C4519E}" destId="{D4483342-3F6B-4D9A-9811-A98FC5D6FE51}" srcOrd="0" destOrd="1" presId="urn:microsoft.com/office/officeart/2005/8/layout/process3"/>
    <dgm:cxn modelId="{4F627F8E-B783-4878-91D9-55662655017C}" type="presOf" srcId="{81A0A039-2ED9-4E9B-A3C3-678731487590}" destId="{07D62BCF-7AF2-4190-B429-CDE4D53D93EA}" srcOrd="0" destOrd="4" presId="urn:microsoft.com/office/officeart/2005/8/layout/process3"/>
    <dgm:cxn modelId="{0854D88D-E71F-483C-8436-0BC918620EFA}" type="presOf" srcId="{478D0F39-195A-4E85-89BC-538038FC937E}" destId="{D53EB32B-9A1F-4BDA-B779-F0761C994CB3}" srcOrd="0" destOrd="1" presId="urn:microsoft.com/office/officeart/2005/8/layout/process3"/>
    <dgm:cxn modelId="{EDDF233B-43FE-4A41-B104-4D66464A1030}" srcId="{4B55480C-19FC-49F6-ACD4-9E0B079CE480}" destId="{5AD41FC8-A629-413E-AC0E-741AA53A6D3E}" srcOrd="2" destOrd="0" parTransId="{F71905DD-5CB1-4BD9-9B7A-98A74C341D6E}" sibTransId="{B4C8B4EA-AA4F-4DC6-B302-4A4459D87975}"/>
    <dgm:cxn modelId="{9D751F99-C562-4AAD-9B39-7C9BDDB0ADBA}" srcId="{06625748-BEAB-4CB2-B950-6A835CFF0565}" destId="{E14799D8-B757-4622-B626-770B349863BE}" srcOrd="1" destOrd="0" parTransId="{A79B13FC-E332-4B90-B812-686412BE4396}" sibTransId="{E5FCA1EB-553E-4584-A2EC-CDA68EEA64FA}"/>
    <dgm:cxn modelId="{8D03EF51-BEB8-4AF0-9BD3-9285F5F1AD81}" srcId="{4B55480C-19FC-49F6-ACD4-9E0B079CE480}" destId="{E02FAC3C-86FB-45E0-A862-54C209EE0BDE}" srcOrd="1" destOrd="0" parTransId="{182A9E29-E859-42BF-88A2-3D84BA0834BC}" sibTransId="{11645918-845E-4667-86E5-12606E31F15D}"/>
    <dgm:cxn modelId="{7398C0E2-077D-4555-876E-030A7ACEFA61}" type="presOf" srcId="{E14799D8-B757-4622-B626-770B349863BE}" destId="{07D62BCF-7AF2-4190-B429-CDE4D53D93EA}" srcOrd="0" destOrd="1" presId="urn:microsoft.com/office/officeart/2005/8/layout/process3"/>
    <dgm:cxn modelId="{900C0A2A-DA0B-46F8-B3B9-8EAAD472AA93}" type="presOf" srcId="{05742447-94FB-408C-BFFF-474478D15FE5}" destId="{D53EB32B-9A1F-4BDA-B779-F0761C994CB3}" srcOrd="0" destOrd="0" presId="urn:microsoft.com/office/officeart/2005/8/layout/process3"/>
    <dgm:cxn modelId="{DB8CBB1C-16C5-4099-B577-907824187B23}" srcId="{6201349A-7488-4446-8666-459EC185116E}" destId="{7924047A-44BD-43F6-A156-FF6F2DF1732F}" srcOrd="3" destOrd="0" parTransId="{96F47C1C-27B7-4412-BC37-13D5F327BDC8}" sibTransId="{B1D190B1-4CF1-4893-89D5-BC33C298878C}"/>
    <dgm:cxn modelId="{6C196194-F02A-4FC7-AB5E-BACEA6E908A9}" type="presOf" srcId="{CC695ABE-25A0-4831-AE0A-7E0D42E7672A}" destId="{07D62BCF-7AF2-4190-B429-CDE4D53D93EA}" srcOrd="0" destOrd="0" presId="urn:microsoft.com/office/officeart/2005/8/layout/process3"/>
    <dgm:cxn modelId="{AD395E49-4147-4E46-87D6-6664DA860394}" srcId="{06625748-BEAB-4CB2-B950-6A835CFF0565}" destId="{CC695ABE-25A0-4831-AE0A-7E0D42E7672A}" srcOrd="0" destOrd="0" parTransId="{2AA3048B-6684-4E5E-AF2A-730AF3990880}" sibTransId="{B98400AC-A716-47A0-BFD6-439A9BF17C17}"/>
    <dgm:cxn modelId="{B84EF08F-F973-4202-BFC5-BDF69BD41710}" type="presOf" srcId="{E02FAC3C-86FB-45E0-A862-54C209EE0BDE}" destId="{14463995-C601-459E-AD4F-8D1C6F4B5A31}" srcOrd="0" destOrd="1" presId="urn:microsoft.com/office/officeart/2005/8/layout/process3"/>
    <dgm:cxn modelId="{197280F3-271F-413B-B79E-FCE6B3ADB49B}" type="presOf" srcId="{7B371373-A9B9-4268-AE5A-DFADB61BB141}" destId="{D4483342-3F6B-4D9A-9811-A98FC5D6FE51}" srcOrd="0" destOrd="2" presId="urn:microsoft.com/office/officeart/2005/8/layout/process3"/>
    <dgm:cxn modelId="{B5EEF6D7-641B-4776-ACF9-0F909B11489B}" type="presOf" srcId="{4B55480C-19FC-49F6-ACD4-9E0B079CE480}" destId="{FB3B2DEC-43FB-41E9-A7F9-6FA39FDB6272}" srcOrd="0" destOrd="0" presId="urn:microsoft.com/office/officeart/2005/8/layout/process3"/>
    <dgm:cxn modelId="{E3DA62E2-9281-4B7A-8616-EB153D60167E}" srcId="{4B55480C-19FC-49F6-ACD4-9E0B079CE480}" destId="{0F66162F-E36C-47AD-9264-1D6F0F031E43}" srcOrd="0" destOrd="0" parTransId="{C486C0B8-DAC2-4BD4-AE2F-5CB05C329420}" sibTransId="{E162BE6E-889F-4EB4-96A9-5A33AEA726A2}"/>
    <dgm:cxn modelId="{EDA253AA-ACF9-40D4-9B60-91349B72083C}" srcId="{7924047A-44BD-43F6-A156-FF6F2DF1732F}" destId="{4034202E-05DC-46E5-84FC-ED04A0C4519E}" srcOrd="1" destOrd="0" parTransId="{8E334226-7F02-4497-8E68-A06877D921F7}" sibTransId="{121E91DC-B7B9-4034-8457-F19AFEA0A191}"/>
    <dgm:cxn modelId="{22D20A70-1773-426B-BA4E-CC2C4ABFB593}" type="presOf" srcId="{7924047A-44BD-43F6-A156-FF6F2DF1732F}" destId="{904C967D-BA01-4D9C-AB03-E07C2DDD575E}" srcOrd="1" destOrd="0" presId="urn:microsoft.com/office/officeart/2005/8/layout/process3"/>
    <dgm:cxn modelId="{6CD897FF-3A21-41BC-871A-E8B61AE0013E}" type="presOf" srcId="{06625748-BEAB-4CB2-B950-6A835CFF0565}" destId="{584C79DF-C038-40E6-924D-8A7930585E1F}" srcOrd="1" destOrd="0" presId="urn:microsoft.com/office/officeart/2005/8/layout/process3"/>
    <dgm:cxn modelId="{5F5B5F33-C44C-4D28-94D9-6AFB1431A32D}" type="presOf" srcId="{775EFE40-5265-4CAB-9915-8AB39C26B413}" destId="{574B2776-14CD-4D56-9838-A610891E5FEF}" srcOrd="1" destOrd="0" presId="urn:microsoft.com/office/officeart/2005/8/layout/process3"/>
    <dgm:cxn modelId="{F3BB9FDD-9F67-469E-85E0-63029D57D160}" srcId="{9A444E2D-09E9-464F-81D8-ED361C5ED9B9}" destId="{70A7584B-2C29-4CFA-B2FC-8F464FBA39C7}" srcOrd="2" destOrd="0" parTransId="{9C181BB0-CC11-4A6E-879D-E047F14E050B}" sibTransId="{6A64D3EB-1A3E-4817-9440-91F2FE7E268E}"/>
    <dgm:cxn modelId="{6041FA20-51A7-436B-930E-B324E3B9AD04}" srcId="{7924047A-44BD-43F6-A156-FF6F2DF1732F}" destId="{7B371373-A9B9-4268-AE5A-DFADB61BB141}" srcOrd="2" destOrd="0" parTransId="{AA0D9F8A-C63A-4400-81B6-3EC81C7CF587}" sibTransId="{A0DB2A9C-C2F9-4D73-AA13-C4D35C8798F3}"/>
    <dgm:cxn modelId="{C3BE7C56-78FA-4B6B-8212-B18F701CF867}" type="presOf" srcId="{4B55480C-19FC-49F6-ACD4-9E0B079CE480}" destId="{511C5388-6BAF-41E0-8CC8-811F6CD20991}" srcOrd="1" destOrd="0" presId="urn:microsoft.com/office/officeart/2005/8/layout/process3"/>
    <dgm:cxn modelId="{1F548CCD-47E2-4AC6-90E1-0067B06F6302}" type="presOf" srcId="{0A96AEA0-3FB5-46AA-B6F6-CEEDD4E8C839}" destId="{933B8923-948B-4865-A723-5567B4D4119E}" srcOrd="0" destOrd="0" presId="urn:microsoft.com/office/officeart/2005/8/layout/process3"/>
    <dgm:cxn modelId="{75C710AC-EB58-4F35-B4C6-B805E0CE19CD}" type="presOf" srcId="{0F66162F-E36C-47AD-9264-1D6F0F031E43}" destId="{14463995-C601-459E-AD4F-8D1C6F4B5A31}" srcOrd="0" destOrd="0" presId="urn:microsoft.com/office/officeart/2005/8/layout/process3"/>
    <dgm:cxn modelId="{B87AA642-A5D2-40EF-8A40-551D14696724}" type="presOf" srcId="{5AD41FC8-A629-413E-AC0E-741AA53A6D3E}" destId="{14463995-C601-459E-AD4F-8D1C6F4B5A31}" srcOrd="0" destOrd="2" presId="urn:microsoft.com/office/officeart/2005/8/layout/process3"/>
    <dgm:cxn modelId="{3B4F42B4-D344-4FF7-B115-3D83CD088969}" srcId="{06625748-BEAB-4CB2-B950-6A835CFF0565}" destId="{829BE0BC-CECE-407D-9451-34601C702407}" srcOrd="2" destOrd="0" parTransId="{49451539-EAB7-4ECB-BB3E-C5DF34A783AC}" sibTransId="{DB4F166A-3081-4F38-846B-C9D717C4CC45}"/>
    <dgm:cxn modelId="{D3C9ABC7-34E4-4C31-9AAA-A81D748B4564}" srcId="{6201349A-7488-4446-8666-459EC185116E}" destId="{4B55480C-19FC-49F6-ACD4-9E0B079CE480}" srcOrd="2" destOrd="0" parTransId="{999230D8-B293-4EAA-BE06-AE8B9CC3B004}" sibTransId="{775EFE40-5265-4CAB-9915-8AB39C26B413}"/>
    <dgm:cxn modelId="{59E340E1-2C94-47F7-8B19-81248CA74CE7}" type="presOf" srcId="{0A96AEA0-3FB5-46AA-B6F6-CEEDD4E8C839}" destId="{4055B7B6-D77A-4079-AAC1-B6A0DD59DCF4}" srcOrd="1" destOrd="0" presId="urn:microsoft.com/office/officeart/2005/8/layout/process3"/>
    <dgm:cxn modelId="{95FE9710-79CB-4A08-984E-731486087901}" srcId="{06625748-BEAB-4CB2-B950-6A835CFF0565}" destId="{BC3FD334-3409-4573-A208-BF8C0A0654C7}" srcOrd="3" destOrd="0" parTransId="{9162DD35-601F-47C2-AACD-AC701FBCF25F}" sibTransId="{DD6E6571-2D51-40ED-BA29-01C73572D6B1}"/>
    <dgm:cxn modelId="{A9C403BD-30A8-4C61-910F-F71813708EDD}" type="presOf" srcId="{775EFE40-5265-4CAB-9915-8AB39C26B413}" destId="{2B1AC08B-AE0D-4844-AC92-9602D93C787E}" srcOrd="0" destOrd="0" presId="urn:microsoft.com/office/officeart/2005/8/layout/process3"/>
    <dgm:cxn modelId="{540DDE97-91AA-4A11-B0FE-A16CA7A33605}" type="presOf" srcId="{EADD09B8-00FE-4F87-AA8D-1D4059D7E0D4}" destId="{D4483342-3F6B-4D9A-9811-A98FC5D6FE51}" srcOrd="0" destOrd="0" presId="urn:microsoft.com/office/officeart/2005/8/layout/process3"/>
    <dgm:cxn modelId="{D9297ACD-A413-4A51-B77C-6B6383E9085B}" srcId="{6201349A-7488-4446-8666-459EC185116E}" destId="{06625748-BEAB-4CB2-B950-6A835CFF0565}" srcOrd="1" destOrd="0" parTransId="{75829383-F9B4-488B-9162-818EB0D1954C}" sibTransId="{FFFAC0A8-7D9E-4AD6-903E-B6DDCFD504C8}"/>
    <dgm:cxn modelId="{2800DA29-E2C4-4449-8BF1-B5851D33072E}" type="presOf" srcId="{7924047A-44BD-43F6-A156-FF6F2DF1732F}" destId="{4F6377CC-104E-4FF0-863E-559D2275847C}" srcOrd="0" destOrd="0" presId="urn:microsoft.com/office/officeart/2005/8/layout/process3"/>
    <dgm:cxn modelId="{42D0F4BE-A1A6-4321-BA07-7B7F750D09B2}" type="presOf" srcId="{FFFAC0A8-7D9E-4AD6-903E-B6DDCFD504C8}" destId="{13B1F70F-37AD-4694-BCA1-23445C1AA64F}" srcOrd="0" destOrd="0" presId="urn:microsoft.com/office/officeart/2005/8/layout/process3"/>
    <dgm:cxn modelId="{3E99AA90-5CAE-4802-B934-CDA7C24C13F5}" srcId="{06625748-BEAB-4CB2-B950-6A835CFF0565}" destId="{81A0A039-2ED9-4E9B-A3C3-678731487590}" srcOrd="4" destOrd="0" parTransId="{728D55A3-66E0-4F95-9F7A-4AD520871F1F}" sibTransId="{4CCA9B1A-4F87-48A1-93A7-60B37E527A7E}"/>
    <dgm:cxn modelId="{3E0B2B64-D297-40B9-82A5-D8F948000A72}" type="presOf" srcId="{06625748-BEAB-4CB2-B950-6A835CFF0565}" destId="{6D2D2196-FE0E-4B68-B1DE-036CB581B920}" srcOrd="0" destOrd="0" presId="urn:microsoft.com/office/officeart/2005/8/layout/process3"/>
    <dgm:cxn modelId="{54454007-7288-4F4A-965D-09480390A08D}" srcId="{7924047A-44BD-43F6-A156-FF6F2DF1732F}" destId="{296BC461-A82A-4B1C-9211-7B5E9F063338}" srcOrd="3" destOrd="0" parTransId="{FC37FE57-1EFF-445B-A355-F62E1A3ABFD2}" sibTransId="{E6DFC6C9-7EA4-4A31-94B2-9FFBE2C2E37E}"/>
    <dgm:cxn modelId="{1D7EC949-E5DE-4297-A09E-04FF91FDCBC7}" type="presOf" srcId="{9A444E2D-09E9-464F-81D8-ED361C5ED9B9}" destId="{CA7B57C8-8191-4727-B4D2-D1CBEF573F14}" srcOrd="0" destOrd="0" presId="urn:microsoft.com/office/officeart/2005/8/layout/process3"/>
    <dgm:cxn modelId="{14473EF5-5DA1-40D5-9CF7-1E4683D661CA}" srcId="{9A444E2D-09E9-464F-81D8-ED361C5ED9B9}" destId="{478D0F39-195A-4E85-89BC-538038FC937E}" srcOrd="1" destOrd="0" parTransId="{CEB17948-00AA-4503-8481-D670902D6FD3}" sibTransId="{3DDA7226-A48F-473A-ADA0-897F8A29980A}"/>
    <dgm:cxn modelId="{9A9B0275-F908-4B93-BF2C-4370BCC48FCD}" srcId="{9A444E2D-09E9-464F-81D8-ED361C5ED9B9}" destId="{05742447-94FB-408C-BFFF-474478D15FE5}" srcOrd="0" destOrd="0" parTransId="{29382E2A-E777-4D92-9623-EE25D95D4E12}" sibTransId="{417EE2F6-0EEF-4BE9-9C96-28964D5D710D}"/>
    <dgm:cxn modelId="{44B885B0-099F-46A0-AFB9-E520EB348C6A}" type="presOf" srcId="{6201349A-7488-4446-8666-459EC185116E}" destId="{E6966A6C-EA5B-4187-9B11-9B5C9F13CFFE}" srcOrd="0" destOrd="0" presId="urn:microsoft.com/office/officeart/2005/8/layout/process3"/>
    <dgm:cxn modelId="{DEA0B75C-B013-48EC-9E32-EC8CE23030DB}" type="presOf" srcId="{70A7584B-2C29-4CFA-B2FC-8F464FBA39C7}" destId="{D53EB32B-9A1F-4BDA-B779-F0761C994CB3}" srcOrd="0" destOrd="2" presId="urn:microsoft.com/office/officeart/2005/8/layout/process3"/>
    <dgm:cxn modelId="{037B35D6-BD56-43EF-BB61-0F7EE44476A2}" type="presOf" srcId="{9A444E2D-09E9-464F-81D8-ED361C5ED9B9}" destId="{A910D787-EDB6-428F-A317-339C12A9F23B}" srcOrd="1" destOrd="0" presId="urn:microsoft.com/office/officeart/2005/8/layout/process3"/>
    <dgm:cxn modelId="{7EC4E418-C262-46FD-8E55-B9598B0115FD}" type="presParOf" srcId="{E6966A6C-EA5B-4187-9B11-9B5C9F13CFFE}" destId="{74938D93-4DFE-4D68-A7C3-CC354E3FCDE7}" srcOrd="0" destOrd="0" presId="urn:microsoft.com/office/officeart/2005/8/layout/process3"/>
    <dgm:cxn modelId="{3433F08B-D5E8-4100-953E-EB8C6A2BBA78}" type="presParOf" srcId="{74938D93-4DFE-4D68-A7C3-CC354E3FCDE7}" destId="{CA7B57C8-8191-4727-B4D2-D1CBEF573F14}" srcOrd="0" destOrd="0" presId="urn:microsoft.com/office/officeart/2005/8/layout/process3"/>
    <dgm:cxn modelId="{4EF80C14-7C02-45C1-8B3B-9A3FFC77FFCC}" type="presParOf" srcId="{74938D93-4DFE-4D68-A7C3-CC354E3FCDE7}" destId="{A910D787-EDB6-428F-A317-339C12A9F23B}" srcOrd="1" destOrd="0" presId="urn:microsoft.com/office/officeart/2005/8/layout/process3"/>
    <dgm:cxn modelId="{E944C335-032C-47D3-A8AF-242467FD2E39}" type="presParOf" srcId="{74938D93-4DFE-4D68-A7C3-CC354E3FCDE7}" destId="{D53EB32B-9A1F-4BDA-B779-F0761C994CB3}" srcOrd="2" destOrd="0" presId="urn:microsoft.com/office/officeart/2005/8/layout/process3"/>
    <dgm:cxn modelId="{D61C9FEA-5701-4929-A7F1-78A1BDBB8734}" type="presParOf" srcId="{E6966A6C-EA5B-4187-9B11-9B5C9F13CFFE}" destId="{933B8923-948B-4865-A723-5567B4D4119E}" srcOrd="1" destOrd="0" presId="urn:microsoft.com/office/officeart/2005/8/layout/process3"/>
    <dgm:cxn modelId="{66F62E26-9B77-43FA-85B9-566ED49DCA71}" type="presParOf" srcId="{933B8923-948B-4865-A723-5567B4D4119E}" destId="{4055B7B6-D77A-4079-AAC1-B6A0DD59DCF4}" srcOrd="0" destOrd="0" presId="urn:microsoft.com/office/officeart/2005/8/layout/process3"/>
    <dgm:cxn modelId="{3D7D531C-302E-45B5-BE10-A987A0DA34D8}" type="presParOf" srcId="{E6966A6C-EA5B-4187-9B11-9B5C9F13CFFE}" destId="{D594D597-8693-46A3-B5DD-FFC920C98791}" srcOrd="2" destOrd="0" presId="urn:microsoft.com/office/officeart/2005/8/layout/process3"/>
    <dgm:cxn modelId="{FEF71B18-4D4F-4246-8F9F-F39F5AAF58A5}" type="presParOf" srcId="{D594D597-8693-46A3-B5DD-FFC920C98791}" destId="{6D2D2196-FE0E-4B68-B1DE-036CB581B920}" srcOrd="0" destOrd="0" presId="urn:microsoft.com/office/officeart/2005/8/layout/process3"/>
    <dgm:cxn modelId="{AB187ABC-72BF-4026-B8D0-78837E50AF81}" type="presParOf" srcId="{D594D597-8693-46A3-B5DD-FFC920C98791}" destId="{584C79DF-C038-40E6-924D-8A7930585E1F}" srcOrd="1" destOrd="0" presId="urn:microsoft.com/office/officeart/2005/8/layout/process3"/>
    <dgm:cxn modelId="{137A4655-B33F-4D25-8BFC-4B7731B2BEED}" type="presParOf" srcId="{D594D597-8693-46A3-B5DD-FFC920C98791}" destId="{07D62BCF-7AF2-4190-B429-CDE4D53D93EA}" srcOrd="2" destOrd="0" presId="urn:microsoft.com/office/officeart/2005/8/layout/process3"/>
    <dgm:cxn modelId="{4C2E74C2-88B7-42DE-A6D5-779CC018ACCC}" type="presParOf" srcId="{E6966A6C-EA5B-4187-9B11-9B5C9F13CFFE}" destId="{13B1F70F-37AD-4694-BCA1-23445C1AA64F}" srcOrd="3" destOrd="0" presId="urn:microsoft.com/office/officeart/2005/8/layout/process3"/>
    <dgm:cxn modelId="{3AA28075-B11C-41D2-8CF8-F80FEC66DDE6}" type="presParOf" srcId="{13B1F70F-37AD-4694-BCA1-23445C1AA64F}" destId="{5A5C5A8E-5134-42EA-8C96-0004B737DFBB}" srcOrd="0" destOrd="0" presId="urn:microsoft.com/office/officeart/2005/8/layout/process3"/>
    <dgm:cxn modelId="{50913E0B-2D06-4124-ACA6-DCE5458FF9AE}" type="presParOf" srcId="{E6966A6C-EA5B-4187-9B11-9B5C9F13CFFE}" destId="{5D80DDD5-D713-45F0-ADB9-BACA385AC21E}" srcOrd="4" destOrd="0" presId="urn:microsoft.com/office/officeart/2005/8/layout/process3"/>
    <dgm:cxn modelId="{EF38F545-84F1-4905-B649-2A886B45F2C7}" type="presParOf" srcId="{5D80DDD5-D713-45F0-ADB9-BACA385AC21E}" destId="{FB3B2DEC-43FB-41E9-A7F9-6FA39FDB6272}" srcOrd="0" destOrd="0" presId="urn:microsoft.com/office/officeart/2005/8/layout/process3"/>
    <dgm:cxn modelId="{1EAFB0C1-388F-44D8-BFB9-AD03D57B63AF}" type="presParOf" srcId="{5D80DDD5-D713-45F0-ADB9-BACA385AC21E}" destId="{511C5388-6BAF-41E0-8CC8-811F6CD20991}" srcOrd="1" destOrd="0" presId="urn:microsoft.com/office/officeart/2005/8/layout/process3"/>
    <dgm:cxn modelId="{F8868A2B-E986-4C07-9A69-B2D84E3BD89C}" type="presParOf" srcId="{5D80DDD5-D713-45F0-ADB9-BACA385AC21E}" destId="{14463995-C601-459E-AD4F-8D1C6F4B5A31}" srcOrd="2" destOrd="0" presId="urn:microsoft.com/office/officeart/2005/8/layout/process3"/>
    <dgm:cxn modelId="{99E4F674-CDC1-4919-83AB-1295DA6A326C}" type="presParOf" srcId="{E6966A6C-EA5B-4187-9B11-9B5C9F13CFFE}" destId="{2B1AC08B-AE0D-4844-AC92-9602D93C787E}" srcOrd="5" destOrd="0" presId="urn:microsoft.com/office/officeart/2005/8/layout/process3"/>
    <dgm:cxn modelId="{4DAA57A2-AF32-4F07-8ECD-243D8E821A24}" type="presParOf" srcId="{2B1AC08B-AE0D-4844-AC92-9602D93C787E}" destId="{574B2776-14CD-4D56-9838-A610891E5FEF}" srcOrd="0" destOrd="0" presId="urn:microsoft.com/office/officeart/2005/8/layout/process3"/>
    <dgm:cxn modelId="{99A76665-8AF8-47E8-89F4-78D6D5D0B9ED}" type="presParOf" srcId="{E6966A6C-EA5B-4187-9B11-9B5C9F13CFFE}" destId="{299E5AB0-49D6-4D5D-AA8F-27B5FD5CFE37}" srcOrd="6" destOrd="0" presId="urn:microsoft.com/office/officeart/2005/8/layout/process3"/>
    <dgm:cxn modelId="{71EF29AF-2A9D-4E40-A29C-F70651449A84}" type="presParOf" srcId="{299E5AB0-49D6-4D5D-AA8F-27B5FD5CFE37}" destId="{4F6377CC-104E-4FF0-863E-559D2275847C}" srcOrd="0" destOrd="0" presId="urn:microsoft.com/office/officeart/2005/8/layout/process3"/>
    <dgm:cxn modelId="{D0507989-4F4F-403A-81E7-F3E426F2A03E}" type="presParOf" srcId="{299E5AB0-49D6-4D5D-AA8F-27B5FD5CFE37}" destId="{904C967D-BA01-4D9C-AB03-E07C2DDD575E}" srcOrd="1" destOrd="0" presId="urn:microsoft.com/office/officeart/2005/8/layout/process3"/>
    <dgm:cxn modelId="{73E096FC-920B-479B-B7A0-9029A594D801}" type="presParOf" srcId="{299E5AB0-49D6-4D5D-AA8F-27B5FD5CFE37}" destId="{D4483342-3F6B-4D9A-9811-A98FC5D6FE5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43ABD-E48D-4601-BD50-BC3CDDF110B7}">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rgbClr val="01AA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2440D-0FD4-427A-9CB2-596F7FD55603}">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Go</a:t>
          </a:r>
          <a:r>
            <a:rPr lang="en-US" sz="1600" kern="1200" baseline="0" dirty="0"/>
            <a:t> 4 Schools</a:t>
          </a:r>
          <a:endParaRPr lang="en-US" sz="1600" kern="1200" dirty="0"/>
        </a:p>
      </dsp:txBody>
      <dsp:txXfrm>
        <a:off x="3698614" y="941764"/>
        <a:ext cx="1449298" cy="724475"/>
      </dsp:txXfrm>
    </dsp:sp>
    <dsp:sp modelId="{3D1B68B2-AAE0-4BE7-A3C9-621587F85E60}">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rgbClr val="F07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C37FA-7E3A-4D81-A50E-347212F23843}">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t>Behaviour</a:t>
          </a:r>
          <a:r>
            <a:rPr lang="en-US" sz="1600" kern="1200" baseline="0" dirty="0"/>
            <a:t> Improvement System</a:t>
          </a:r>
          <a:endParaRPr lang="en-US" sz="1600" kern="1200" dirty="0"/>
        </a:p>
      </dsp:txBody>
      <dsp:txXfrm>
        <a:off x="2977148" y="2449237"/>
        <a:ext cx="1449298" cy="724475"/>
      </dsp:txXfrm>
    </dsp:sp>
    <dsp:sp modelId="{6844B180-ADFA-44C5-87AD-903F266ED388}">
      <dsp:nvSpPr>
        <dsp:cNvPr id="0" name=""/>
        <dsp:cNvSpPr/>
      </dsp:nvSpPr>
      <dsp:spPr>
        <a:xfrm>
          <a:off x="3307759" y="3176964"/>
          <a:ext cx="2240804" cy="2241702"/>
        </a:xfrm>
        <a:prstGeom prst="blockArc">
          <a:avLst>
            <a:gd name="adj1" fmla="val 13500000"/>
            <a:gd name="adj2" fmla="val 10800000"/>
            <a:gd name="adj3" fmla="val 12740"/>
          </a:avLst>
        </a:prstGeom>
        <a:solidFill>
          <a:srgbClr val="9E00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9E81E-733C-44B9-98F8-C241D9CE83F5}">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Detentions</a:t>
          </a:r>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0D787-EDB6-428F-A317-339C12A9F23B}">
      <dsp:nvSpPr>
        <dsp:cNvPr id="0" name=""/>
        <dsp:cNvSpPr/>
      </dsp:nvSpPr>
      <dsp:spPr>
        <a:xfrm>
          <a:off x="5908" y="145657"/>
          <a:ext cx="1813324" cy="734399"/>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ctr" anchorCtr="0">
          <a:noAutofit/>
        </a:bodyPr>
        <a:lstStyle/>
        <a:p>
          <a:pPr lvl="0" algn="ctr" defTabSz="666750">
            <a:lnSpc>
              <a:spcPct val="90000"/>
            </a:lnSpc>
            <a:spcBef>
              <a:spcPct val="0"/>
            </a:spcBef>
            <a:spcAft>
              <a:spcPct val="35000"/>
            </a:spcAft>
          </a:pPr>
          <a:r>
            <a:rPr lang="en-US" sz="1500" b="1" kern="1200" dirty="0"/>
            <a:t>Remind</a:t>
          </a:r>
        </a:p>
      </dsp:txBody>
      <dsp:txXfrm>
        <a:off x="5908" y="145657"/>
        <a:ext cx="1813324" cy="489600"/>
      </dsp:txXfrm>
    </dsp:sp>
    <dsp:sp modelId="{D53EB32B-9A1F-4BDA-B779-F0761C994CB3}">
      <dsp:nvSpPr>
        <dsp:cNvPr id="0" name=""/>
        <dsp:cNvSpPr/>
      </dsp:nvSpPr>
      <dsp:spPr>
        <a:xfrm>
          <a:off x="367429" y="883930"/>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You will receive a reminder from your teacher to help you change your </a:t>
          </a:r>
          <a:r>
            <a:rPr lang="en-US" sz="1500" kern="1200" dirty="0" err="1"/>
            <a:t>behaviour</a:t>
          </a:r>
          <a:r>
            <a:rPr lang="en-US" sz="1500" kern="1200" dirty="0"/>
            <a:t>.</a:t>
          </a:r>
        </a:p>
        <a:p>
          <a:pPr marL="114300" lvl="1" indent="-114300" algn="l" defTabSz="666750">
            <a:lnSpc>
              <a:spcPct val="90000"/>
            </a:lnSpc>
            <a:spcBef>
              <a:spcPct val="0"/>
            </a:spcBef>
            <a:spcAft>
              <a:spcPct val="15000"/>
            </a:spcAft>
            <a:buChar char="••"/>
          </a:pPr>
          <a:r>
            <a:rPr lang="en-US" sz="1500" kern="1200" dirty="0"/>
            <a:t>At this stage you will not receive any </a:t>
          </a:r>
          <a:r>
            <a:rPr lang="en-US" sz="1500" kern="1200" dirty="0" err="1"/>
            <a:t>behaviour</a:t>
          </a:r>
          <a:r>
            <a:rPr lang="en-US" sz="1500" kern="1200" dirty="0"/>
            <a:t> points. </a:t>
          </a:r>
        </a:p>
        <a:p>
          <a:pPr marL="114300" lvl="1" indent="-114300" algn="l" defTabSz="666750">
            <a:lnSpc>
              <a:spcPct val="90000"/>
            </a:lnSpc>
            <a:spcBef>
              <a:spcPct val="0"/>
            </a:spcBef>
            <a:spcAft>
              <a:spcPct val="15000"/>
            </a:spcAft>
            <a:buChar char="••"/>
          </a:pPr>
          <a:r>
            <a:rPr lang="en-US" sz="1500" kern="1200" dirty="0"/>
            <a:t>If your </a:t>
          </a:r>
          <a:r>
            <a:rPr lang="en-US" sz="1500" kern="1200" dirty="0" err="1"/>
            <a:t>behaviour</a:t>
          </a:r>
          <a:r>
            <a:rPr lang="en-US" sz="1500" kern="1200" dirty="0"/>
            <a:t> doesn’t improve the formal </a:t>
          </a:r>
          <a:r>
            <a:rPr lang="en-US" sz="1500" kern="1200" dirty="0" err="1"/>
            <a:t>behaviour</a:t>
          </a:r>
          <a:r>
            <a:rPr lang="en-US" sz="1500" kern="1200" dirty="0"/>
            <a:t> system will begin.</a:t>
          </a:r>
        </a:p>
      </dsp:txBody>
      <dsp:txXfrm>
        <a:off x="420539" y="937040"/>
        <a:ext cx="1707104" cy="3471019"/>
      </dsp:txXfrm>
    </dsp:sp>
    <dsp:sp modelId="{933B8923-948B-4865-A723-5567B4D4119E}">
      <dsp:nvSpPr>
        <dsp:cNvPr id="0" name=""/>
        <dsp:cNvSpPr/>
      </dsp:nvSpPr>
      <dsp:spPr>
        <a:xfrm rot="54165">
          <a:off x="2094090" y="5050"/>
          <a:ext cx="582846" cy="4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094098" y="94276"/>
        <a:ext cx="447407" cy="270879"/>
      </dsp:txXfrm>
    </dsp:sp>
    <dsp:sp modelId="{584C79DF-C038-40E6-924D-8A7930585E1F}">
      <dsp:nvSpPr>
        <dsp:cNvPr id="0" name=""/>
        <dsp:cNvSpPr/>
      </dsp:nvSpPr>
      <dsp:spPr>
        <a:xfrm>
          <a:off x="2918807" y="14963"/>
          <a:ext cx="1517027" cy="1257175"/>
        </a:xfrm>
        <a:prstGeom prst="ellipse">
          <a:avLst/>
        </a:prstGeom>
        <a:solidFill>
          <a:srgbClr val="93C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ctr" anchorCtr="0">
          <a:noAutofit/>
        </a:bodyPr>
        <a:lstStyle/>
        <a:p>
          <a:pPr lvl="0" algn="ctr" defTabSz="666750">
            <a:lnSpc>
              <a:spcPct val="90000"/>
            </a:lnSpc>
            <a:spcBef>
              <a:spcPct val="0"/>
            </a:spcBef>
            <a:spcAft>
              <a:spcPct val="35000"/>
            </a:spcAft>
          </a:pPr>
          <a:r>
            <a:rPr lang="en-US" sz="1500" b="1" kern="1200" dirty="0"/>
            <a:t>Warn</a:t>
          </a:r>
        </a:p>
      </dsp:txBody>
      <dsp:txXfrm>
        <a:off x="2918807" y="14963"/>
        <a:ext cx="1517027" cy="838116"/>
      </dsp:txXfrm>
    </dsp:sp>
    <dsp:sp modelId="{07D62BCF-7AF2-4190-B429-CDE4D53D93EA}">
      <dsp:nvSpPr>
        <dsp:cNvPr id="0" name=""/>
        <dsp:cNvSpPr/>
      </dsp:nvSpPr>
      <dsp:spPr>
        <a:xfrm>
          <a:off x="3142062" y="765306"/>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1 </a:t>
          </a:r>
          <a:r>
            <a:rPr lang="en-US" sz="1500" b="1" kern="1200" dirty="0" err="1"/>
            <a:t>Behaviour</a:t>
          </a:r>
          <a:r>
            <a:rPr lang="en-US" sz="1500" b="1" kern="1200" dirty="0"/>
            <a:t> point</a:t>
          </a:r>
        </a:p>
        <a:p>
          <a:pPr marL="114300" lvl="1" indent="-114300" algn="l" defTabSz="666750">
            <a:lnSpc>
              <a:spcPct val="90000"/>
            </a:lnSpc>
            <a:spcBef>
              <a:spcPct val="0"/>
            </a:spcBef>
            <a:spcAft>
              <a:spcPct val="15000"/>
            </a:spcAft>
            <a:buChar char="••"/>
          </a:pPr>
          <a:r>
            <a:rPr lang="en-US" sz="1500" kern="1200" dirty="0"/>
            <a:t>Logged on your profile</a:t>
          </a:r>
        </a:p>
        <a:p>
          <a:pPr marL="114300" lvl="1" indent="-114300" algn="l" defTabSz="666750">
            <a:lnSpc>
              <a:spcPct val="90000"/>
            </a:lnSpc>
            <a:spcBef>
              <a:spcPct val="0"/>
            </a:spcBef>
            <a:spcAft>
              <a:spcPct val="15000"/>
            </a:spcAft>
            <a:buChar char="••"/>
          </a:pPr>
          <a:r>
            <a:rPr lang="en-US" sz="1500" kern="1200" dirty="0"/>
            <a:t>Strategies used to prevent need for restorative.</a:t>
          </a:r>
        </a:p>
        <a:p>
          <a:pPr marL="114300" lvl="1" indent="-114300" algn="l" defTabSz="666750">
            <a:lnSpc>
              <a:spcPct val="90000"/>
            </a:lnSpc>
            <a:spcBef>
              <a:spcPct val="0"/>
            </a:spcBef>
            <a:spcAft>
              <a:spcPct val="15000"/>
            </a:spcAft>
            <a:buChar char="••"/>
          </a:pPr>
          <a:r>
            <a:rPr lang="en-US" sz="1500" kern="1200" dirty="0"/>
            <a:t>Student given time to improve </a:t>
          </a:r>
          <a:r>
            <a:rPr lang="en-US" sz="1500" kern="1200" dirty="0" err="1"/>
            <a:t>behaviour</a:t>
          </a:r>
          <a:r>
            <a:rPr lang="en-US" sz="1500" kern="1200" dirty="0"/>
            <a:t>.</a:t>
          </a:r>
        </a:p>
        <a:p>
          <a:pPr marL="114300" lvl="1" indent="-114300" algn="l" defTabSz="666750">
            <a:lnSpc>
              <a:spcPct val="90000"/>
            </a:lnSpc>
            <a:spcBef>
              <a:spcPct val="0"/>
            </a:spcBef>
            <a:spcAft>
              <a:spcPct val="15000"/>
            </a:spcAft>
            <a:buChar char="••"/>
          </a:pPr>
          <a:r>
            <a:rPr lang="en-US" sz="1500" kern="1200" dirty="0"/>
            <a:t>Tutors to monitor and challenge.</a:t>
          </a:r>
        </a:p>
      </dsp:txBody>
      <dsp:txXfrm>
        <a:off x="3195172" y="818416"/>
        <a:ext cx="1707104" cy="3471019"/>
      </dsp:txXfrm>
    </dsp:sp>
    <dsp:sp modelId="{13B1F70F-37AD-4694-BCA1-23445C1AA64F}">
      <dsp:nvSpPr>
        <dsp:cNvPr id="0" name=""/>
        <dsp:cNvSpPr/>
      </dsp:nvSpPr>
      <dsp:spPr>
        <a:xfrm>
          <a:off x="4747765" y="25405"/>
          <a:ext cx="661292" cy="4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747765" y="115698"/>
        <a:ext cx="525853" cy="270879"/>
      </dsp:txXfrm>
    </dsp:sp>
    <dsp:sp modelId="{511C5388-6BAF-41E0-8CC8-811F6CD20991}">
      <dsp:nvSpPr>
        <dsp:cNvPr id="0" name=""/>
        <dsp:cNvSpPr/>
      </dsp:nvSpPr>
      <dsp:spPr>
        <a:xfrm>
          <a:off x="5683557" y="14963"/>
          <a:ext cx="1517027" cy="1257175"/>
        </a:xfrm>
        <a:prstGeom prst="ellipse">
          <a:avLst/>
        </a:prstGeom>
        <a:solidFill>
          <a:srgbClr val="F796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ctr" anchorCtr="0">
          <a:noAutofit/>
        </a:bodyPr>
        <a:lstStyle/>
        <a:p>
          <a:pPr lvl="0" algn="ctr" defTabSz="666750">
            <a:lnSpc>
              <a:spcPct val="90000"/>
            </a:lnSpc>
            <a:spcBef>
              <a:spcPct val="0"/>
            </a:spcBef>
            <a:spcAft>
              <a:spcPct val="35000"/>
            </a:spcAft>
          </a:pPr>
          <a:r>
            <a:rPr lang="en-US" sz="1500" b="1" kern="1200" dirty="0"/>
            <a:t>Restorative</a:t>
          </a:r>
        </a:p>
      </dsp:txBody>
      <dsp:txXfrm>
        <a:off x="5683557" y="14963"/>
        <a:ext cx="1517027" cy="838116"/>
      </dsp:txXfrm>
    </dsp:sp>
    <dsp:sp modelId="{14463995-C601-459E-AD4F-8D1C6F4B5A31}">
      <dsp:nvSpPr>
        <dsp:cNvPr id="0" name=""/>
        <dsp:cNvSpPr/>
      </dsp:nvSpPr>
      <dsp:spPr>
        <a:xfrm>
          <a:off x="5906812" y="765306"/>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2 </a:t>
          </a:r>
          <a:r>
            <a:rPr lang="en-US" sz="1500" b="1" kern="1200" dirty="0" err="1"/>
            <a:t>Behaviour</a:t>
          </a:r>
          <a:r>
            <a:rPr lang="en-US" sz="1500" b="1" kern="1200" dirty="0"/>
            <a:t> points</a:t>
          </a:r>
        </a:p>
        <a:p>
          <a:pPr marL="114300" lvl="1" indent="-114300" algn="l" defTabSz="666750">
            <a:lnSpc>
              <a:spcPct val="90000"/>
            </a:lnSpc>
            <a:spcBef>
              <a:spcPct val="0"/>
            </a:spcBef>
            <a:spcAft>
              <a:spcPct val="15000"/>
            </a:spcAft>
            <a:buChar char="••"/>
          </a:pPr>
          <a:r>
            <a:rPr lang="en-US" sz="1500" kern="1200" dirty="0"/>
            <a:t>Logged on your profile</a:t>
          </a:r>
        </a:p>
        <a:p>
          <a:pPr marL="114300" lvl="1" indent="-114300" algn="l" defTabSz="666750">
            <a:lnSpc>
              <a:spcPct val="90000"/>
            </a:lnSpc>
            <a:spcBef>
              <a:spcPct val="0"/>
            </a:spcBef>
            <a:spcAft>
              <a:spcPct val="15000"/>
            </a:spcAft>
            <a:buChar char="••"/>
          </a:pPr>
          <a:r>
            <a:rPr lang="en-US" sz="1500" kern="1200" dirty="0"/>
            <a:t>Sticker in your planner to arrange restorative meeting. Teacher signs sticker to complete. Not attending will lead to intervention.</a:t>
          </a:r>
        </a:p>
      </dsp:txBody>
      <dsp:txXfrm>
        <a:off x="5959922" y="818416"/>
        <a:ext cx="1707104" cy="3471019"/>
      </dsp:txXfrm>
    </dsp:sp>
    <dsp:sp modelId="{2B1AC08B-AE0D-4844-AC92-9602D93C787E}">
      <dsp:nvSpPr>
        <dsp:cNvPr id="0" name=""/>
        <dsp:cNvSpPr/>
      </dsp:nvSpPr>
      <dsp:spPr>
        <a:xfrm>
          <a:off x="7512515" y="25405"/>
          <a:ext cx="661292" cy="4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512515" y="115698"/>
        <a:ext cx="525853" cy="270879"/>
      </dsp:txXfrm>
    </dsp:sp>
    <dsp:sp modelId="{904C967D-BA01-4D9C-AB03-E07C2DDD575E}">
      <dsp:nvSpPr>
        <dsp:cNvPr id="0" name=""/>
        <dsp:cNvSpPr/>
      </dsp:nvSpPr>
      <dsp:spPr>
        <a:xfrm>
          <a:off x="8448307" y="14963"/>
          <a:ext cx="1517027" cy="1257175"/>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ctr" anchorCtr="0">
          <a:noAutofit/>
        </a:bodyPr>
        <a:lstStyle/>
        <a:p>
          <a:pPr lvl="0" algn="ctr" defTabSz="577850">
            <a:lnSpc>
              <a:spcPct val="90000"/>
            </a:lnSpc>
            <a:spcBef>
              <a:spcPct val="0"/>
            </a:spcBef>
            <a:spcAft>
              <a:spcPct val="35000"/>
            </a:spcAft>
          </a:pPr>
          <a:r>
            <a:rPr lang="en-US" sz="1300" b="1" kern="1200" dirty="0"/>
            <a:t>Intervention</a:t>
          </a:r>
        </a:p>
      </dsp:txBody>
      <dsp:txXfrm>
        <a:off x="8670470" y="137702"/>
        <a:ext cx="1072701" cy="592638"/>
      </dsp:txXfrm>
    </dsp:sp>
    <dsp:sp modelId="{D4483342-3F6B-4D9A-9811-A98FC5D6FE51}">
      <dsp:nvSpPr>
        <dsp:cNvPr id="0" name=""/>
        <dsp:cNvSpPr/>
      </dsp:nvSpPr>
      <dsp:spPr>
        <a:xfrm>
          <a:off x="8671562" y="765306"/>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3 </a:t>
          </a:r>
          <a:r>
            <a:rPr lang="en-US" sz="1500" b="1" kern="1200" dirty="0" err="1"/>
            <a:t>Behaviour</a:t>
          </a:r>
          <a:r>
            <a:rPr lang="en-US" sz="1500" b="1" kern="1200" dirty="0"/>
            <a:t> points</a:t>
          </a:r>
        </a:p>
        <a:p>
          <a:pPr marL="114300" lvl="1" indent="-114300" algn="l" defTabSz="666750">
            <a:lnSpc>
              <a:spcPct val="90000"/>
            </a:lnSpc>
            <a:spcBef>
              <a:spcPct val="0"/>
            </a:spcBef>
            <a:spcAft>
              <a:spcPct val="15000"/>
            </a:spcAft>
            <a:buChar char="••"/>
          </a:pPr>
          <a:r>
            <a:rPr lang="en-US" sz="1500" kern="1200" dirty="0"/>
            <a:t>Logged on your profile</a:t>
          </a:r>
        </a:p>
        <a:p>
          <a:pPr marL="114300" lvl="1" indent="-114300" algn="l" defTabSz="666750">
            <a:lnSpc>
              <a:spcPct val="90000"/>
            </a:lnSpc>
            <a:spcBef>
              <a:spcPct val="0"/>
            </a:spcBef>
            <a:spcAft>
              <a:spcPct val="15000"/>
            </a:spcAft>
            <a:buChar char="••"/>
          </a:pPr>
          <a:r>
            <a:rPr lang="en-US" sz="1500" kern="1200" dirty="0"/>
            <a:t>Either failing restorative or refusing to continue learning elsewhere.</a:t>
          </a:r>
        </a:p>
        <a:p>
          <a:pPr marL="114300" lvl="1" indent="-114300" algn="l" defTabSz="666750">
            <a:lnSpc>
              <a:spcPct val="90000"/>
            </a:lnSpc>
            <a:spcBef>
              <a:spcPct val="0"/>
            </a:spcBef>
            <a:spcAft>
              <a:spcPct val="15000"/>
            </a:spcAft>
            <a:buChar char="••"/>
          </a:pPr>
          <a:r>
            <a:rPr lang="en-US" sz="1500" kern="1200" dirty="0"/>
            <a:t>30 Minute detention the same day.</a:t>
          </a:r>
        </a:p>
      </dsp:txBody>
      <dsp:txXfrm>
        <a:off x="8724672" y="818416"/>
        <a:ext cx="1707104" cy="347101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424156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400872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80573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327118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417861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352547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333276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51039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166518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213706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157576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6DEF5-CAB9-48B2-9211-788A815AF9F6}" type="datetimeFigureOut">
              <a:rPr lang="en-GB" smtClean="0"/>
              <a:t>21/09/2021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7723-3148-4A5E-A81E-62B5BE7849AF}" type="slidenum">
              <a:rPr lang="en-GB" smtClean="0"/>
              <a:t>‹#›</a:t>
            </a:fld>
            <a:endParaRPr lang="en-GB" dirty="0"/>
          </a:p>
        </p:txBody>
      </p:sp>
    </p:spTree>
    <p:extLst>
      <p:ext uri="{BB962C8B-B14F-4D97-AF65-F5344CB8AC3E}">
        <p14:creationId xmlns:p14="http://schemas.microsoft.com/office/powerpoint/2010/main" val="391025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Theresaclark@birleysecondaryacademy.co.uk" TargetMode="External"/><Relationship Id="rId3" Type="http://schemas.openxmlformats.org/officeDocument/2006/relationships/hyperlink" Target="mailto:Matthewhunt@birleysecondaryacademy.co.uk" TargetMode="External"/><Relationship Id="rId7" Type="http://schemas.openxmlformats.org/officeDocument/2006/relationships/hyperlink" Target="mailto:Mariathomas@birleysecondaryacademy.co.u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Diarmaidcasey@birleysecondaryacademy.co.uk" TargetMode="External"/><Relationship Id="rId5" Type="http://schemas.openxmlformats.org/officeDocument/2006/relationships/hyperlink" Target="mailto:Markjones@birleysecondaryacademy.co.uk" TargetMode="External"/><Relationship Id="rId4" Type="http://schemas.openxmlformats.org/officeDocument/2006/relationships/hyperlink" Target="mailto:RebeccaHeaton@birleysecondaryacademy.co.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birleysecondaryacademy.co.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3" name="Title 2"/>
          <p:cNvSpPr>
            <a:spLocks noGrp="1"/>
          </p:cNvSpPr>
          <p:nvPr>
            <p:ph type="ctrTitle"/>
          </p:nvPr>
        </p:nvSpPr>
        <p:spPr/>
        <p:txBody>
          <a:bodyPr/>
          <a:lstStyle/>
          <a:p>
            <a:r>
              <a:rPr lang="en-GB" b="1" dirty="0" smtClean="0">
                <a:solidFill>
                  <a:srgbClr val="FF0000"/>
                </a:solidFill>
              </a:rPr>
              <a:t>Year 7 Parents’ Information Evening</a:t>
            </a:r>
            <a:endParaRPr lang="en-GB" b="1" dirty="0">
              <a:solidFill>
                <a:srgbClr val="FF0000"/>
              </a:solidFill>
            </a:endParaRPr>
          </a:p>
        </p:txBody>
      </p:sp>
      <p:sp>
        <p:nvSpPr>
          <p:cNvPr id="4" name="Subtitle 3"/>
          <p:cNvSpPr>
            <a:spLocks noGrp="1"/>
          </p:cNvSpPr>
          <p:nvPr>
            <p:ph type="subTitle" idx="1"/>
          </p:nvPr>
        </p:nvSpPr>
        <p:spPr/>
        <p:txBody>
          <a:bodyPr/>
          <a:lstStyle/>
          <a:p>
            <a:r>
              <a:rPr lang="en-GB" b="1" dirty="0" smtClean="0"/>
              <a:t>Tuesday 14</a:t>
            </a:r>
            <a:r>
              <a:rPr lang="en-GB" b="1" baseline="30000" dirty="0" smtClean="0"/>
              <a:t>th</a:t>
            </a:r>
            <a:r>
              <a:rPr lang="en-GB" b="1" dirty="0" smtClean="0"/>
              <a:t> September, 2021</a:t>
            </a:r>
            <a:endParaRPr lang="en-GB" b="1" dirty="0"/>
          </a:p>
        </p:txBody>
      </p:sp>
    </p:spTree>
    <p:extLst>
      <p:ext uri="{BB962C8B-B14F-4D97-AF65-F5344CB8AC3E}">
        <p14:creationId xmlns:p14="http://schemas.microsoft.com/office/powerpoint/2010/main" val="104523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The Adapted curriculum:</a:t>
            </a: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sz="2000" b="1" dirty="0"/>
              <a:t>Support is available in the form of:</a:t>
            </a:r>
          </a:p>
          <a:p>
            <a:pPr marL="171450" indent="-171450"/>
            <a:r>
              <a:rPr lang="en-GB" sz="2000" dirty="0"/>
              <a:t>Advice on issues related to SEN or Social, Emotional and Mental Health</a:t>
            </a:r>
          </a:p>
          <a:p>
            <a:pPr marL="171450" indent="-171450"/>
            <a:r>
              <a:rPr lang="en-GB" sz="2000" dirty="0"/>
              <a:t>Meeting with parents to discuss any concerns they may have about their child’s development or learning difficulties </a:t>
            </a:r>
          </a:p>
          <a:p>
            <a:pPr marL="171450" indent="-171450"/>
            <a:r>
              <a:rPr lang="en-GB" sz="2000" dirty="0"/>
              <a:t>Assessments of individual pupils to identify need  </a:t>
            </a:r>
          </a:p>
          <a:p>
            <a:pPr marL="171450" indent="-171450"/>
            <a:r>
              <a:rPr lang="en-GB" sz="2000" dirty="0"/>
              <a:t>Referrals may be made to a range of other professionals such as: </a:t>
            </a:r>
          </a:p>
          <a:p>
            <a:pPr marL="628650" lvl="1" indent="-171450"/>
            <a:r>
              <a:rPr lang="en-GB" sz="2000" dirty="0"/>
              <a:t>Educational Psychologist, Speech and Language Therapist and Specialist Teacher Advisors in the City</a:t>
            </a:r>
          </a:p>
          <a:p>
            <a:endParaRPr lang="en-GB" dirty="0"/>
          </a:p>
        </p:txBody>
      </p:sp>
      <p:sp>
        <p:nvSpPr>
          <p:cNvPr id="5" name="TextBox 4"/>
          <p:cNvSpPr txBox="1"/>
          <p:nvPr/>
        </p:nvSpPr>
        <p:spPr>
          <a:xfrm>
            <a:off x="1494858" y="4834572"/>
            <a:ext cx="8574173"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b="1" dirty="0">
                <a:solidFill>
                  <a:schemeClr val="bg1"/>
                </a:solidFill>
              </a:rPr>
              <a:t>SEND </a:t>
            </a:r>
            <a:r>
              <a:rPr lang="en-GB" b="1" dirty="0" smtClean="0">
                <a:solidFill>
                  <a:schemeClr val="bg1"/>
                </a:solidFill>
              </a:rPr>
              <a:t>drop </a:t>
            </a:r>
            <a:r>
              <a:rPr lang="en-GB" b="1" dirty="0">
                <a:solidFill>
                  <a:schemeClr val="bg1"/>
                </a:solidFill>
              </a:rPr>
              <a:t>in</a:t>
            </a:r>
            <a:r>
              <a:rPr lang="en-GB" dirty="0">
                <a:solidFill>
                  <a:schemeClr val="bg1"/>
                </a:solidFill>
              </a:rPr>
              <a:t/>
            </a:r>
            <a:br>
              <a:rPr lang="en-GB" dirty="0">
                <a:solidFill>
                  <a:schemeClr val="bg1"/>
                </a:solidFill>
              </a:rPr>
            </a:br>
            <a:r>
              <a:rPr lang="en-GB" dirty="0">
                <a:solidFill>
                  <a:schemeClr val="bg1"/>
                </a:solidFill>
              </a:rPr>
              <a:t>A virtual SEND drop in session will be available every Tuesday from 4-6pm.  </a:t>
            </a:r>
            <a:br>
              <a:rPr lang="en-GB" dirty="0">
                <a:solidFill>
                  <a:schemeClr val="bg1"/>
                </a:solidFill>
              </a:rPr>
            </a:br>
            <a:r>
              <a:rPr lang="en-GB" dirty="0">
                <a:solidFill>
                  <a:schemeClr val="bg1"/>
                </a:solidFill>
              </a:rPr>
              <a:t/>
            </a:r>
            <a:br>
              <a:rPr lang="en-GB" dirty="0">
                <a:solidFill>
                  <a:schemeClr val="bg1"/>
                </a:solidFill>
              </a:rPr>
            </a:br>
            <a:r>
              <a:rPr lang="en-GB" dirty="0">
                <a:solidFill>
                  <a:schemeClr val="bg1"/>
                </a:solidFill>
              </a:rPr>
              <a:t>These will be short meetings that are held without an appointment. Following on from these meetings a longer meeting will be arranged, if needed.  </a:t>
            </a:r>
            <a:endParaRPr lang="en-GB" sz="2800" dirty="0"/>
          </a:p>
        </p:txBody>
      </p:sp>
    </p:spTree>
    <p:extLst>
      <p:ext uri="{BB962C8B-B14F-4D97-AF65-F5344CB8AC3E}">
        <p14:creationId xmlns:p14="http://schemas.microsoft.com/office/powerpoint/2010/main" val="2147217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Assessment in Year 7:</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dirty="0" smtClean="0"/>
              <a:t>3 forms of assessment:</a:t>
            </a:r>
          </a:p>
          <a:p>
            <a:pPr lvl="1"/>
            <a:r>
              <a:rPr lang="en-GB" dirty="0" smtClean="0"/>
              <a:t>Day to day assessment, e.g. teacher questioning, quizzes, etc.</a:t>
            </a:r>
          </a:p>
          <a:p>
            <a:pPr lvl="1"/>
            <a:endParaRPr lang="en-GB" dirty="0" smtClean="0"/>
          </a:p>
          <a:p>
            <a:pPr lvl="1"/>
            <a:r>
              <a:rPr lang="en-GB" dirty="0" smtClean="0"/>
              <a:t>Summative assessments</a:t>
            </a:r>
          </a:p>
          <a:p>
            <a:pPr lvl="2"/>
            <a:r>
              <a:rPr lang="en-GB" dirty="0" smtClean="0"/>
              <a:t>Typically students complete 1 summative assessment in most subjects per half term.</a:t>
            </a:r>
          </a:p>
          <a:p>
            <a:pPr lvl="2"/>
            <a:r>
              <a:rPr lang="en-GB" dirty="0" smtClean="0"/>
              <a:t>These are endpoint assessments that are carefully designed to assess students knowledge, skills and/or understanding.</a:t>
            </a:r>
          </a:p>
          <a:p>
            <a:pPr lvl="1"/>
            <a:endParaRPr lang="en-GB" dirty="0" smtClean="0"/>
          </a:p>
          <a:p>
            <a:pPr lvl="1"/>
            <a:r>
              <a:rPr lang="en-GB" dirty="0" smtClean="0"/>
              <a:t>Standardised tests:</a:t>
            </a:r>
          </a:p>
          <a:p>
            <a:pPr lvl="2"/>
            <a:r>
              <a:rPr lang="en-GB" dirty="0" smtClean="0"/>
              <a:t>GL assessment in English, maths and science</a:t>
            </a:r>
          </a:p>
          <a:p>
            <a:pPr lvl="2"/>
            <a:r>
              <a:rPr lang="en-GB" dirty="0" smtClean="0"/>
              <a:t>Reading age</a:t>
            </a:r>
          </a:p>
          <a:p>
            <a:pPr lvl="2"/>
            <a:endParaRPr lang="en-GB" dirty="0"/>
          </a:p>
        </p:txBody>
      </p:sp>
    </p:spTree>
    <p:extLst>
      <p:ext uri="{BB962C8B-B14F-4D97-AF65-F5344CB8AC3E}">
        <p14:creationId xmlns:p14="http://schemas.microsoft.com/office/powerpoint/2010/main" val="236878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Assessment </a:t>
            </a:r>
            <a:r>
              <a:rPr lang="en-GB" b="1" dirty="0" smtClean="0">
                <a:solidFill>
                  <a:srgbClr val="FF0000"/>
                </a:solidFill>
              </a:rPr>
              <a:t>weeks in </a:t>
            </a:r>
            <a:r>
              <a:rPr lang="en-GB" b="1" dirty="0">
                <a:solidFill>
                  <a:srgbClr val="FF0000"/>
                </a:solidFill>
              </a:rPr>
              <a:t>Year 7:</a:t>
            </a:r>
          </a:p>
        </p:txBody>
      </p:sp>
      <p:sp>
        <p:nvSpPr>
          <p:cNvPr id="9" name="Content Placeholder 8"/>
          <p:cNvSpPr>
            <a:spLocks noGrp="1"/>
          </p:cNvSpPr>
          <p:nvPr>
            <p:ph idx="1"/>
          </p:nvPr>
        </p:nvSpPr>
        <p:spPr>
          <a:xfrm>
            <a:off x="1233376" y="1825625"/>
            <a:ext cx="8240233" cy="4351338"/>
          </a:xfrm>
        </p:spPr>
        <p:txBody>
          <a:bodyPr>
            <a:normAutofit/>
          </a:bodyPr>
          <a:lstStyle/>
          <a:p>
            <a:r>
              <a:rPr lang="en-GB" sz="2000" dirty="0">
                <a:solidFill>
                  <a:prstClr val="black"/>
                </a:solidFill>
              </a:rPr>
              <a:t>Over the year there will be three formal assessment weeks in which students will complete assessments in most subjects. </a:t>
            </a:r>
            <a:endParaRPr lang="en-GB" sz="2000" dirty="0" smtClean="0">
              <a:solidFill>
                <a:prstClr val="black"/>
              </a:solidFill>
            </a:endParaRPr>
          </a:p>
          <a:p>
            <a:endParaRPr lang="en-GB" sz="2000" dirty="0">
              <a:solidFill>
                <a:prstClr val="black"/>
              </a:solidFill>
            </a:endParaRPr>
          </a:p>
          <a:p>
            <a:r>
              <a:rPr lang="en-GB" sz="2000" dirty="0" smtClean="0">
                <a:solidFill>
                  <a:prstClr val="black"/>
                </a:solidFill>
              </a:rPr>
              <a:t>After </a:t>
            </a:r>
            <a:r>
              <a:rPr lang="en-GB" sz="2000" dirty="0">
                <a:solidFill>
                  <a:prstClr val="black"/>
                </a:solidFill>
              </a:rPr>
              <a:t>each assessment point, parents/carers will receive a written report containing their </a:t>
            </a:r>
            <a:r>
              <a:rPr lang="en-GB" sz="2000" dirty="0" smtClean="0">
                <a:solidFill>
                  <a:prstClr val="black"/>
                </a:solidFill>
              </a:rPr>
              <a:t>son/daughter’s current </a:t>
            </a:r>
            <a:r>
              <a:rPr lang="en-GB" sz="2000" dirty="0">
                <a:solidFill>
                  <a:prstClr val="black"/>
                </a:solidFill>
              </a:rPr>
              <a:t>attainment in each subject as well as </a:t>
            </a:r>
            <a:r>
              <a:rPr lang="en-GB" sz="2000" dirty="0" smtClean="0">
                <a:solidFill>
                  <a:prstClr val="black"/>
                </a:solidFill>
              </a:rPr>
              <a:t>an attitude to learning grade, alongside rewards</a:t>
            </a:r>
            <a:r>
              <a:rPr lang="en-GB" sz="2000" dirty="0">
                <a:solidFill>
                  <a:prstClr val="black"/>
                </a:solidFill>
              </a:rPr>
              <a:t>, behaviour and attendance data. </a:t>
            </a:r>
          </a:p>
          <a:p>
            <a:endParaRPr lang="en-GB" dirty="0"/>
          </a:p>
        </p:txBody>
      </p:sp>
      <p:pic>
        <p:nvPicPr>
          <p:cNvPr id="5" name="Picture 4"/>
          <p:cNvPicPr>
            <a:picLocks noChangeAspect="1"/>
          </p:cNvPicPr>
          <p:nvPr/>
        </p:nvPicPr>
        <p:blipFill rotWithShape="1">
          <a:blip r:embed="rId3"/>
          <a:srcRect l="30373" t="26959" r="44452" b="10194"/>
          <a:stretch/>
        </p:blipFill>
        <p:spPr>
          <a:xfrm>
            <a:off x="9854979" y="1690688"/>
            <a:ext cx="2124961" cy="29838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11975330"/>
              </p:ext>
            </p:extLst>
          </p:nvPr>
        </p:nvGraphicFramePr>
        <p:xfrm>
          <a:off x="3923237" y="4001294"/>
          <a:ext cx="5550372" cy="2710956"/>
        </p:xfrm>
        <a:graphic>
          <a:graphicData uri="http://schemas.openxmlformats.org/drawingml/2006/table">
            <a:tbl>
              <a:tblPr firstRow="1" bandRow="1">
                <a:tableStyleId>{D113A9D2-9D6B-4929-AA2D-F23B5EE8CBE7}</a:tableStyleId>
              </a:tblPr>
              <a:tblGrid>
                <a:gridCol w="1914735">
                  <a:extLst>
                    <a:ext uri="{9D8B030D-6E8A-4147-A177-3AD203B41FA5}">
                      <a16:colId xmlns:a16="http://schemas.microsoft.com/office/drawing/2014/main" val="3476056108"/>
                    </a:ext>
                  </a:extLst>
                </a:gridCol>
                <a:gridCol w="3635637">
                  <a:extLst>
                    <a:ext uri="{9D8B030D-6E8A-4147-A177-3AD203B41FA5}">
                      <a16:colId xmlns:a16="http://schemas.microsoft.com/office/drawing/2014/main" val="4041458091"/>
                    </a:ext>
                  </a:extLst>
                </a:gridCol>
              </a:tblGrid>
              <a:tr h="471999">
                <a:tc gridSpan="2">
                  <a:txBody>
                    <a:bodyPr/>
                    <a:lstStyle/>
                    <a:p>
                      <a:pPr algn="ctr"/>
                      <a:r>
                        <a:rPr lang="en-GB" sz="1600" b="1" dirty="0" smtClean="0"/>
                        <a:t>Year 7 Assessment weeks 2021-22</a:t>
                      </a:r>
                      <a:endParaRPr lang="en-GB" sz="1600" b="1" dirty="0"/>
                    </a:p>
                  </a:txBody>
                  <a:tcPr/>
                </a:tc>
                <a:tc hMerge="1">
                  <a:txBody>
                    <a:bodyPr/>
                    <a:lstStyle/>
                    <a:p>
                      <a:endParaRPr lang="en-GB" dirty="0"/>
                    </a:p>
                  </a:txBody>
                  <a:tcPr/>
                </a:tc>
                <a:extLst>
                  <a:ext uri="{0D108BD9-81ED-4DB2-BD59-A6C34878D82A}">
                    <a16:rowId xmlns:a16="http://schemas.microsoft.com/office/drawing/2014/main" val="1257174716"/>
                  </a:ext>
                </a:extLst>
              </a:tr>
              <a:tr h="471999">
                <a:tc>
                  <a:txBody>
                    <a:bodyPr/>
                    <a:lstStyle/>
                    <a:p>
                      <a:r>
                        <a:rPr lang="en-GB" sz="1600" b="1" dirty="0" smtClean="0"/>
                        <a:t>Assessment 1</a:t>
                      </a:r>
                      <a:endParaRPr lang="en-GB" sz="1600" b="1" dirty="0"/>
                    </a:p>
                  </a:txBody>
                  <a:tcPr/>
                </a:tc>
                <a:tc>
                  <a:txBody>
                    <a:bodyPr/>
                    <a:lstStyle/>
                    <a:p>
                      <a:r>
                        <a:rPr lang="en-GB" sz="1600" b="1" baseline="0" dirty="0" smtClean="0">
                          <a:solidFill>
                            <a:schemeClr val="bg1"/>
                          </a:solidFill>
                        </a:rPr>
                        <a:t>8</a:t>
                      </a:r>
                      <a:r>
                        <a:rPr lang="en-GB" sz="1600" b="1" baseline="30000" dirty="0" smtClean="0">
                          <a:solidFill>
                            <a:schemeClr val="bg1"/>
                          </a:solidFill>
                        </a:rPr>
                        <a:t>th</a:t>
                      </a:r>
                      <a:r>
                        <a:rPr lang="en-GB" sz="1600" b="1" baseline="0" dirty="0" smtClean="0">
                          <a:solidFill>
                            <a:schemeClr val="bg1"/>
                          </a:solidFill>
                        </a:rPr>
                        <a:t> </a:t>
                      </a:r>
                      <a:r>
                        <a:rPr lang="en-GB" sz="1600" b="1" dirty="0" smtClean="0">
                          <a:solidFill>
                            <a:schemeClr val="bg1"/>
                          </a:solidFill>
                        </a:rPr>
                        <a:t>November 2021</a:t>
                      </a:r>
                      <a:endParaRPr lang="en-GB" sz="1600" b="1" dirty="0">
                        <a:solidFill>
                          <a:schemeClr val="bg1"/>
                        </a:solidFill>
                      </a:endParaRPr>
                    </a:p>
                  </a:txBody>
                  <a:tcPr/>
                </a:tc>
                <a:extLst>
                  <a:ext uri="{0D108BD9-81ED-4DB2-BD59-A6C34878D82A}">
                    <a16:rowId xmlns:a16="http://schemas.microsoft.com/office/drawing/2014/main" val="1553919548"/>
                  </a:ext>
                </a:extLst>
              </a:tr>
              <a:tr h="4719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smtClean="0">
                          <a:ln>
                            <a:noFill/>
                          </a:ln>
                          <a:effectLst/>
                          <a:uLnTx/>
                          <a:uFillTx/>
                        </a:rPr>
                        <a:t>Assessment 2</a:t>
                      </a:r>
                      <a:endParaRPr kumimoji="0" lang="en-GB" sz="1600" b="1" i="0" u="none" strike="noStrike" kern="1200" cap="none" spc="0" normalizeH="0" baseline="0" noProof="0" dirty="0">
                        <a:ln>
                          <a:noFill/>
                        </a:ln>
                        <a:solidFill>
                          <a:prstClr val="white"/>
                        </a:solidFill>
                        <a:effectLst/>
                        <a:uLnTx/>
                        <a:uFillTx/>
                        <a:latin typeface="Tahoma"/>
                        <a:ea typeface="+mn-ea"/>
                        <a:cs typeface="+mn-cs"/>
                      </a:endParaRPr>
                    </a:p>
                  </a:txBody>
                  <a:tcPr/>
                </a:tc>
                <a:tc>
                  <a:txBody>
                    <a:bodyPr/>
                    <a:lstStyle/>
                    <a:p>
                      <a:r>
                        <a:rPr lang="en-GB" sz="1600" b="1" baseline="0" dirty="0" smtClean="0">
                          <a:solidFill>
                            <a:schemeClr val="bg1"/>
                          </a:solidFill>
                        </a:rPr>
                        <a:t>28</a:t>
                      </a:r>
                      <a:r>
                        <a:rPr lang="en-GB" sz="1600" b="1" baseline="30000" dirty="0" smtClean="0">
                          <a:solidFill>
                            <a:schemeClr val="bg1"/>
                          </a:solidFill>
                        </a:rPr>
                        <a:t>th</a:t>
                      </a:r>
                      <a:r>
                        <a:rPr lang="en-GB" sz="1600" b="1" baseline="0" dirty="0" smtClean="0">
                          <a:solidFill>
                            <a:schemeClr val="bg1"/>
                          </a:solidFill>
                        </a:rPr>
                        <a:t> February </a:t>
                      </a:r>
                      <a:r>
                        <a:rPr lang="en-GB" sz="1600" b="1" dirty="0" smtClean="0">
                          <a:solidFill>
                            <a:schemeClr val="bg1"/>
                          </a:solidFill>
                        </a:rPr>
                        <a:t>2022</a:t>
                      </a:r>
                      <a:endParaRPr lang="en-GB" sz="1600" b="1" dirty="0">
                        <a:solidFill>
                          <a:schemeClr val="bg1"/>
                        </a:solidFill>
                      </a:endParaRPr>
                    </a:p>
                  </a:txBody>
                  <a:tcPr/>
                </a:tc>
                <a:extLst>
                  <a:ext uri="{0D108BD9-81ED-4DB2-BD59-A6C34878D82A}">
                    <a16:rowId xmlns:a16="http://schemas.microsoft.com/office/drawing/2014/main" val="2379946367"/>
                  </a:ext>
                </a:extLst>
              </a:tr>
              <a:tr h="4719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smtClean="0">
                          <a:ln>
                            <a:noFill/>
                          </a:ln>
                          <a:effectLst/>
                          <a:uLnTx/>
                          <a:uFillTx/>
                        </a:rPr>
                        <a:t>Assessment 3</a:t>
                      </a:r>
                      <a:endParaRPr kumimoji="0" lang="en-GB" sz="1600" b="1" i="0" u="none" strike="noStrike" kern="1200" cap="none" spc="0" normalizeH="0" baseline="0" noProof="0" dirty="0">
                        <a:ln>
                          <a:noFill/>
                        </a:ln>
                        <a:solidFill>
                          <a:prstClr val="white"/>
                        </a:solidFill>
                        <a:effectLst/>
                        <a:uLnTx/>
                        <a:uFillTx/>
                        <a:latin typeface="Tahoma"/>
                        <a:ea typeface="+mn-ea"/>
                        <a:cs typeface="+mn-cs"/>
                      </a:endParaRPr>
                    </a:p>
                  </a:txBody>
                  <a:tcPr/>
                </a:tc>
                <a:tc>
                  <a:txBody>
                    <a:bodyPr/>
                    <a:lstStyle/>
                    <a:p>
                      <a:r>
                        <a:rPr lang="en-GB" sz="1600" b="1" baseline="0" dirty="0" smtClean="0">
                          <a:solidFill>
                            <a:schemeClr val="bg1"/>
                          </a:solidFill>
                        </a:rPr>
                        <a:t>20</a:t>
                      </a:r>
                      <a:r>
                        <a:rPr lang="en-GB" sz="1600" b="1" baseline="30000" dirty="0" smtClean="0">
                          <a:solidFill>
                            <a:schemeClr val="bg1"/>
                          </a:solidFill>
                        </a:rPr>
                        <a:t>th</a:t>
                      </a:r>
                      <a:r>
                        <a:rPr lang="en-GB" sz="1600" b="1" dirty="0" smtClean="0">
                          <a:solidFill>
                            <a:schemeClr val="bg1"/>
                          </a:solidFill>
                        </a:rPr>
                        <a:t> June 2022</a:t>
                      </a:r>
                      <a:endParaRPr lang="en-GB" sz="1600" b="1" dirty="0">
                        <a:solidFill>
                          <a:schemeClr val="bg1"/>
                        </a:solidFill>
                      </a:endParaRPr>
                    </a:p>
                  </a:txBody>
                  <a:tcPr/>
                </a:tc>
                <a:extLst>
                  <a:ext uri="{0D108BD9-81ED-4DB2-BD59-A6C34878D82A}">
                    <a16:rowId xmlns:a16="http://schemas.microsoft.com/office/drawing/2014/main" val="225243958"/>
                  </a:ext>
                </a:extLst>
              </a:tr>
              <a:tr h="4719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white"/>
                          </a:solidFill>
                          <a:effectLst/>
                          <a:uLnTx/>
                          <a:uFillTx/>
                          <a:latin typeface="Tahoma"/>
                          <a:ea typeface="+mn-ea"/>
                          <a:cs typeface="+mn-cs"/>
                        </a:rPr>
                        <a:t>GL assessments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white"/>
                          </a:solidFill>
                          <a:effectLst/>
                          <a:uLnTx/>
                          <a:uFillTx/>
                          <a:latin typeface="Tahoma"/>
                          <a:ea typeface="+mn-ea"/>
                          <a:cs typeface="+mn-cs"/>
                        </a:rPr>
                        <a:t>(standardised tests)</a:t>
                      </a:r>
                      <a:endParaRPr kumimoji="0" lang="en-GB" sz="1600" b="1" i="0" u="none" strike="noStrike" kern="1200" cap="none" spc="0" normalizeH="0" baseline="0" noProof="0" dirty="0">
                        <a:ln>
                          <a:noFill/>
                        </a:ln>
                        <a:solidFill>
                          <a:prstClr val="white"/>
                        </a:solidFill>
                        <a:effectLst/>
                        <a:uLnTx/>
                        <a:uFillTx/>
                        <a:latin typeface="Tahoma"/>
                        <a:ea typeface="+mn-ea"/>
                        <a:cs typeface="+mn-cs"/>
                      </a:endParaRPr>
                    </a:p>
                  </a:txBody>
                  <a:tcPr/>
                </a:tc>
                <a:tc>
                  <a:txBody>
                    <a:bodyPr/>
                    <a:lstStyle/>
                    <a:p>
                      <a:endParaRPr lang="en-GB" sz="1600" b="1" dirty="0" smtClean="0">
                        <a:solidFill>
                          <a:schemeClr val="bg1"/>
                        </a:solidFill>
                      </a:endParaRPr>
                    </a:p>
                    <a:p>
                      <a:r>
                        <a:rPr lang="en-GB" sz="1600" b="1" dirty="0" smtClean="0">
                          <a:solidFill>
                            <a:schemeClr val="bg1"/>
                          </a:solidFill>
                        </a:rPr>
                        <a:t>16</a:t>
                      </a:r>
                      <a:r>
                        <a:rPr lang="en-GB" sz="1600" b="1" baseline="30000" dirty="0" smtClean="0">
                          <a:solidFill>
                            <a:schemeClr val="bg1"/>
                          </a:solidFill>
                        </a:rPr>
                        <a:t>th</a:t>
                      </a:r>
                      <a:r>
                        <a:rPr lang="en-GB" sz="1600" b="1" dirty="0" smtClean="0">
                          <a:solidFill>
                            <a:schemeClr val="bg1"/>
                          </a:solidFill>
                        </a:rPr>
                        <a:t> May 2022</a:t>
                      </a:r>
                      <a:endParaRPr lang="en-GB" sz="1600" b="1" dirty="0">
                        <a:solidFill>
                          <a:schemeClr val="bg1"/>
                        </a:solidFill>
                      </a:endParaRPr>
                    </a:p>
                  </a:txBody>
                  <a:tcPr/>
                </a:tc>
                <a:extLst>
                  <a:ext uri="{0D108BD9-81ED-4DB2-BD59-A6C34878D82A}">
                    <a16:rowId xmlns:a16="http://schemas.microsoft.com/office/drawing/2014/main" val="788747842"/>
                  </a:ext>
                </a:extLst>
              </a:tr>
            </a:tbl>
          </a:graphicData>
        </a:graphic>
      </p:graphicFrame>
    </p:spTree>
    <p:extLst>
      <p:ext uri="{BB962C8B-B14F-4D97-AF65-F5344CB8AC3E}">
        <p14:creationId xmlns:p14="http://schemas.microsoft.com/office/powerpoint/2010/main" val="3362175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Homework: Manageable and meaningful</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normAutofit fontScale="92500" lnSpcReduction="20000"/>
          </a:bodyPr>
          <a:lstStyle/>
          <a:p>
            <a:r>
              <a:rPr lang="en-GB" dirty="0"/>
              <a:t>The homework framework ensures that The </a:t>
            </a:r>
            <a:r>
              <a:rPr lang="en-GB" dirty="0" err="1"/>
              <a:t>Birley</a:t>
            </a:r>
            <a:r>
              <a:rPr lang="en-GB" dirty="0"/>
              <a:t> Academy’s approach to homework is clear and based on research and </a:t>
            </a:r>
            <a:r>
              <a:rPr lang="en-GB" b="1" dirty="0"/>
              <a:t>parental feedback</a:t>
            </a:r>
            <a:r>
              <a:rPr lang="en-GB" dirty="0"/>
              <a:t>. </a:t>
            </a:r>
          </a:p>
          <a:p>
            <a:endParaRPr lang="en-GB" dirty="0"/>
          </a:p>
          <a:p>
            <a:r>
              <a:rPr lang="en-GB" dirty="0"/>
              <a:t>The Academy recognises that homework should be </a:t>
            </a:r>
            <a:r>
              <a:rPr lang="en-GB" b="1" i="1" dirty="0"/>
              <a:t>manageable</a:t>
            </a:r>
            <a:r>
              <a:rPr lang="en-GB" dirty="0"/>
              <a:t> (time specific, pre-planned and published) and </a:t>
            </a:r>
            <a:r>
              <a:rPr lang="en-GB" b="1" i="1" dirty="0"/>
              <a:t>meaningfu</a:t>
            </a:r>
            <a:r>
              <a:rPr lang="en-GB" i="1" dirty="0"/>
              <a:t>l</a:t>
            </a:r>
            <a:r>
              <a:rPr lang="en-GB" dirty="0"/>
              <a:t> (compliments the curriculum).</a:t>
            </a:r>
          </a:p>
          <a:p>
            <a:pPr lvl="0"/>
            <a:endParaRPr lang="en-GB" dirty="0"/>
          </a:p>
          <a:p>
            <a:pPr lvl="0"/>
            <a:r>
              <a:rPr lang="en-GB" dirty="0" smtClean="0"/>
              <a:t>Y7 </a:t>
            </a:r>
            <a:r>
              <a:rPr lang="en-GB" dirty="0"/>
              <a:t>homework will come from </a:t>
            </a:r>
            <a:r>
              <a:rPr lang="en-GB" b="1" dirty="0"/>
              <a:t>maths, English, science, </a:t>
            </a:r>
            <a:r>
              <a:rPr lang="en-GB" dirty="0" smtClean="0"/>
              <a:t>and </a:t>
            </a:r>
            <a:r>
              <a:rPr lang="en-GB" dirty="0"/>
              <a:t>will be set over a fortnight</a:t>
            </a:r>
            <a:r>
              <a:rPr lang="en-GB" dirty="0" smtClean="0"/>
              <a:t>.</a:t>
            </a:r>
          </a:p>
          <a:p>
            <a:pPr lvl="0"/>
            <a:endParaRPr lang="en-GB" dirty="0"/>
          </a:p>
          <a:p>
            <a:pPr lvl="0"/>
            <a:r>
              <a:rPr lang="en-GB" dirty="0" smtClean="0"/>
              <a:t>Other subjects may/will set homework. Students have the opportunity to earn reward points by completing it.</a:t>
            </a:r>
            <a:endParaRPr lang="en-GB" dirty="0"/>
          </a:p>
          <a:p>
            <a:endParaRPr lang="en-GB" dirty="0"/>
          </a:p>
        </p:txBody>
      </p:sp>
    </p:spTree>
    <p:extLst>
      <p:ext uri="{BB962C8B-B14F-4D97-AF65-F5344CB8AC3E}">
        <p14:creationId xmlns:p14="http://schemas.microsoft.com/office/powerpoint/2010/main" val="74542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Year 7 homework:</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sz="4000" dirty="0"/>
              <a:t>In Y7 homework will take the form of:</a:t>
            </a:r>
          </a:p>
          <a:p>
            <a:pPr lvl="1"/>
            <a:r>
              <a:rPr lang="en-GB" sz="3600" dirty="0"/>
              <a:t>Timetables and problem solving </a:t>
            </a:r>
            <a:r>
              <a:rPr lang="en-GB" sz="3600" dirty="0" smtClean="0"/>
              <a:t>tasks</a:t>
            </a:r>
          </a:p>
          <a:p>
            <a:pPr lvl="1"/>
            <a:r>
              <a:rPr lang="en-GB" sz="3600" dirty="0" smtClean="0"/>
              <a:t>Use of </a:t>
            </a:r>
            <a:r>
              <a:rPr lang="en-GB" sz="3600" dirty="0" err="1" smtClean="0"/>
              <a:t>Hegartymaths</a:t>
            </a:r>
            <a:r>
              <a:rPr lang="en-GB" sz="3600" dirty="0" smtClean="0"/>
              <a:t> (on-line platform)</a:t>
            </a:r>
          </a:p>
          <a:p>
            <a:pPr lvl="1"/>
            <a:r>
              <a:rPr lang="en-GB" sz="3600" dirty="0" smtClean="0"/>
              <a:t>Pre-learning, e.g. reading </a:t>
            </a:r>
            <a:endParaRPr lang="en-GB" sz="3600" dirty="0"/>
          </a:p>
          <a:p>
            <a:pPr lvl="1"/>
            <a:r>
              <a:rPr lang="en-GB" sz="3600" dirty="0"/>
              <a:t>Vocabulary and spelling revision</a:t>
            </a:r>
          </a:p>
          <a:p>
            <a:pPr lvl="1"/>
            <a:r>
              <a:rPr lang="en-GB" sz="3600" dirty="0"/>
              <a:t>Fact recall and key information summaries</a:t>
            </a:r>
          </a:p>
          <a:p>
            <a:pPr lvl="1"/>
            <a:endParaRPr lang="en-GB" dirty="0"/>
          </a:p>
        </p:txBody>
      </p:sp>
    </p:spTree>
    <p:extLst>
      <p:ext uri="{BB962C8B-B14F-4D97-AF65-F5344CB8AC3E}">
        <p14:creationId xmlns:p14="http://schemas.microsoft.com/office/powerpoint/2010/main" val="142418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a:solidFill>
                  <a:srgbClr val="FF0000"/>
                </a:solidFill>
              </a:rPr>
              <a:t>Behaviour and attitudes: Mark Jones</a:t>
            </a:r>
          </a:p>
        </p:txBody>
      </p:sp>
      <p:pic>
        <p:nvPicPr>
          <p:cNvPr id="4" name="Picture 5">
            <a:extLst>
              <a:ext uri="{FF2B5EF4-FFF2-40B4-BE49-F238E27FC236}">
                <a16:creationId xmlns:a16="http://schemas.microsoft.com/office/drawing/2014/main" id="{B1B3C2C3-8D2A-4CF1-A47D-87CAB35E6E41}"/>
              </a:ext>
            </a:extLst>
          </p:cNvPr>
          <p:cNvPicPr>
            <a:picLocks noGrp="1" noChangeAspect="1"/>
          </p:cNvPicPr>
          <p:nvPr>
            <p:ph idx="1"/>
          </p:nvPr>
        </p:nvPicPr>
        <p:blipFill>
          <a:blip r:embed="rId3"/>
          <a:stretch>
            <a:fillRect/>
          </a:stretch>
        </p:blipFill>
        <p:spPr>
          <a:xfrm>
            <a:off x="1473937" y="1712912"/>
            <a:ext cx="9353550" cy="1076325"/>
          </a:xfrm>
        </p:spPr>
      </p:pic>
      <p:pic>
        <p:nvPicPr>
          <p:cNvPr id="6" name="Picture 6">
            <a:extLst>
              <a:ext uri="{FF2B5EF4-FFF2-40B4-BE49-F238E27FC236}">
                <a16:creationId xmlns:a16="http://schemas.microsoft.com/office/drawing/2014/main" id="{46E52034-BDB9-45BE-B02A-00BDC7AA22CC}"/>
              </a:ext>
            </a:extLst>
          </p:cNvPr>
          <p:cNvPicPr>
            <a:picLocks noChangeAspect="1"/>
          </p:cNvPicPr>
          <p:nvPr/>
        </p:nvPicPr>
        <p:blipFill>
          <a:blip r:embed="rId4"/>
          <a:stretch>
            <a:fillRect/>
          </a:stretch>
        </p:blipFill>
        <p:spPr>
          <a:xfrm>
            <a:off x="1473994" y="2872800"/>
            <a:ext cx="8803480" cy="3600805"/>
          </a:xfrm>
          <a:prstGeom prst="rect">
            <a:avLst/>
          </a:prstGeom>
        </p:spPr>
      </p:pic>
    </p:spTree>
    <p:extLst>
      <p:ext uri="{BB962C8B-B14F-4D97-AF65-F5344CB8AC3E}">
        <p14:creationId xmlns:p14="http://schemas.microsoft.com/office/powerpoint/2010/main" val="2383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835E-B3B1-4188-A5C5-CD7F8B9A1C2D}"/>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5C11CC5D-F8CB-4398-9B94-69202BAA7C0C}"/>
              </a:ext>
            </a:extLst>
          </p:cNvPr>
          <p:cNvGraphicFramePr>
            <a:graphicFrameLocks noGrp="1"/>
          </p:cNvGraphicFramePr>
          <p:nvPr>
            <p:ph idx="1"/>
            <p:extLst/>
          </p:nvPr>
        </p:nvGraphicFramePr>
        <p:xfrm>
          <a:off x="497006" y="233386"/>
          <a:ext cx="10515600" cy="628269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44515778"/>
                    </a:ext>
                  </a:extLst>
                </a:gridCol>
                <a:gridCol w="5257800">
                  <a:extLst>
                    <a:ext uri="{9D8B030D-6E8A-4147-A177-3AD203B41FA5}">
                      <a16:colId xmlns:a16="http://schemas.microsoft.com/office/drawing/2014/main" val="2453984511"/>
                    </a:ext>
                  </a:extLst>
                </a:gridCol>
              </a:tblGrid>
              <a:tr h="0">
                <a:tc>
                  <a:txBody>
                    <a:bodyPr/>
                    <a:lstStyle/>
                    <a:p>
                      <a:pPr algn="ctr"/>
                      <a:r>
                        <a:rPr lang="en-US">
                          <a:effectLst/>
                        </a:rPr>
                        <a:t>%</a:t>
                      </a:r>
                    </a:p>
                  </a:txBody>
                  <a:tcPr marL="47625" marR="47625" marT="47625" marB="47625" anchor="ctr"/>
                </a:tc>
                <a:tc>
                  <a:txBody>
                    <a:bodyPr/>
                    <a:lstStyle/>
                    <a:p>
                      <a:pPr algn="ctr"/>
                      <a:r>
                        <a:rPr lang="en-US">
                          <a:effectLst/>
                        </a:rPr>
                        <a:t>Days Absent</a:t>
                      </a:r>
                    </a:p>
                  </a:txBody>
                  <a:tcPr marL="47625" marR="47625" marT="47625" marB="47625" anchor="ctr"/>
                </a:tc>
                <a:extLst>
                  <a:ext uri="{0D108BD9-81ED-4DB2-BD59-A6C34878D82A}">
                    <a16:rowId xmlns:a16="http://schemas.microsoft.com/office/drawing/2014/main" val="2067449530"/>
                  </a:ext>
                </a:extLst>
              </a:tr>
              <a:tr h="0">
                <a:tc>
                  <a:txBody>
                    <a:bodyPr/>
                    <a:lstStyle/>
                    <a:p>
                      <a:pPr algn="ctr"/>
                      <a:r>
                        <a:rPr lang="en-US">
                          <a:effectLst/>
                        </a:rPr>
                        <a:t>85</a:t>
                      </a:r>
                    </a:p>
                  </a:txBody>
                  <a:tcPr marL="47625" marR="47625" marT="47625" marB="47625" anchor="ctr"/>
                </a:tc>
                <a:tc>
                  <a:txBody>
                    <a:bodyPr/>
                    <a:lstStyle/>
                    <a:p>
                      <a:pPr algn="ctr"/>
                      <a:r>
                        <a:rPr lang="en-US">
                          <a:effectLst/>
                        </a:rPr>
                        <a:t>29 days off</a:t>
                      </a:r>
                    </a:p>
                  </a:txBody>
                  <a:tcPr marL="47625" marR="47625" marT="47625" marB="47625" anchor="ctr"/>
                </a:tc>
                <a:extLst>
                  <a:ext uri="{0D108BD9-81ED-4DB2-BD59-A6C34878D82A}">
                    <a16:rowId xmlns:a16="http://schemas.microsoft.com/office/drawing/2014/main" val="1959389455"/>
                  </a:ext>
                </a:extLst>
              </a:tr>
              <a:tr h="0">
                <a:tc>
                  <a:txBody>
                    <a:bodyPr/>
                    <a:lstStyle/>
                    <a:p>
                      <a:pPr algn="ctr"/>
                      <a:r>
                        <a:rPr lang="en-US">
                          <a:effectLst/>
                        </a:rPr>
                        <a:t>86</a:t>
                      </a:r>
                    </a:p>
                  </a:txBody>
                  <a:tcPr marL="47625" marR="47625" marT="47625" marB="47625" anchor="ctr"/>
                </a:tc>
                <a:tc>
                  <a:txBody>
                    <a:bodyPr/>
                    <a:lstStyle/>
                    <a:p>
                      <a:pPr algn="ctr"/>
                      <a:r>
                        <a:rPr lang="en-US">
                          <a:effectLst/>
                        </a:rPr>
                        <a:t>27 days off</a:t>
                      </a:r>
                    </a:p>
                  </a:txBody>
                  <a:tcPr marL="47625" marR="47625" marT="47625" marB="47625" anchor="ctr"/>
                </a:tc>
                <a:extLst>
                  <a:ext uri="{0D108BD9-81ED-4DB2-BD59-A6C34878D82A}">
                    <a16:rowId xmlns:a16="http://schemas.microsoft.com/office/drawing/2014/main" val="364778852"/>
                  </a:ext>
                </a:extLst>
              </a:tr>
              <a:tr h="0">
                <a:tc>
                  <a:txBody>
                    <a:bodyPr/>
                    <a:lstStyle/>
                    <a:p>
                      <a:pPr algn="ctr"/>
                      <a:r>
                        <a:rPr lang="en-US">
                          <a:effectLst/>
                        </a:rPr>
                        <a:t>87</a:t>
                      </a:r>
                    </a:p>
                  </a:txBody>
                  <a:tcPr marL="47625" marR="47625" marT="47625" marB="47625" anchor="ctr"/>
                </a:tc>
                <a:tc>
                  <a:txBody>
                    <a:bodyPr/>
                    <a:lstStyle/>
                    <a:p>
                      <a:pPr algn="ctr"/>
                      <a:r>
                        <a:rPr lang="en-US">
                          <a:effectLst/>
                        </a:rPr>
                        <a:t>25 days off</a:t>
                      </a:r>
                    </a:p>
                  </a:txBody>
                  <a:tcPr marL="47625" marR="47625" marT="47625" marB="47625" anchor="ctr"/>
                </a:tc>
                <a:extLst>
                  <a:ext uri="{0D108BD9-81ED-4DB2-BD59-A6C34878D82A}">
                    <a16:rowId xmlns:a16="http://schemas.microsoft.com/office/drawing/2014/main" val="3159748666"/>
                  </a:ext>
                </a:extLst>
              </a:tr>
              <a:tr h="0">
                <a:tc>
                  <a:txBody>
                    <a:bodyPr/>
                    <a:lstStyle/>
                    <a:p>
                      <a:pPr algn="ctr"/>
                      <a:r>
                        <a:rPr lang="en-US">
                          <a:effectLst/>
                        </a:rPr>
                        <a:t>88</a:t>
                      </a:r>
                    </a:p>
                  </a:txBody>
                  <a:tcPr marL="47625" marR="47625" marT="47625" marB="47625" anchor="ctr"/>
                </a:tc>
                <a:tc>
                  <a:txBody>
                    <a:bodyPr/>
                    <a:lstStyle/>
                    <a:p>
                      <a:pPr algn="ctr"/>
                      <a:r>
                        <a:rPr lang="en-US">
                          <a:effectLst/>
                        </a:rPr>
                        <a:t>23 days off</a:t>
                      </a:r>
                    </a:p>
                  </a:txBody>
                  <a:tcPr marL="47625" marR="47625" marT="47625" marB="47625" anchor="ctr"/>
                </a:tc>
                <a:extLst>
                  <a:ext uri="{0D108BD9-81ED-4DB2-BD59-A6C34878D82A}">
                    <a16:rowId xmlns:a16="http://schemas.microsoft.com/office/drawing/2014/main" val="4107677674"/>
                  </a:ext>
                </a:extLst>
              </a:tr>
              <a:tr h="0">
                <a:tc>
                  <a:txBody>
                    <a:bodyPr/>
                    <a:lstStyle/>
                    <a:p>
                      <a:pPr algn="ctr"/>
                      <a:r>
                        <a:rPr lang="en-US">
                          <a:effectLst/>
                        </a:rPr>
                        <a:t>89</a:t>
                      </a:r>
                    </a:p>
                  </a:txBody>
                  <a:tcPr marL="47625" marR="47625" marT="47625" marB="47625" anchor="ctr"/>
                </a:tc>
                <a:tc>
                  <a:txBody>
                    <a:bodyPr/>
                    <a:lstStyle/>
                    <a:p>
                      <a:pPr algn="ctr"/>
                      <a:r>
                        <a:rPr lang="en-US">
                          <a:effectLst/>
                        </a:rPr>
                        <a:t>21 days off</a:t>
                      </a:r>
                    </a:p>
                  </a:txBody>
                  <a:tcPr marL="47625" marR="47625" marT="47625" marB="47625" anchor="ctr"/>
                </a:tc>
                <a:extLst>
                  <a:ext uri="{0D108BD9-81ED-4DB2-BD59-A6C34878D82A}">
                    <a16:rowId xmlns:a16="http://schemas.microsoft.com/office/drawing/2014/main" val="3339467521"/>
                  </a:ext>
                </a:extLst>
              </a:tr>
              <a:tr h="0">
                <a:tc>
                  <a:txBody>
                    <a:bodyPr/>
                    <a:lstStyle/>
                    <a:p>
                      <a:pPr algn="ctr"/>
                      <a:r>
                        <a:rPr lang="en-US">
                          <a:effectLst/>
                        </a:rPr>
                        <a:t>90</a:t>
                      </a:r>
                    </a:p>
                  </a:txBody>
                  <a:tcPr marL="47625" marR="47625" marT="47625" marB="47625" anchor="ctr"/>
                </a:tc>
                <a:tc>
                  <a:txBody>
                    <a:bodyPr/>
                    <a:lstStyle/>
                    <a:p>
                      <a:pPr algn="ctr"/>
                      <a:r>
                        <a:rPr lang="en-US">
                          <a:effectLst/>
                        </a:rPr>
                        <a:t>19 days off</a:t>
                      </a:r>
                    </a:p>
                  </a:txBody>
                  <a:tcPr marL="47625" marR="47625" marT="47625" marB="47625" anchor="ctr"/>
                </a:tc>
                <a:extLst>
                  <a:ext uri="{0D108BD9-81ED-4DB2-BD59-A6C34878D82A}">
                    <a16:rowId xmlns:a16="http://schemas.microsoft.com/office/drawing/2014/main" val="1870846481"/>
                  </a:ext>
                </a:extLst>
              </a:tr>
              <a:tr h="0">
                <a:tc>
                  <a:txBody>
                    <a:bodyPr/>
                    <a:lstStyle/>
                    <a:p>
                      <a:pPr algn="ctr"/>
                      <a:r>
                        <a:rPr lang="en-US">
                          <a:effectLst/>
                        </a:rPr>
                        <a:t>91</a:t>
                      </a:r>
                    </a:p>
                  </a:txBody>
                  <a:tcPr marL="47625" marR="47625" marT="47625" marB="47625" anchor="ctr"/>
                </a:tc>
                <a:tc>
                  <a:txBody>
                    <a:bodyPr/>
                    <a:lstStyle/>
                    <a:p>
                      <a:pPr algn="ctr"/>
                      <a:r>
                        <a:rPr lang="en-US">
                          <a:effectLst/>
                        </a:rPr>
                        <a:t>17 days off</a:t>
                      </a:r>
                    </a:p>
                  </a:txBody>
                  <a:tcPr marL="47625" marR="47625" marT="47625" marB="47625" anchor="ctr"/>
                </a:tc>
                <a:extLst>
                  <a:ext uri="{0D108BD9-81ED-4DB2-BD59-A6C34878D82A}">
                    <a16:rowId xmlns:a16="http://schemas.microsoft.com/office/drawing/2014/main" val="1380011582"/>
                  </a:ext>
                </a:extLst>
              </a:tr>
              <a:tr h="0">
                <a:tc>
                  <a:txBody>
                    <a:bodyPr/>
                    <a:lstStyle/>
                    <a:p>
                      <a:pPr algn="ctr"/>
                      <a:r>
                        <a:rPr lang="en-US">
                          <a:effectLst/>
                        </a:rPr>
                        <a:t>92</a:t>
                      </a:r>
                    </a:p>
                  </a:txBody>
                  <a:tcPr marL="47625" marR="47625" marT="47625" marB="47625" anchor="ctr"/>
                </a:tc>
                <a:tc>
                  <a:txBody>
                    <a:bodyPr/>
                    <a:lstStyle/>
                    <a:p>
                      <a:pPr algn="ctr"/>
                      <a:r>
                        <a:rPr lang="en-US">
                          <a:effectLst/>
                        </a:rPr>
                        <a:t>15 days off</a:t>
                      </a:r>
                    </a:p>
                  </a:txBody>
                  <a:tcPr marL="47625" marR="47625" marT="47625" marB="47625" anchor="ctr"/>
                </a:tc>
                <a:extLst>
                  <a:ext uri="{0D108BD9-81ED-4DB2-BD59-A6C34878D82A}">
                    <a16:rowId xmlns:a16="http://schemas.microsoft.com/office/drawing/2014/main" val="117417542"/>
                  </a:ext>
                </a:extLst>
              </a:tr>
              <a:tr h="0">
                <a:tc>
                  <a:txBody>
                    <a:bodyPr/>
                    <a:lstStyle/>
                    <a:p>
                      <a:pPr algn="ctr"/>
                      <a:r>
                        <a:rPr lang="en-US">
                          <a:effectLst/>
                        </a:rPr>
                        <a:t>93</a:t>
                      </a:r>
                    </a:p>
                  </a:txBody>
                  <a:tcPr marL="47625" marR="47625" marT="47625" marB="47625" anchor="ctr"/>
                </a:tc>
                <a:tc>
                  <a:txBody>
                    <a:bodyPr/>
                    <a:lstStyle/>
                    <a:p>
                      <a:pPr algn="ctr"/>
                      <a:r>
                        <a:rPr lang="en-US">
                          <a:effectLst/>
                        </a:rPr>
                        <a:t>13 days off</a:t>
                      </a:r>
                    </a:p>
                  </a:txBody>
                  <a:tcPr marL="47625" marR="47625" marT="47625" marB="47625" anchor="ctr"/>
                </a:tc>
                <a:extLst>
                  <a:ext uri="{0D108BD9-81ED-4DB2-BD59-A6C34878D82A}">
                    <a16:rowId xmlns:a16="http://schemas.microsoft.com/office/drawing/2014/main" val="2609503712"/>
                  </a:ext>
                </a:extLst>
              </a:tr>
              <a:tr h="0">
                <a:tc>
                  <a:txBody>
                    <a:bodyPr/>
                    <a:lstStyle/>
                    <a:p>
                      <a:pPr algn="ctr"/>
                      <a:r>
                        <a:rPr lang="en-US">
                          <a:effectLst/>
                        </a:rPr>
                        <a:t>94</a:t>
                      </a:r>
                    </a:p>
                  </a:txBody>
                  <a:tcPr marL="47625" marR="47625" marT="47625" marB="47625" anchor="ctr"/>
                </a:tc>
                <a:tc>
                  <a:txBody>
                    <a:bodyPr/>
                    <a:lstStyle/>
                    <a:p>
                      <a:pPr algn="ctr"/>
                      <a:r>
                        <a:rPr lang="en-US">
                          <a:effectLst/>
                        </a:rPr>
                        <a:t>11 days off</a:t>
                      </a:r>
                    </a:p>
                  </a:txBody>
                  <a:tcPr marL="47625" marR="47625" marT="47625" marB="47625" anchor="ctr"/>
                </a:tc>
                <a:extLst>
                  <a:ext uri="{0D108BD9-81ED-4DB2-BD59-A6C34878D82A}">
                    <a16:rowId xmlns:a16="http://schemas.microsoft.com/office/drawing/2014/main" val="2823897668"/>
                  </a:ext>
                </a:extLst>
              </a:tr>
              <a:tr h="0">
                <a:tc>
                  <a:txBody>
                    <a:bodyPr/>
                    <a:lstStyle/>
                    <a:p>
                      <a:pPr algn="ctr"/>
                      <a:r>
                        <a:rPr lang="en-US">
                          <a:effectLst/>
                        </a:rPr>
                        <a:t>95</a:t>
                      </a:r>
                    </a:p>
                  </a:txBody>
                  <a:tcPr marL="47625" marR="47625" marT="47625" marB="47625" anchor="ctr"/>
                </a:tc>
                <a:tc>
                  <a:txBody>
                    <a:bodyPr/>
                    <a:lstStyle/>
                    <a:p>
                      <a:pPr algn="ctr"/>
                      <a:r>
                        <a:rPr lang="en-US">
                          <a:effectLst/>
                        </a:rPr>
                        <a:t>9 days off</a:t>
                      </a:r>
                    </a:p>
                  </a:txBody>
                  <a:tcPr marL="47625" marR="47625" marT="47625" marB="47625" anchor="ctr"/>
                </a:tc>
                <a:extLst>
                  <a:ext uri="{0D108BD9-81ED-4DB2-BD59-A6C34878D82A}">
                    <a16:rowId xmlns:a16="http://schemas.microsoft.com/office/drawing/2014/main" val="1828776673"/>
                  </a:ext>
                </a:extLst>
              </a:tr>
              <a:tr h="0">
                <a:tc>
                  <a:txBody>
                    <a:bodyPr/>
                    <a:lstStyle/>
                    <a:p>
                      <a:pPr algn="ctr"/>
                      <a:r>
                        <a:rPr lang="en-US">
                          <a:effectLst/>
                        </a:rPr>
                        <a:t>96</a:t>
                      </a:r>
                    </a:p>
                  </a:txBody>
                  <a:tcPr marL="47625" marR="47625" marT="47625" marB="47625" anchor="ctr"/>
                </a:tc>
                <a:tc>
                  <a:txBody>
                    <a:bodyPr/>
                    <a:lstStyle/>
                    <a:p>
                      <a:pPr algn="ctr"/>
                      <a:r>
                        <a:rPr lang="en-US">
                          <a:effectLst/>
                        </a:rPr>
                        <a:t>7 days off</a:t>
                      </a:r>
                    </a:p>
                  </a:txBody>
                  <a:tcPr marL="47625" marR="47625" marT="47625" marB="47625" anchor="ctr"/>
                </a:tc>
                <a:extLst>
                  <a:ext uri="{0D108BD9-81ED-4DB2-BD59-A6C34878D82A}">
                    <a16:rowId xmlns:a16="http://schemas.microsoft.com/office/drawing/2014/main" val="3246578760"/>
                  </a:ext>
                </a:extLst>
              </a:tr>
              <a:tr h="0">
                <a:tc>
                  <a:txBody>
                    <a:bodyPr/>
                    <a:lstStyle/>
                    <a:p>
                      <a:pPr algn="ctr"/>
                      <a:r>
                        <a:rPr lang="en-US">
                          <a:effectLst/>
                        </a:rPr>
                        <a:t>97</a:t>
                      </a:r>
                    </a:p>
                  </a:txBody>
                  <a:tcPr marL="47625" marR="47625" marT="47625" marB="47625" anchor="ctr"/>
                </a:tc>
                <a:tc>
                  <a:txBody>
                    <a:bodyPr/>
                    <a:lstStyle/>
                    <a:p>
                      <a:pPr algn="ctr"/>
                      <a:r>
                        <a:rPr lang="en-US">
                          <a:effectLst/>
                        </a:rPr>
                        <a:t>5 days off</a:t>
                      </a:r>
                    </a:p>
                  </a:txBody>
                  <a:tcPr marL="47625" marR="47625" marT="47625" marB="47625" anchor="ctr"/>
                </a:tc>
                <a:extLst>
                  <a:ext uri="{0D108BD9-81ED-4DB2-BD59-A6C34878D82A}">
                    <a16:rowId xmlns:a16="http://schemas.microsoft.com/office/drawing/2014/main" val="1244034838"/>
                  </a:ext>
                </a:extLst>
              </a:tr>
              <a:tr h="0">
                <a:tc>
                  <a:txBody>
                    <a:bodyPr/>
                    <a:lstStyle/>
                    <a:p>
                      <a:pPr algn="ctr"/>
                      <a:r>
                        <a:rPr lang="en-US">
                          <a:effectLst/>
                        </a:rPr>
                        <a:t>98</a:t>
                      </a:r>
                    </a:p>
                  </a:txBody>
                  <a:tcPr marL="47625" marR="47625" marT="47625" marB="47625" anchor="ctr"/>
                </a:tc>
                <a:tc>
                  <a:txBody>
                    <a:bodyPr/>
                    <a:lstStyle/>
                    <a:p>
                      <a:pPr algn="ctr"/>
                      <a:r>
                        <a:rPr lang="en-US">
                          <a:effectLst/>
                        </a:rPr>
                        <a:t>4 days off</a:t>
                      </a:r>
                    </a:p>
                  </a:txBody>
                  <a:tcPr marL="47625" marR="47625" marT="47625" marB="47625" anchor="ctr"/>
                </a:tc>
                <a:extLst>
                  <a:ext uri="{0D108BD9-81ED-4DB2-BD59-A6C34878D82A}">
                    <a16:rowId xmlns:a16="http://schemas.microsoft.com/office/drawing/2014/main" val="4168219549"/>
                  </a:ext>
                </a:extLst>
              </a:tr>
              <a:tr h="0">
                <a:tc>
                  <a:txBody>
                    <a:bodyPr/>
                    <a:lstStyle/>
                    <a:p>
                      <a:pPr algn="ctr"/>
                      <a:r>
                        <a:rPr lang="en-US">
                          <a:effectLst/>
                        </a:rPr>
                        <a:t>99</a:t>
                      </a:r>
                    </a:p>
                  </a:txBody>
                  <a:tcPr marL="47625" marR="47625" marT="47625" marB="47625" anchor="ctr"/>
                </a:tc>
                <a:tc>
                  <a:txBody>
                    <a:bodyPr/>
                    <a:lstStyle/>
                    <a:p>
                      <a:pPr algn="ctr"/>
                      <a:r>
                        <a:rPr lang="en-US">
                          <a:effectLst/>
                        </a:rPr>
                        <a:t>2 days off</a:t>
                      </a:r>
                    </a:p>
                  </a:txBody>
                  <a:tcPr marL="47625" marR="47625" marT="47625" marB="47625" anchor="ctr"/>
                </a:tc>
                <a:extLst>
                  <a:ext uri="{0D108BD9-81ED-4DB2-BD59-A6C34878D82A}">
                    <a16:rowId xmlns:a16="http://schemas.microsoft.com/office/drawing/2014/main" val="3676697418"/>
                  </a:ext>
                </a:extLst>
              </a:tr>
              <a:tr h="0">
                <a:tc>
                  <a:txBody>
                    <a:bodyPr/>
                    <a:lstStyle/>
                    <a:p>
                      <a:pPr algn="ctr"/>
                      <a:r>
                        <a:rPr lang="en-US">
                          <a:effectLst/>
                        </a:rPr>
                        <a:t>100</a:t>
                      </a:r>
                    </a:p>
                  </a:txBody>
                  <a:tcPr marL="47625" marR="47625" marT="47625" marB="47625" anchor="ctr"/>
                </a:tc>
                <a:tc>
                  <a:txBody>
                    <a:bodyPr/>
                    <a:lstStyle/>
                    <a:p>
                      <a:pPr algn="ctr"/>
                      <a:r>
                        <a:rPr lang="en-US">
                          <a:effectLst/>
                        </a:rPr>
                        <a:t>0 days off</a:t>
                      </a:r>
                    </a:p>
                  </a:txBody>
                  <a:tcPr marL="47625" marR="47625" marT="47625" marB="47625" anchor="ctr"/>
                </a:tc>
                <a:extLst>
                  <a:ext uri="{0D108BD9-81ED-4DB2-BD59-A6C34878D82A}">
                    <a16:rowId xmlns:a16="http://schemas.microsoft.com/office/drawing/2014/main" val="2571985502"/>
                  </a:ext>
                </a:extLst>
              </a:tr>
            </a:tbl>
          </a:graphicData>
        </a:graphic>
      </p:graphicFrame>
      <p:sp>
        <p:nvSpPr>
          <p:cNvPr id="7" name="Rectangle: Rounded Corners 6">
            <a:extLst>
              <a:ext uri="{FF2B5EF4-FFF2-40B4-BE49-F238E27FC236}">
                <a16:creationId xmlns:a16="http://schemas.microsoft.com/office/drawing/2014/main" id="{522B4106-C1E3-40C5-9953-3D6D8C61DC67}"/>
              </a:ext>
            </a:extLst>
          </p:cNvPr>
          <p:cNvSpPr/>
          <p:nvPr/>
        </p:nvSpPr>
        <p:spPr>
          <a:xfrm>
            <a:off x="498143" y="4234218"/>
            <a:ext cx="10520148" cy="225187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0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6DE3-163A-4AA0-BC30-17464648F3B1}"/>
              </a:ext>
            </a:extLst>
          </p:cNvPr>
          <p:cNvSpPr>
            <a:spLocks noGrp="1"/>
          </p:cNvSpPr>
          <p:nvPr>
            <p:ph type="title"/>
          </p:nvPr>
        </p:nvSpPr>
        <p:spPr/>
        <p:txBody>
          <a:bodyPr/>
          <a:lstStyle/>
          <a:p>
            <a:r>
              <a:rPr lang="en-US" b="1">
                <a:cs typeface="Calibri Light"/>
              </a:rPr>
              <a:t>Culture within our Academy</a:t>
            </a:r>
          </a:p>
        </p:txBody>
      </p:sp>
      <p:sp>
        <p:nvSpPr>
          <p:cNvPr id="3" name="Content Placeholder 2">
            <a:extLst>
              <a:ext uri="{FF2B5EF4-FFF2-40B4-BE49-F238E27FC236}">
                <a16:creationId xmlns:a16="http://schemas.microsoft.com/office/drawing/2014/main" id="{65DE558E-B3A7-4BF1-9704-5266AF937D86}"/>
              </a:ext>
            </a:extLst>
          </p:cNvPr>
          <p:cNvSpPr>
            <a:spLocks noGrp="1"/>
          </p:cNvSpPr>
          <p:nvPr>
            <p:ph idx="1"/>
          </p:nvPr>
        </p:nvSpPr>
        <p:spPr/>
        <p:txBody>
          <a:bodyPr vert="horz" lIns="91440" tIns="45720" rIns="91440" bIns="45720" rtlCol="0" anchor="t">
            <a:normAutofit/>
          </a:bodyPr>
          <a:lstStyle/>
          <a:p>
            <a:pPr marL="0" indent="0" algn="ctr">
              <a:buNone/>
            </a:pPr>
            <a:endParaRPr lang="en-US" b="1" i="1" dirty="0">
              <a:cs typeface="Calibri"/>
            </a:endParaRPr>
          </a:p>
          <a:p>
            <a:pPr marL="0" indent="0" algn="ctr">
              <a:buNone/>
            </a:pPr>
            <a:endParaRPr lang="en-US" b="1" i="1" dirty="0">
              <a:cs typeface="Calibri"/>
            </a:endParaRPr>
          </a:p>
          <a:p>
            <a:pPr marL="0" indent="0" algn="ctr">
              <a:buNone/>
            </a:pPr>
            <a:endParaRPr lang="en-US" b="1" i="1" dirty="0">
              <a:cs typeface="Calibri"/>
            </a:endParaRPr>
          </a:p>
          <a:p>
            <a:pPr marL="0" indent="0" algn="ctr">
              <a:buNone/>
            </a:pPr>
            <a:r>
              <a:rPr lang="en-US" sz="3600" b="1" i="1">
                <a:cs typeface="Calibri"/>
              </a:rPr>
              <a:t>"You own your own behaviour"</a:t>
            </a:r>
            <a:endParaRPr lang="en-US" sz="3600">
              <a:cs typeface="Calibri"/>
            </a:endParaRPr>
          </a:p>
        </p:txBody>
      </p:sp>
    </p:spTree>
    <p:extLst>
      <p:ext uri="{BB962C8B-B14F-4D97-AF65-F5344CB8AC3E}">
        <p14:creationId xmlns:p14="http://schemas.microsoft.com/office/powerpoint/2010/main" val="35332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9388" y="540800"/>
            <a:ext cx="10328366" cy="1655762"/>
          </a:xfrm>
        </p:spPr>
        <p:txBody>
          <a:bodyPr>
            <a:noAutofit/>
          </a:bodyPr>
          <a:lstStyle/>
          <a:p>
            <a:endParaRPr lang="en-GB" sz="4000" dirty="0"/>
          </a:p>
          <a:p>
            <a:endParaRPr lang="en-GB" sz="4800" dirty="0"/>
          </a:p>
        </p:txBody>
      </p:sp>
      <p:sp>
        <p:nvSpPr>
          <p:cNvPr id="13" name="Moon 12"/>
          <p:cNvSpPr/>
          <p:nvPr/>
        </p:nvSpPr>
        <p:spPr>
          <a:xfrm>
            <a:off x="-822959"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5" name="Oval 14"/>
          <p:cNvSpPr/>
          <p:nvPr/>
        </p:nvSpPr>
        <p:spPr>
          <a:xfrm>
            <a:off x="-1062633"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6" name="Oval 15"/>
          <p:cNvSpPr/>
          <p:nvPr/>
        </p:nvSpPr>
        <p:spPr>
          <a:xfrm>
            <a:off x="-115796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 name="Oval 24"/>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aphicFrame>
        <p:nvGraphicFramePr>
          <p:cNvPr id="7" name="Diagram 6"/>
          <p:cNvGraphicFramePr/>
          <p:nvPr>
            <p:extLst/>
          </p:nvPr>
        </p:nvGraphicFramePr>
        <p:xfrm>
          <a:off x="1584960" y="72671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54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705"/>
            <a:ext cx="9144000" cy="2387600"/>
          </a:xfrm>
        </p:spPr>
        <p:txBody>
          <a:bodyPr/>
          <a:lstStyle/>
          <a:p>
            <a:r>
              <a:rPr lang="en-GB" dirty="0"/>
              <a:t>Go 4 Schools</a:t>
            </a:r>
          </a:p>
        </p:txBody>
      </p:sp>
      <p:sp>
        <p:nvSpPr>
          <p:cNvPr id="5" name="Moon 4"/>
          <p:cNvSpPr/>
          <p:nvPr/>
        </p:nvSpPr>
        <p:spPr>
          <a:xfrm>
            <a:off x="-857793"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Oval 5"/>
          <p:cNvSpPr/>
          <p:nvPr/>
        </p:nvSpPr>
        <p:spPr>
          <a:xfrm>
            <a:off x="-1097467"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Oval 6"/>
          <p:cNvSpPr/>
          <p:nvPr/>
        </p:nvSpPr>
        <p:spPr>
          <a:xfrm>
            <a:off x="-109700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Oval 7"/>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43" y="5839045"/>
            <a:ext cx="2028562" cy="788178"/>
          </a:xfrm>
          <a:prstGeom prst="rect">
            <a:avLst/>
          </a:prstGeom>
        </p:spPr>
      </p:pic>
      <p:pic>
        <p:nvPicPr>
          <p:cNvPr id="3" name="Picture 2"/>
          <p:cNvPicPr>
            <a:picLocks noChangeAspect="1"/>
          </p:cNvPicPr>
          <p:nvPr/>
        </p:nvPicPr>
        <p:blipFill>
          <a:blip r:embed="rId3"/>
          <a:stretch>
            <a:fillRect/>
          </a:stretch>
        </p:blipFill>
        <p:spPr>
          <a:xfrm>
            <a:off x="1067664" y="1142886"/>
            <a:ext cx="5197290" cy="2621507"/>
          </a:xfrm>
          <a:prstGeom prst="rect">
            <a:avLst/>
          </a:prstGeom>
        </p:spPr>
      </p:pic>
      <p:pic>
        <p:nvPicPr>
          <p:cNvPr id="9" name="Picture 8"/>
          <p:cNvPicPr>
            <a:picLocks noChangeAspect="1"/>
          </p:cNvPicPr>
          <p:nvPr/>
        </p:nvPicPr>
        <p:blipFill>
          <a:blip r:embed="rId4"/>
          <a:stretch>
            <a:fillRect/>
          </a:stretch>
        </p:blipFill>
        <p:spPr>
          <a:xfrm>
            <a:off x="6355952" y="1258184"/>
            <a:ext cx="4983912" cy="4724809"/>
          </a:xfrm>
          <a:prstGeom prst="rect">
            <a:avLst/>
          </a:prstGeom>
        </p:spPr>
      </p:pic>
    </p:spTree>
    <p:extLst>
      <p:ext uri="{BB962C8B-B14F-4D97-AF65-F5344CB8AC3E}">
        <p14:creationId xmlns:p14="http://schemas.microsoft.com/office/powerpoint/2010/main" val="135779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a:solidFill>
                  <a:srgbClr val="FF0000"/>
                </a:solidFill>
              </a:rPr>
              <a:t>Head Teacher’s welcome:</a:t>
            </a:r>
          </a:p>
        </p:txBody>
      </p:sp>
      <p:pic>
        <p:nvPicPr>
          <p:cNvPr id="3" name="Picture 3" descr="Diagram, bubble chart&#10;&#10;Description automatically generated">
            <a:extLst>
              <a:ext uri="{FF2B5EF4-FFF2-40B4-BE49-F238E27FC236}">
                <a16:creationId xmlns:a16="http://schemas.microsoft.com/office/drawing/2014/main" id="{447C9867-DBD4-44F9-AEE3-A5E3F3F4015E}"/>
              </a:ext>
            </a:extLst>
          </p:cNvPr>
          <p:cNvPicPr>
            <a:picLocks noChangeAspect="1"/>
          </p:cNvPicPr>
          <p:nvPr/>
        </p:nvPicPr>
        <p:blipFill>
          <a:blip r:embed="rId3"/>
          <a:stretch>
            <a:fillRect/>
          </a:stretch>
        </p:blipFill>
        <p:spPr>
          <a:xfrm>
            <a:off x="1949570" y="1406440"/>
            <a:ext cx="3490822" cy="4965270"/>
          </a:xfrm>
          <a:prstGeom prst="rect">
            <a:avLst/>
          </a:prstGeom>
        </p:spPr>
      </p:pic>
      <p:pic>
        <p:nvPicPr>
          <p:cNvPr id="4" name="Picture 4" descr="Diagram&#10;&#10;Description automatically generated">
            <a:extLst>
              <a:ext uri="{FF2B5EF4-FFF2-40B4-BE49-F238E27FC236}">
                <a16:creationId xmlns:a16="http://schemas.microsoft.com/office/drawing/2014/main" id="{FAF3E1D6-4E9B-4D96-A916-3193774BB1C4}"/>
              </a:ext>
            </a:extLst>
          </p:cNvPr>
          <p:cNvPicPr>
            <a:picLocks noChangeAspect="1"/>
          </p:cNvPicPr>
          <p:nvPr/>
        </p:nvPicPr>
        <p:blipFill>
          <a:blip r:embed="rId4"/>
          <a:stretch>
            <a:fillRect/>
          </a:stretch>
        </p:blipFill>
        <p:spPr>
          <a:xfrm>
            <a:off x="6090249" y="1412050"/>
            <a:ext cx="3447690" cy="4954051"/>
          </a:xfrm>
          <a:prstGeom prst="rect">
            <a:avLst/>
          </a:prstGeom>
        </p:spPr>
      </p:pic>
    </p:spTree>
    <p:extLst>
      <p:ext uri="{BB962C8B-B14F-4D97-AF65-F5344CB8AC3E}">
        <p14:creationId xmlns:p14="http://schemas.microsoft.com/office/powerpoint/2010/main" val="1336550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705"/>
            <a:ext cx="9144000" cy="2387600"/>
          </a:xfrm>
        </p:spPr>
        <p:txBody>
          <a:bodyPr/>
          <a:lstStyle/>
          <a:p>
            <a:r>
              <a:rPr lang="en-GB" dirty="0"/>
              <a:t>Go 4 Schools</a:t>
            </a:r>
          </a:p>
        </p:txBody>
      </p:sp>
      <p:sp>
        <p:nvSpPr>
          <p:cNvPr id="5" name="Moon 4"/>
          <p:cNvSpPr/>
          <p:nvPr/>
        </p:nvSpPr>
        <p:spPr>
          <a:xfrm>
            <a:off x="-857793"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Oval 5"/>
          <p:cNvSpPr/>
          <p:nvPr/>
        </p:nvSpPr>
        <p:spPr>
          <a:xfrm>
            <a:off x="-1097467"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Oval 6"/>
          <p:cNvSpPr/>
          <p:nvPr/>
        </p:nvSpPr>
        <p:spPr>
          <a:xfrm>
            <a:off x="-109700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Oval 7"/>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43" y="5839045"/>
            <a:ext cx="2028562" cy="788178"/>
          </a:xfrm>
          <a:prstGeom prst="rect">
            <a:avLst/>
          </a:prstGeom>
        </p:spPr>
      </p:pic>
      <p:pic>
        <p:nvPicPr>
          <p:cNvPr id="11" name="Picture 10"/>
          <p:cNvPicPr>
            <a:picLocks noChangeAspect="1"/>
          </p:cNvPicPr>
          <p:nvPr/>
        </p:nvPicPr>
        <p:blipFill>
          <a:blip r:embed="rId3"/>
          <a:stretch>
            <a:fillRect/>
          </a:stretch>
        </p:blipFill>
        <p:spPr>
          <a:xfrm>
            <a:off x="3748821" y="903261"/>
            <a:ext cx="5060118" cy="5852667"/>
          </a:xfrm>
          <a:prstGeom prst="rect">
            <a:avLst/>
          </a:prstGeom>
        </p:spPr>
      </p:pic>
    </p:spTree>
    <p:extLst>
      <p:ext uri="{BB962C8B-B14F-4D97-AF65-F5344CB8AC3E}">
        <p14:creationId xmlns:p14="http://schemas.microsoft.com/office/powerpoint/2010/main" val="148176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850602" y="1095103"/>
          <a:ext cx="10490796" cy="556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792" y="5873879"/>
            <a:ext cx="2028562" cy="788178"/>
          </a:xfrm>
          <a:prstGeom prst="rect">
            <a:avLst/>
          </a:prstGeom>
        </p:spPr>
      </p:pic>
      <p:sp>
        <p:nvSpPr>
          <p:cNvPr id="8" name="Rectangle 7"/>
          <p:cNvSpPr/>
          <p:nvPr/>
        </p:nvSpPr>
        <p:spPr>
          <a:xfrm>
            <a:off x="1509616" y="163175"/>
            <a:ext cx="9172768" cy="923330"/>
          </a:xfrm>
          <a:prstGeom prst="rect">
            <a:avLst/>
          </a:prstGeom>
          <a:noFill/>
        </p:spPr>
        <p:txBody>
          <a:bodyPr wrap="non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Behaviour</a:t>
            </a:r>
            <a:r>
              <a:rPr lang="en-US" sz="5400" dirty="0">
                <a:ln w="0"/>
                <a:effectLst>
                  <a:outerShdw blurRad="38100" dist="19050" dir="2700000" algn="tl" rotWithShape="0">
                    <a:schemeClr val="dk1">
                      <a:alpha val="40000"/>
                    </a:schemeClr>
                  </a:outerShdw>
                </a:effectLst>
              </a:rPr>
              <a:t> Improvement System</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5651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705"/>
            <a:ext cx="9144000" cy="2387600"/>
          </a:xfrm>
        </p:spPr>
        <p:txBody>
          <a:bodyPr/>
          <a:lstStyle/>
          <a:p>
            <a:r>
              <a:rPr lang="en-GB" dirty="0"/>
              <a:t>Detentions</a:t>
            </a:r>
          </a:p>
        </p:txBody>
      </p:sp>
      <p:graphicFrame>
        <p:nvGraphicFramePr>
          <p:cNvPr id="4" name="Table 3"/>
          <p:cNvGraphicFramePr>
            <a:graphicFrameLocks noGrp="1"/>
          </p:cNvGraphicFramePr>
          <p:nvPr/>
        </p:nvGraphicFramePr>
        <p:xfrm>
          <a:off x="426720" y="1158240"/>
          <a:ext cx="11338560" cy="3331192"/>
        </p:xfrm>
        <a:graphic>
          <a:graphicData uri="http://schemas.openxmlformats.org/drawingml/2006/table">
            <a:tbl>
              <a:tblPr firstRow="1" bandRow="1">
                <a:tableStyleId>{5C22544A-7EE6-4342-B048-85BDC9FD1C3A}</a:tableStyleId>
              </a:tblPr>
              <a:tblGrid>
                <a:gridCol w="2267712">
                  <a:extLst>
                    <a:ext uri="{9D8B030D-6E8A-4147-A177-3AD203B41FA5}">
                      <a16:colId xmlns:a16="http://schemas.microsoft.com/office/drawing/2014/main" val="3027538664"/>
                    </a:ext>
                  </a:extLst>
                </a:gridCol>
                <a:gridCol w="2267712">
                  <a:extLst>
                    <a:ext uri="{9D8B030D-6E8A-4147-A177-3AD203B41FA5}">
                      <a16:colId xmlns:a16="http://schemas.microsoft.com/office/drawing/2014/main" val="3395706011"/>
                    </a:ext>
                  </a:extLst>
                </a:gridCol>
                <a:gridCol w="2267712">
                  <a:extLst>
                    <a:ext uri="{9D8B030D-6E8A-4147-A177-3AD203B41FA5}">
                      <a16:colId xmlns:a16="http://schemas.microsoft.com/office/drawing/2014/main" val="433338035"/>
                    </a:ext>
                  </a:extLst>
                </a:gridCol>
                <a:gridCol w="2267712">
                  <a:extLst>
                    <a:ext uri="{9D8B030D-6E8A-4147-A177-3AD203B41FA5}">
                      <a16:colId xmlns:a16="http://schemas.microsoft.com/office/drawing/2014/main" val="48881012"/>
                    </a:ext>
                  </a:extLst>
                </a:gridCol>
                <a:gridCol w="2267712">
                  <a:extLst>
                    <a:ext uri="{9D8B030D-6E8A-4147-A177-3AD203B41FA5}">
                      <a16:colId xmlns:a16="http://schemas.microsoft.com/office/drawing/2014/main" val="3001602945"/>
                    </a:ext>
                  </a:extLst>
                </a:gridCol>
              </a:tblGrid>
              <a:tr h="648624">
                <a:tc>
                  <a:txBody>
                    <a:bodyPr/>
                    <a:lstStyle/>
                    <a:p>
                      <a:r>
                        <a:rPr lang="en-GB" dirty="0"/>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28804459"/>
                  </a:ext>
                </a:extLst>
              </a:tr>
              <a:tr h="1119544">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763196"/>
                  </a:ext>
                </a:extLst>
              </a:tr>
              <a:tr h="648624">
                <a:tc>
                  <a:txBody>
                    <a:bodyPr/>
                    <a:lstStyle/>
                    <a:p>
                      <a:r>
                        <a:rPr lang="en-GB" dirty="0"/>
                        <a:t>KS4</a:t>
                      </a:r>
                      <a:r>
                        <a:rPr lang="en-GB" baseline="0" dirty="0"/>
                        <a:t> – (14:55-15:25)</a:t>
                      </a:r>
                    </a:p>
                    <a:p>
                      <a:r>
                        <a:rPr lang="en-GB" baseline="0" dirty="0"/>
                        <a:t>Main Hall</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5785301"/>
                  </a:ext>
                </a:extLst>
              </a:tr>
              <a:tr h="64862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Leadership – (14:45 – 15:15)</a:t>
                      </a:r>
                    </a:p>
                    <a:p>
                      <a:r>
                        <a:rPr lang="en-GB" sz="1400" dirty="0"/>
                        <a:t>Training</a:t>
                      </a:r>
                      <a:r>
                        <a:rPr lang="en-GB" sz="1400" baseline="0" dirty="0"/>
                        <a:t> Room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Leadership – (14:45 – 15:15)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Training</a:t>
                      </a:r>
                      <a:r>
                        <a:rPr lang="en-GB" sz="1400" baseline="0" dirty="0"/>
                        <a:t> Room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945522"/>
                  </a:ext>
                </a:extLst>
              </a:tr>
            </a:tbl>
          </a:graphicData>
        </a:graphic>
      </p:graphicFrame>
      <p:sp>
        <p:nvSpPr>
          <p:cNvPr id="5" name="Moon 4"/>
          <p:cNvSpPr/>
          <p:nvPr/>
        </p:nvSpPr>
        <p:spPr>
          <a:xfrm>
            <a:off x="-857793"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Oval 5"/>
          <p:cNvSpPr/>
          <p:nvPr/>
        </p:nvSpPr>
        <p:spPr>
          <a:xfrm>
            <a:off x="-1097467"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Oval 6"/>
          <p:cNvSpPr/>
          <p:nvPr/>
        </p:nvSpPr>
        <p:spPr>
          <a:xfrm>
            <a:off x="-109700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Oval 7"/>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43" y="5839045"/>
            <a:ext cx="2028562" cy="788178"/>
          </a:xfrm>
          <a:prstGeom prst="rect">
            <a:avLst/>
          </a:prstGeom>
        </p:spPr>
      </p:pic>
    </p:spTree>
    <p:extLst>
      <p:ext uri="{BB962C8B-B14F-4D97-AF65-F5344CB8AC3E}">
        <p14:creationId xmlns:p14="http://schemas.microsoft.com/office/powerpoint/2010/main" val="1683037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586508" y="-116600"/>
            <a:ext cx="5895109" cy="1334366"/>
          </a:xfrm>
        </p:spPr>
        <p:txBody>
          <a:bodyPr/>
          <a:lstStyle/>
          <a:p>
            <a:pPr algn="ctr"/>
            <a:r>
              <a:rPr lang="en-GB" b="1" dirty="0" smtClean="0">
                <a:solidFill>
                  <a:srgbClr val="FF0000"/>
                </a:solidFill>
              </a:rPr>
              <a:t>Rewards</a:t>
            </a:r>
            <a:endParaRPr lang="en-GB" b="1" dirty="0">
              <a:solidFill>
                <a:srgbClr val="FF0000"/>
              </a:solidFill>
            </a:endParaRPr>
          </a:p>
        </p:txBody>
      </p:sp>
      <p:pic>
        <p:nvPicPr>
          <p:cNvPr id="3" name="Content Placeholder 2"/>
          <p:cNvPicPr>
            <a:picLocks noGrp="1" noChangeAspect="1"/>
          </p:cNvPicPr>
          <p:nvPr>
            <p:ph idx="1"/>
          </p:nvPr>
        </p:nvPicPr>
        <p:blipFill>
          <a:blip r:embed="rId3"/>
          <a:stretch>
            <a:fillRect/>
          </a:stretch>
        </p:blipFill>
        <p:spPr>
          <a:xfrm>
            <a:off x="5957455" y="271953"/>
            <a:ext cx="5467927" cy="6511241"/>
          </a:xfrm>
          <a:prstGeom prst="rect">
            <a:avLst/>
          </a:prstGeom>
        </p:spPr>
      </p:pic>
      <p:sp>
        <p:nvSpPr>
          <p:cNvPr id="4" name="Rectangle 3"/>
          <p:cNvSpPr/>
          <p:nvPr/>
        </p:nvSpPr>
        <p:spPr>
          <a:xfrm>
            <a:off x="1459346" y="1637105"/>
            <a:ext cx="4498109" cy="4154984"/>
          </a:xfrm>
          <a:prstGeom prst="rect">
            <a:avLst/>
          </a:prstGeom>
        </p:spPr>
        <p:txBody>
          <a:bodyPr wrap="square">
            <a:spAutoFit/>
          </a:bodyPr>
          <a:lstStyle/>
          <a:p>
            <a:r>
              <a:rPr lang="en-GB" sz="3200" dirty="0" smtClean="0">
                <a:solidFill>
                  <a:srgbClr val="002060"/>
                </a:solidFill>
                <a:ea typeface="Tahoma" panose="020B0604030504040204" pitchFamily="34" charset="0"/>
                <a:cs typeface="Tahoma" panose="020B0604030504040204" pitchFamily="34" charset="0"/>
              </a:rPr>
              <a:t>Pupils </a:t>
            </a:r>
            <a:r>
              <a:rPr lang="en-GB" sz="3200" dirty="0">
                <a:solidFill>
                  <a:srgbClr val="002060"/>
                </a:solidFill>
                <a:ea typeface="Tahoma" panose="020B0604030504040204" pitchFamily="34" charset="0"/>
                <a:cs typeface="Tahoma" panose="020B0604030504040204" pitchFamily="34" charset="0"/>
              </a:rPr>
              <a:t>can earn reward </a:t>
            </a:r>
            <a:r>
              <a:rPr lang="en-GB" sz="3200" dirty="0" smtClean="0">
                <a:solidFill>
                  <a:srgbClr val="002060"/>
                </a:solidFill>
                <a:ea typeface="Tahoma" panose="020B0604030504040204" pitchFamily="34" charset="0"/>
                <a:cs typeface="Tahoma" panose="020B0604030504040204" pitchFamily="34" charset="0"/>
              </a:rPr>
              <a:t>points</a:t>
            </a:r>
            <a:endParaRPr lang="en-GB" sz="2000" dirty="0" smtClean="0">
              <a:solidFill>
                <a:srgbClr val="002060"/>
              </a:solidFill>
              <a:ea typeface="Tahoma" panose="020B0604030504040204" pitchFamily="34" charset="0"/>
              <a:cs typeface="Tahoma" panose="020B0604030504040204" pitchFamily="34" charset="0"/>
            </a:endParaRPr>
          </a:p>
          <a:p>
            <a:endParaRPr lang="en-GB" sz="32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During </a:t>
            </a:r>
            <a:r>
              <a:rPr lang="en-GB" sz="2800" dirty="0" smtClean="0">
                <a:solidFill>
                  <a:srgbClr val="002060"/>
                </a:solidFill>
                <a:ea typeface="Tahoma" panose="020B0604030504040204" pitchFamily="34" charset="0"/>
                <a:cs typeface="Tahoma" panose="020B0604030504040204" pitchFamily="34" charset="0"/>
              </a:rPr>
              <a:t>lessons</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In social </a:t>
            </a:r>
            <a:r>
              <a:rPr lang="en-GB" sz="2800" dirty="0" smtClean="0">
                <a:solidFill>
                  <a:srgbClr val="002060"/>
                </a:solidFill>
                <a:ea typeface="Tahoma" panose="020B0604030504040204" pitchFamily="34" charset="0"/>
                <a:cs typeface="Tahoma" panose="020B0604030504040204" pitchFamily="34" charset="0"/>
              </a:rPr>
              <a:t>times</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Extra Curricular activities and </a:t>
            </a:r>
            <a:r>
              <a:rPr lang="en-GB" sz="2800" dirty="0" smtClean="0">
                <a:solidFill>
                  <a:srgbClr val="002060"/>
                </a:solidFill>
                <a:ea typeface="Tahoma" panose="020B0604030504040204" pitchFamily="34" charset="0"/>
                <a:cs typeface="Tahoma" panose="020B0604030504040204" pitchFamily="34" charset="0"/>
              </a:rPr>
              <a:t>events</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smtClean="0">
                <a:solidFill>
                  <a:srgbClr val="002060"/>
                </a:solidFill>
                <a:ea typeface="Tahoma" panose="020B0604030504040204" pitchFamily="34" charset="0"/>
                <a:cs typeface="Tahoma" panose="020B0604030504040204" pitchFamily="34" charset="0"/>
              </a:rPr>
              <a:t>Volunteering</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Out of school activities</a:t>
            </a:r>
          </a:p>
        </p:txBody>
      </p:sp>
    </p:spTree>
    <p:extLst>
      <p:ext uri="{BB962C8B-B14F-4D97-AF65-F5344CB8AC3E}">
        <p14:creationId xmlns:p14="http://schemas.microsoft.com/office/powerpoint/2010/main" val="349730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39"/>
            <a:ext cx="12065000" cy="6783194"/>
          </a:xfrm>
          <a:prstGeom prst="rect">
            <a:avLst/>
          </a:prstGeom>
        </p:spPr>
      </p:pic>
      <p:sp>
        <p:nvSpPr>
          <p:cNvPr id="8" name="Title 7"/>
          <p:cNvSpPr>
            <a:spLocks noGrp="1"/>
          </p:cNvSpPr>
          <p:nvPr>
            <p:ph type="title"/>
          </p:nvPr>
        </p:nvSpPr>
        <p:spPr>
          <a:xfrm>
            <a:off x="972288" y="-77424"/>
            <a:ext cx="10120424" cy="1325563"/>
          </a:xfrm>
        </p:spPr>
        <p:txBody>
          <a:bodyPr/>
          <a:lstStyle/>
          <a:p>
            <a:pPr algn="ctr"/>
            <a:r>
              <a:rPr lang="en-GB" b="1" dirty="0" smtClean="0">
                <a:solidFill>
                  <a:srgbClr val="FF0000"/>
                </a:solidFill>
              </a:rPr>
              <a:t>Rewards</a:t>
            </a:r>
            <a:endParaRPr lang="en-GB" b="1" dirty="0">
              <a:solidFill>
                <a:srgbClr val="FF0000"/>
              </a:solidFill>
            </a:endParaRPr>
          </a:p>
        </p:txBody>
      </p:sp>
      <p:sp>
        <p:nvSpPr>
          <p:cNvPr id="9" name="Content Placeholder 8"/>
          <p:cNvSpPr>
            <a:spLocks noGrp="1"/>
          </p:cNvSpPr>
          <p:nvPr>
            <p:ph idx="1"/>
          </p:nvPr>
        </p:nvSpPr>
        <p:spPr>
          <a:xfrm>
            <a:off x="1233376" y="1493116"/>
            <a:ext cx="10120423" cy="4351338"/>
          </a:xfrm>
        </p:spPr>
        <p:txBody>
          <a:bodyPr>
            <a:normAutofit fontScale="92500" lnSpcReduction="20000"/>
          </a:bodyPr>
          <a:lstStyle/>
          <a:p>
            <a:pPr marL="0" indent="0">
              <a:buNone/>
            </a:pPr>
            <a:r>
              <a:rPr lang="en-GB" dirty="0">
                <a:ea typeface="Tahoma" panose="020B0604030504040204" pitchFamily="34" charset="0"/>
                <a:cs typeface="Tahoma" panose="020B0604030504040204" pitchFamily="34" charset="0"/>
              </a:rPr>
              <a:t>We reward students in a variety of ways. Some examples include;</a:t>
            </a:r>
          </a:p>
          <a:p>
            <a:endParaRPr lang="en-GB" dirty="0">
              <a:ea typeface="Tahoma" panose="020B0604030504040204" pitchFamily="34" charset="0"/>
              <a:cs typeface="Tahoma" panose="020B0604030504040204" pitchFamily="34" charset="0"/>
            </a:endParaRPr>
          </a:p>
          <a:p>
            <a:pPr marL="285750" indent="-285750"/>
            <a:r>
              <a:rPr lang="en-GB" dirty="0">
                <a:ea typeface="Tahoma" panose="020B0604030504040204" pitchFamily="34" charset="0"/>
                <a:cs typeface="Tahoma" panose="020B0604030504040204" pitchFamily="34" charset="0"/>
              </a:rPr>
              <a:t>Praise </a:t>
            </a:r>
          </a:p>
          <a:p>
            <a:pPr marL="285750" indent="-285750"/>
            <a:r>
              <a:rPr lang="en-GB" dirty="0">
                <a:ea typeface="Tahoma" panose="020B0604030504040204" pitchFamily="34" charset="0"/>
                <a:cs typeface="Tahoma" panose="020B0604030504040204" pitchFamily="34" charset="0"/>
              </a:rPr>
              <a:t>Encouragement</a:t>
            </a:r>
          </a:p>
          <a:p>
            <a:pPr marL="285750" indent="-285750"/>
            <a:r>
              <a:rPr lang="en-GB" dirty="0">
                <a:ea typeface="Tahoma" panose="020B0604030504040204" pitchFamily="34" charset="0"/>
                <a:cs typeface="Tahoma" panose="020B0604030504040204" pitchFamily="34" charset="0"/>
              </a:rPr>
              <a:t>Certificates</a:t>
            </a:r>
          </a:p>
          <a:p>
            <a:pPr marL="285750" indent="-285750"/>
            <a:r>
              <a:rPr lang="en-GB" dirty="0">
                <a:ea typeface="Tahoma" panose="020B0604030504040204" pitchFamily="34" charset="0"/>
                <a:cs typeface="Tahoma" panose="020B0604030504040204" pitchFamily="34" charset="0"/>
              </a:rPr>
              <a:t>Post Cards</a:t>
            </a:r>
          </a:p>
          <a:p>
            <a:pPr marL="285750" indent="-285750"/>
            <a:r>
              <a:rPr lang="en-GB" dirty="0">
                <a:ea typeface="Tahoma" panose="020B0604030504040204" pitchFamily="34" charset="0"/>
                <a:cs typeface="Tahoma" panose="020B0604030504040204" pitchFamily="34" charset="0"/>
              </a:rPr>
              <a:t>Positive phone call/email home</a:t>
            </a:r>
          </a:p>
          <a:p>
            <a:pPr marL="285750" indent="-285750"/>
            <a:r>
              <a:rPr lang="en-GB" dirty="0">
                <a:ea typeface="Tahoma" panose="020B0604030504040204" pitchFamily="34" charset="0"/>
                <a:cs typeface="Tahoma" panose="020B0604030504040204" pitchFamily="34" charset="0"/>
              </a:rPr>
              <a:t>Reward points on Go4School</a:t>
            </a:r>
          </a:p>
          <a:p>
            <a:pPr marL="285750" indent="-285750"/>
            <a:r>
              <a:rPr lang="en-GB" dirty="0" err="1">
                <a:ea typeface="Tahoma" panose="020B0604030504040204" pitchFamily="34" charset="0"/>
                <a:cs typeface="Tahoma" panose="020B0604030504040204" pitchFamily="34" charset="0"/>
              </a:rPr>
              <a:t>Headteachers</a:t>
            </a:r>
            <a:r>
              <a:rPr lang="en-GB" dirty="0">
                <a:ea typeface="Tahoma" panose="020B0604030504040204" pitchFamily="34" charset="0"/>
                <a:cs typeface="Tahoma" panose="020B0604030504040204" pitchFamily="34" charset="0"/>
              </a:rPr>
              <a:t> award</a:t>
            </a:r>
          </a:p>
          <a:p>
            <a:pPr marL="285750" indent="-285750"/>
            <a:r>
              <a:rPr lang="en-GB" dirty="0">
                <a:ea typeface="Tahoma" panose="020B0604030504040204" pitchFamily="34" charset="0"/>
                <a:cs typeface="Tahoma" panose="020B0604030504040204" pitchFamily="34" charset="0"/>
              </a:rPr>
              <a:t>Recognition on social media</a:t>
            </a:r>
          </a:p>
          <a:p>
            <a:pPr marL="0" indent="0">
              <a:buNone/>
            </a:pPr>
            <a:endParaRPr lang="en-GB" dirty="0"/>
          </a:p>
        </p:txBody>
      </p:sp>
      <p:pic>
        <p:nvPicPr>
          <p:cNvPr id="3" name="Picture 2"/>
          <p:cNvPicPr>
            <a:picLocks noChangeAspect="1"/>
          </p:cNvPicPr>
          <p:nvPr/>
        </p:nvPicPr>
        <p:blipFill>
          <a:blip r:embed="rId3"/>
          <a:stretch>
            <a:fillRect/>
          </a:stretch>
        </p:blipFill>
        <p:spPr>
          <a:xfrm>
            <a:off x="8736187" y="2818679"/>
            <a:ext cx="3182388" cy="2542252"/>
          </a:xfrm>
          <a:prstGeom prst="rect">
            <a:avLst/>
          </a:prstGeom>
        </p:spPr>
      </p:pic>
      <p:pic>
        <p:nvPicPr>
          <p:cNvPr id="4" name="Picture 3"/>
          <p:cNvPicPr>
            <a:picLocks noChangeAspect="1"/>
          </p:cNvPicPr>
          <p:nvPr/>
        </p:nvPicPr>
        <p:blipFill>
          <a:blip r:embed="rId4"/>
          <a:stretch>
            <a:fillRect/>
          </a:stretch>
        </p:blipFill>
        <p:spPr>
          <a:xfrm>
            <a:off x="5878582" y="2573702"/>
            <a:ext cx="2700951" cy="3270752"/>
          </a:xfrm>
          <a:prstGeom prst="rect">
            <a:avLst/>
          </a:prstGeom>
        </p:spPr>
      </p:pic>
    </p:spTree>
    <p:extLst>
      <p:ext uri="{BB962C8B-B14F-4D97-AF65-F5344CB8AC3E}">
        <p14:creationId xmlns:p14="http://schemas.microsoft.com/office/powerpoint/2010/main" val="3730017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1150248" y="-22053"/>
            <a:ext cx="10120424" cy="1325563"/>
          </a:xfrm>
        </p:spPr>
        <p:txBody>
          <a:bodyPr/>
          <a:lstStyle/>
          <a:p>
            <a:pPr algn="ctr"/>
            <a:r>
              <a:rPr lang="en-GB" b="1" dirty="0" smtClean="0">
                <a:solidFill>
                  <a:srgbClr val="FF0000"/>
                </a:solidFill>
              </a:rPr>
              <a:t>Celebration events</a:t>
            </a:r>
            <a:endParaRPr lang="en-GB" b="1" dirty="0">
              <a:solidFill>
                <a:srgbClr val="FF0000"/>
              </a:solidFill>
            </a:endParaRPr>
          </a:p>
        </p:txBody>
      </p:sp>
      <p:sp>
        <p:nvSpPr>
          <p:cNvPr id="5" name="Content Placeholder 4"/>
          <p:cNvSpPr>
            <a:spLocks noGrp="1"/>
          </p:cNvSpPr>
          <p:nvPr>
            <p:ph idx="1"/>
          </p:nvPr>
        </p:nvSpPr>
        <p:spPr>
          <a:xfrm>
            <a:off x="1233488" y="1825625"/>
            <a:ext cx="10120312" cy="4092402"/>
          </a:xfrm>
          <a:prstGeom prst="rect">
            <a:avLst/>
          </a:prstGeom>
        </p:spPr>
        <p:txBody>
          <a:bodyPr>
            <a:spAutoFit/>
          </a:bodyPr>
          <a:lstStyle/>
          <a:p>
            <a:pPr marL="0" indent="0">
              <a:spcAft>
                <a:spcPts val="0"/>
              </a:spcAft>
              <a:buNone/>
            </a:pPr>
            <a:r>
              <a:rPr lang="en-GB" sz="2000" dirty="0">
                <a:ea typeface="Tahoma" panose="020B0604030504040204" pitchFamily="34" charset="0"/>
                <a:cs typeface="Tahoma" panose="020B0604030504040204" pitchFamily="34" charset="0"/>
              </a:rPr>
              <a:t> </a:t>
            </a:r>
            <a:r>
              <a:rPr lang="en-GB" dirty="0">
                <a:ea typeface="Tahoma" panose="020B0604030504040204" pitchFamily="34" charset="0"/>
                <a:cs typeface="Tahoma" panose="020B0604030504040204" pitchFamily="34" charset="0"/>
              </a:rPr>
              <a:t>In </a:t>
            </a:r>
            <a:r>
              <a:rPr lang="en-GB" dirty="0" smtClean="0">
                <a:ea typeface="Tahoma" panose="020B0604030504040204" pitchFamily="34" charset="0"/>
                <a:cs typeface="Tahoma" panose="020B0604030504040204" pitchFamily="34" charset="0"/>
              </a:rPr>
              <a:t>addition</a:t>
            </a:r>
            <a:r>
              <a:rPr lang="en-GB" dirty="0">
                <a:ea typeface="Tahoma" panose="020B0604030504040204" pitchFamily="34" charset="0"/>
                <a:cs typeface="Tahoma" panose="020B0604030504040204" pitchFamily="34" charset="0"/>
              </a:rPr>
              <a:t> </a:t>
            </a:r>
            <a:r>
              <a:rPr lang="en-GB" dirty="0" smtClean="0">
                <a:ea typeface="Tahoma" panose="020B0604030504040204" pitchFamily="34" charset="0"/>
                <a:cs typeface="Tahoma" panose="020B0604030504040204" pitchFamily="34" charset="0"/>
              </a:rPr>
              <a:t>we also have</a:t>
            </a:r>
          </a:p>
          <a:p>
            <a:pPr>
              <a:spcAft>
                <a:spcPts val="0"/>
              </a:spcAft>
            </a:pPr>
            <a:endParaRPr lang="en-GB" dirty="0" smtClean="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Celebration </a:t>
            </a:r>
            <a:r>
              <a:rPr lang="en-GB" dirty="0">
                <a:ea typeface="Tahoma" panose="020B0604030504040204" pitchFamily="34" charset="0"/>
                <a:cs typeface="Tahoma" panose="020B0604030504040204" pitchFamily="34" charset="0"/>
              </a:rPr>
              <a:t>assemblies </a:t>
            </a:r>
            <a:r>
              <a:rPr lang="en-GB" dirty="0" smtClean="0">
                <a:ea typeface="Tahoma" panose="020B0604030504040204" pitchFamily="34" charset="0"/>
                <a:cs typeface="Tahoma" panose="020B0604030504040204" pitchFamily="34" charset="0"/>
              </a:rPr>
              <a:t>run by progress leaders</a:t>
            </a:r>
            <a:endParaRPr lang="en-GB" dirty="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Grand celebration evenings</a:t>
            </a: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Reward events/opportunities</a:t>
            </a: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Prizes/vouchers</a:t>
            </a: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Reward badges</a:t>
            </a:r>
          </a:p>
          <a:p>
            <a:pPr>
              <a:spcAft>
                <a:spcPts val="0"/>
              </a:spcAft>
            </a:pPr>
            <a:endParaRPr lang="en-GB" dirty="0">
              <a:latin typeface="Franklin Gothic Book" panose="020B0503020102020204" pitchFamily="34" charset="0"/>
              <a:ea typeface="Franklin Gothic Book" panose="020B050302010202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504610" y="1391530"/>
            <a:ext cx="3273836" cy="2597121"/>
          </a:xfrm>
          <a:prstGeom prst="rect">
            <a:avLst/>
          </a:prstGeom>
        </p:spPr>
      </p:pic>
      <p:pic>
        <p:nvPicPr>
          <p:cNvPr id="4" name="Picture 3"/>
          <p:cNvPicPr>
            <a:picLocks noChangeAspect="1"/>
          </p:cNvPicPr>
          <p:nvPr/>
        </p:nvPicPr>
        <p:blipFill>
          <a:blip r:embed="rId4"/>
          <a:stretch>
            <a:fillRect/>
          </a:stretch>
        </p:blipFill>
        <p:spPr>
          <a:xfrm>
            <a:off x="6518607" y="3988651"/>
            <a:ext cx="3237257" cy="2816596"/>
          </a:xfrm>
          <a:prstGeom prst="rect">
            <a:avLst/>
          </a:prstGeom>
        </p:spPr>
      </p:pic>
    </p:spTree>
    <p:extLst>
      <p:ext uri="{BB962C8B-B14F-4D97-AF65-F5344CB8AC3E}">
        <p14:creationId xmlns:p14="http://schemas.microsoft.com/office/powerpoint/2010/main" val="3409059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Reward Certificates</a:t>
            </a:r>
            <a:endParaRPr lang="en-GB" b="1" dirty="0">
              <a:solidFill>
                <a:srgbClr val="FF0000"/>
              </a:solidFill>
            </a:endParaRPr>
          </a:p>
        </p:txBody>
      </p:sp>
      <p:pic>
        <p:nvPicPr>
          <p:cNvPr id="5" name="Content Placeholder 4"/>
          <p:cNvPicPr>
            <a:picLocks noGrp="1" noChangeAspect="1"/>
          </p:cNvPicPr>
          <p:nvPr>
            <p:ph idx="1"/>
          </p:nvPr>
        </p:nvPicPr>
        <p:blipFill>
          <a:blip r:embed="rId3"/>
          <a:stretch>
            <a:fillRect/>
          </a:stretch>
        </p:blipFill>
        <p:spPr>
          <a:xfrm>
            <a:off x="1821801" y="1572323"/>
            <a:ext cx="9239250" cy="3695700"/>
          </a:xfrm>
          <a:prstGeom prst="rect">
            <a:avLst/>
          </a:prstGeom>
        </p:spPr>
      </p:pic>
    </p:spTree>
    <p:extLst>
      <p:ext uri="{BB962C8B-B14F-4D97-AF65-F5344CB8AC3E}">
        <p14:creationId xmlns:p14="http://schemas.microsoft.com/office/powerpoint/2010/main" val="695511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1057885" y="0"/>
            <a:ext cx="10120424" cy="1325563"/>
          </a:xfrm>
        </p:spPr>
        <p:txBody>
          <a:bodyPr/>
          <a:lstStyle/>
          <a:p>
            <a:pPr algn="ctr"/>
            <a:r>
              <a:rPr lang="en-GB" b="1" dirty="0" smtClean="0">
                <a:solidFill>
                  <a:srgbClr val="FF0000"/>
                </a:solidFill>
              </a:rPr>
              <a:t>Reward Badges</a:t>
            </a:r>
            <a:endParaRPr lang="en-GB" b="1" dirty="0">
              <a:solidFill>
                <a:srgbClr val="FF0000"/>
              </a:solidFill>
            </a:endParaRPr>
          </a:p>
        </p:txBody>
      </p:sp>
      <p:pic>
        <p:nvPicPr>
          <p:cNvPr id="6" name="Picture 5"/>
          <p:cNvPicPr>
            <a:picLocks noChangeAspect="1"/>
          </p:cNvPicPr>
          <p:nvPr/>
        </p:nvPicPr>
        <p:blipFill>
          <a:blip r:embed="rId3"/>
          <a:stretch>
            <a:fillRect/>
          </a:stretch>
        </p:blipFill>
        <p:spPr>
          <a:xfrm>
            <a:off x="1975355" y="1080654"/>
            <a:ext cx="4892041" cy="5334539"/>
          </a:xfrm>
          <a:prstGeom prst="rect">
            <a:avLst/>
          </a:prstGeom>
        </p:spPr>
      </p:pic>
      <p:sp>
        <p:nvSpPr>
          <p:cNvPr id="5" name="TextBox 4"/>
          <p:cNvSpPr txBox="1"/>
          <p:nvPr/>
        </p:nvSpPr>
        <p:spPr>
          <a:xfrm>
            <a:off x="7333673" y="1256145"/>
            <a:ext cx="3925454" cy="2308324"/>
          </a:xfrm>
          <a:prstGeom prst="rect">
            <a:avLst/>
          </a:prstGeom>
          <a:noFill/>
        </p:spPr>
        <p:txBody>
          <a:bodyPr wrap="square" rtlCol="0">
            <a:spAutoFit/>
          </a:bodyPr>
          <a:lstStyle/>
          <a:p>
            <a:r>
              <a:rPr lang="en-GB" dirty="0" smtClean="0"/>
              <a:t>As part of our rewards system if your child wins an award at one of our celebration evenings they maybe issued with one of the badges.</a:t>
            </a:r>
          </a:p>
          <a:p>
            <a:endParaRPr lang="en-GB" dirty="0"/>
          </a:p>
          <a:p>
            <a:endParaRPr lang="en-GB" dirty="0" smtClean="0"/>
          </a:p>
          <a:p>
            <a:r>
              <a:rPr lang="en-GB" dirty="0" smtClean="0"/>
              <a:t>The aim is to collect all of these badges by the time they reach Year 11.</a:t>
            </a:r>
            <a:endParaRPr lang="en-GB" dirty="0"/>
          </a:p>
        </p:txBody>
      </p:sp>
    </p:spTree>
    <p:extLst>
      <p:ext uri="{BB962C8B-B14F-4D97-AF65-F5344CB8AC3E}">
        <p14:creationId xmlns:p14="http://schemas.microsoft.com/office/powerpoint/2010/main" val="2368913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1057885" y="0"/>
            <a:ext cx="10120424" cy="1325563"/>
          </a:xfrm>
        </p:spPr>
        <p:txBody>
          <a:bodyPr/>
          <a:lstStyle/>
          <a:p>
            <a:pPr algn="ctr"/>
            <a:r>
              <a:rPr lang="en-GB" b="1" dirty="0" smtClean="0">
                <a:solidFill>
                  <a:srgbClr val="FF0000"/>
                </a:solidFill>
              </a:rPr>
              <a:t>Reward Badges</a:t>
            </a:r>
            <a:endParaRPr lang="en-GB" b="1" dirty="0">
              <a:solidFill>
                <a:srgbClr val="FF0000"/>
              </a:solidFill>
            </a:endParaRPr>
          </a:p>
        </p:txBody>
      </p:sp>
      <p:pic>
        <p:nvPicPr>
          <p:cNvPr id="4" name="Picture 3"/>
          <p:cNvPicPr>
            <a:picLocks noChangeAspect="1"/>
          </p:cNvPicPr>
          <p:nvPr/>
        </p:nvPicPr>
        <p:blipFill>
          <a:blip r:embed="rId3"/>
          <a:stretch>
            <a:fillRect/>
          </a:stretch>
        </p:blipFill>
        <p:spPr>
          <a:xfrm>
            <a:off x="1515888" y="1325563"/>
            <a:ext cx="4633693" cy="5334539"/>
          </a:xfrm>
          <a:prstGeom prst="rect">
            <a:avLst/>
          </a:prstGeom>
        </p:spPr>
      </p:pic>
      <p:sp>
        <p:nvSpPr>
          <p:cNvPr id="3" name="TextBox 2"/>
          <p:cNvSpPr txBox="1"/>
          <p:nvPr/>
        </p:nvSpPr>
        <p:spPr>
          <a:xfrm>
            <a:off x="2432270" y="956231"/>
            <a:ext cx="2800927" cy="369332"/>
          </a:xfrm>
          <a:prstGeom prst="rect">
            <a:avLst/>
          </a:prstGeom>
          <a:noFill/>
        </p:spPr>
        <p:txBody>
          <a:bodyPr wrap="square" rtlCol="0">
            <a:spAutoFit/>
          </a:bodyPr>
          <a:lstStyle/>
          <a:p>
            <a:r>
              <a:rPr lang="en-GB" b="1" dirty="0" smtClean="0">
                <a:solidFill>
                  <a:srgbClr val="0070C0"/>
                </a:solidFill>
              </a:rPr>
              <a:t>Student Leadership badges</a:t>
            </a:r>
            <a:endParaRPr lang="en-GB" b="1" dirty="0">
              <a:solidFill>
                <a:srgbClr val="0070C0"/>
              </a:solidFill>
            </a:endParaRPr>
          </a:p>
        </p:txBody>
      </p:sp>
      <p:sp>
        <p:nvSpPr>
          <p:cNvPr id="7" name="TextBox 6"/>
          <p:cNvSpPr txBox="1"/>
          <p:nvPr/>
        </p:nvSpPr>
        <p:spPr>
          <a:xfrm>
            <a:off x="7065963" y="1325563"/>
            <a:ext cx="3925454" cy="2585323"/>
          </a:xfrm>
          <a:prstGeom prst="rect">
            <a:avLst/>
          </a:prstGeom>
          <a:noFill/>
        </p:spPr>
        <p:txBody>
          <a:bodyPr wrap="square" rtlCol="0">
            <a:spAutoFit/>
          </a:bodyPr>
          <a:lstStyle/>
          <a:p>
            <a:r>
              <a:rPr lang="en-GB" dirty="0" smtClean="0"/>
              <a:t>Students who regularly take part in these activities are issued with a badge to identify their role. </a:t>
            </a:r>
          </a:p>
          <a:p>
            <a:endParaRPr lang="en-GB" dirty="0"/>
          </a:p>
          <a:p>
            <a:r>
              <a:rPr lang="en-GB" dirty="0" smtClean="0"/>
              <a:t>They are also regularly awarded through bonus reward points, celebration breakfasts and lunches and fun opportunities/ activities throughout the year</a:t>
            </a:r>
            <a:endParaRPr lang="en-GB" dirty="0"/>
          </a:p>
        </p:txBody>
      </p:sp>
    </p:spTree>
    <p:extLst>
      <p:ext uri="{BB962C8B-B14F-4D97-AF65-F5344CB8AC3E}">
        <p14:creationId xmlns:p14="http://schemas.microsoft.com/office/powerpoint/2010/main" val="14231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9" name="Content Placeholder 8"/>
          <p:cNvSpPr>
            <a:spLocks noGrp="1"/>
          </p:cNvSpPr>
          <p:nvPr>
            <p:ph idx="1"/>
          </p:nvPr>
        </p:nvSpPr>
        <p:spPr>
          <a:xfrm>
            <a:off x="1420064" y="1078250"/>
            <a:ext cx="3153896" cy="4351338"/>
          </a:xfrm>
        </p:spPr>
        <p:txBody>
          <a:bodyPr>
            <a:noAutofit/>
          </a:bodyPr>
          <a:lstStyle/>
          <a:p>
            <a:pPr marL="0" indent="0">
              <a:buNone/>
            </a:pPr>
            <a:r>
              <a:rPr lang="en-GB" sz="1800" dirty="0" smtClean="0"/>
              <a:t>Enrichment gives pupils opportunities to try new and varied activities that may not strictly fit into the curriculum, but that develop character, resilience and motivation, and encourage them to pursue wider goals.</a:t>
            </a:r>
          </a:p>
          <a:p>
            <a:pPr marL="0" indent="0" algn="ctr">
              <a:buNone/>
            </a:pPr>
            <a:endParaRPr lang="en-GB" sz="1800" dirty="0"/>
          </a:p>
          <a:p>
            <a:pPr marL="0" indent="0">
              <a:buNone/>
            </a:pPr>
            <a:r>
              <a:rPr lang="en-GB" sz="1800" dirty="0" smtClean="0"/>
              <a:t>We promote enrichment activities through a range of:</a:t>
            </a:r>
          </a:p>
          <a:p>
            <a:r>
              <a:rPr lang="en-GB" sz="1800" dirty="0" smtClean="0"/>
              <a:t>Extra curricular activities</a:t>
            </a:r>
          </a:p>
          <a:p>
            <a:r>
              <a:rPr lang="en-GB" sz="1800" dirty="0" smtClean="0"/>
              <a:t>School Trips</a:t>
            </a:r>
          </a:p>
          <a:p>
            <a:r>
              <a:rPr lang="en-GB" sz="1800" dirty="0" smtClean="0"/>
              <a:t>School Awards</a:t>
            </a:r>
          </a:p>
          <a:p>
            <a:r>
              <a:rPr lang="en-GB" sz="1800" dirty="0" smtClean="0"/>
              <a:t>Leadership opportunities</a:t>
            </a:r>
          </a:p>
          <a:p>
            <a:r>
              <a:rPr lang="en-GB" sz="1800" dirty="0" smtClean="0"/>
              <a:t>Debating opportunities</a:t>
            </a:r>
            <a:endParaRPr lang="en-GB" sz="1800" dirty="0"/>
          </a:p>
        </p:txBody>
      </p:sp>
      <p:sp>
        <p:nvSpPr>
          <p:cNvPr id="5" name="Title 7"/>
          <p:cNvSpPr>
            <a:spLocks noGrp="1"/>
          </p:cNvSpPr>
          <p:nvPr>
            <p:ph type="title"/>
          </p:nvPr>
        </p:nvSpPr>
        <p:spPr>
          <a:xfrm>
            <a:off x="-2269279" y="0"/>
            <a:ext cx="10120312" cy="1325563"/>
          </a:xfrm>
        </p:spPr>
        <p:txBody>
          <a:bodyPr/>
          <a:lstStyle/>
          <a:p>
            <a:pPr algn="ctr"/>
            <a:r>
              <a:rPr lang="en-GB" b="1" dirty="0" smtClean="0">
                <a:solidFill>
                  <a:srgbClr val="FF0000"/>
                </a:solidFill>
              </a:rPr>
              <a:t>Enrichment</a:t>
            </a:r>
            <a:endParaRPr lang="en-GB" b="1" dirty="0">
              <a:solidFill>
                <a:srgbClr val="FF0000"/>
              </a:solidFill>
            </a:endParaRPr>
          </a:p>
        </p:txBody>
      </p:sp>
      <p:pic>
        <p:nvPicPr>
          <p:cNvPr id="3" name="Picture 2"/>
          <p:cNvPicPr>
            <a:picLocks noChangeAspect="1"/>
          </p:cNvPicPr>
          <p:nvPr/>
        </p:nvPicPr>
        <p:blipFill>
          <a:blip r:embed="rId3"/>
          <a:stretch>
            <a:fillRect/>
          </a:stretch>
        </p:blipFill>
        <p:spPr>
          <a:xfrm>
            <a:off x="4941700" y="28576"/>
            <a:ext cx="5178612" cy="6623304"/>
          </a:xfrm>
          <a:prstGeom prst="rect">
            <a:avLst/>
          </a:prstGeom>
        </p:spPr>
      </p:pic>
    </p:spTree>
    <p:extLst>
      <p:ext uri="{BB962C8B-B14F-4D97-AF65-F5344CB8AC3E}">
        <p14:creationId xmlns:p14="http://schemas.microsoft.com/office/powerpoint/2010/main" val="2259247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Quality of Education: Diarmaid Casey</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sz="4000" dirty="0" smtClean="0"/>
              <a:t>Overview:</a:t>
            </a:r>
          </a:p>
          <a:p>
            <a:pPr lvl="1"/>
            <a:r>
              <a:rPr lang="en-GB" sz="3600" dirty="0" smtClean="0"/>
              <a:t>Year 7 curriculum</a:t>
            </a:r>
          </a:p>
          <a:p>
            <a:pPr lvl="1"/>
            <a:r>
              <a:rPr lang="en-GB" sz="3600" dirty="0" smtClean="0"/>
              <a:t>Remote curriculum</a:t>
            </a:r>
          </a:p>
          <a:p>
            <a:pPr lvl="1"/>
            <a:r>
              <a:rPr lang="en-GB" sz="3600" dirty="0" smtClean="0"/>
              <a:t>Adapted curriculum</a:t>
            </a:r>
          </a:p>
          <a:p>
            <a:pPr lvl="1"/>
            <a:r>
              <a:rPr lang="en-GB" sz="3600" dirty="0" smtClean="0"/>
              <a:t>Assessment</a:t>
            </a:r>
          </a:p>
          <a:p>
            <a:pPr lvl="1"/>
            <a:r>
              <a:rPr lang="en-GB" sz="3600" dirty="0" smtClean="0"/>
              <a:t>Classroom expectations / Attitude to Learning</a:t>
            </a:r>
          </a:p>
          <a:p>
            <a:pPr lvl="1"/>
            <a:r>
              <a:rPr lang="en-GB" sz="3600" dirty="0"/>
              <a:t>Homework</a:t>
            </a:r>
          </a:p>
          <a:p>
            <a:endParaRPr lang="en-GB" dirty="0"/>
          </a:p>
        </p:txBody>
      </p:sp>
    </p:spTree>
    <p:extLst>
      <p:ext uri="{BB962C8B-B14F-4D97-AF65-F5344CB8AC3E}">
        <p14:creationId xmlns:p14="http://schemas.microsoft.com/office/powerpoint/2010/main" val="436728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28576"/>
            <a:ext cx="10120424" cy="1325563"/>
          </a:xfrm>
        </p:spPr>
        <p:txBody>
          <a:bodyPr/>
          <a:lstStyle/>
          <a:p>
            <a:pPr algn="ctr"/>
            <a:r>
              <a:rPr lang="en-GB" b="1" dirty="0" smtClean="0">
                <a:solidFill>
                  <a:srgbClr val="FF0000"/>
                </a:solidFill>
              </a:rPr>
              <a:t>Extra Curricular</a:t>
            </a:r>
            <a:endParaRPr lang="en-GB" b="1" dirty="0">
              <a:solidFill>
                <a:srgbClr val="FF0000"/>
              </a:solidFill>
            </a:endParaRPr>
          </a:p>
        </p:txBody>
      </p:sp>
      <p:pic>
        <p:nvPicPr>
          <p:cNvPr id="3" name="Picture 2"/>
          <p:cNvPicPr>
            <a:picLocks noChangeAspect="1"/>
          </p:cNvPicPr>
          <p:nvPr/>
        </p:nvPicPr>
        <p:blipFill>
          <a:blip r:embed="rId3"/>
          <a:stretch>
            <a:fillRect/>
          </a:stretch>
        </p:blipFill>
        <p:spPr>
          <a:xfrm>
            <a:off x="2401454" y="996639"/>
            <a:ext cx="8007927" cy="5443637"/>
          </a:xfrm>
          <a:prstGeom prst="rect">
            <a:avLst/>
          </a:prstGeom>
        </p:spPr>
      </p:pic>
    </p:spTree>
    <p:extLst>
      <p:ext uri="{BB962C8B-B14F-4D97-AF65-F5344CB8AC3E}">
        <p14:creationId xmlns:p14="http://schemas.microsoft.com/office/powerpoint/2010/main" val="3921611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Extra Curricular</a:t>
            </a:r>
          </a:p>
        </p:txBody>
      </p:sp>
      <p:sp>
        <p:nvSpPr>
          <p:cNvPr id="9" name="Content Placeholder 8"/>
          <p:cNvSpPr>
            <a:spLocks noGrp="1"/>
          </p:cNvSpPr>
          <p:nvPr>
            <p:ph idx="1"/>
          </p:nvPr>
        </p:nvSpPr>
        <p:spPr>
          <a:xfrm>
            <a:off x="1298031" y="1456170"/>
            <a:ext cx="10120423" cy="4351338"/>
          </a:xfrm>
        </p:spPr>
        <p:txBody>
          <a:bodyPr>
            <a:normAutofit fontScale="92500" lnSpcReduction="20000"/>
          </a:bodyPr>
          <a:lstStyle/>
          <a:p>
            <a:pPr marL="0" indent="0" algn="ctr" fontAlgn="base">
              <a:buNone/>
            </a:pPr>
            <a:endParaRPr lang="en-GB" dirty="0"/>
          </a:p>
          <a:p>
            <a:pPr marL="0" indent="0" algn="ctr" fontAlgn="base">
              <a:buNone/>
            </a:pPr>
            <a:r>
              <a:rPr lang="en-GB" sz="7200" b="1" i="1" u="sng" dirty="0">
                <a:solidFill>
                  <a:srgbClr val="00B050"/>
                </a:solidFill>
              </a:rPr>
              <a:t>CROSS COUNTRY RUNNING</a:t>
            </a:r>
          </a:p>
          <a:p>
            <a:pPr fontAlgn="base"/>
            <a:endParaRPr lang="en-GB" dirty="0"/>
          </a:p>
          <a:p>
            <a:pPr fontAlgn="base"/>
            <a:r>
              <a:rPr lang="en-GB" dirty="0"/>
              <a:t>Saturday 25th September - High Hazels Park</a:t>
            </a:r>
          </a:p>
          <a:p>
            <a:pPr fontAlgn="base"/>
            <a:r>
              <a:rPr lang="en-GB" dirty="0"/>
              <a:t>Saturday 9th October - Norfolk Park</a:t>
            </a:r>
          </a:p>
          <a:p>
            <a:pPr fontAlgn="base"/>
            <a:r>
              <a:rPr lang="en-GB" dirty="0"/>
              <a:t>Saturday 6th November - Bradfield School</a:t>
            </a:r>
          </a:p>
          <a:p>
            <a:pPr fontAlgn="base"/>
            <a:r>
              <a:rPr lang="en-GB" dirty="0"/>
              <a:t>Saturday 20th November - Longley Park</a:t>
            </a:r>
          </a:p>
          <a:p>
            <a:pPr fontAlgn="base"/>
            <a:r>
              <a:rPr lang="en-GB" dirty="0"/>
              <a:t>Saturday 11th December - Castle Dyke Sports Centre</a:t>
            </a:r>
          </a:p>
          <a:p>
            <a:pPr fontAlgn="base"/>
            <a:r>
              <a:rPr lang="en-GB" dirty="0"/>
              <a:t>Saturday 15th January - Graves Park (City Championships)</a:t>
            </a:r>
          </a:p>
          <a:p>
            <a:endParaRPr lang="en-GB" dirty="0"/>
          </a:p>
        </p:txBody>
      </p:sp>
      <p:pic>
        <p:nvPicPr>
          <p:cNvPr id="3" name="Picture 2"/>
          <p:cNvPicPr>
            <a:picLocks noChangeAspect="1"/>
          </p:cNvPicPr>
          <p:nvPr/>
        </p:nvPicPr>
        <p:blipFill>
          <a:blip r:embed="rId3"/>
          <a:stretch>
            <a:fillRect/>
          </a:stretch>
        </p:blipFill>
        <p:spPr>
          <a:xfrm>
            <a:off x="8483406" y="3241303"/>
            <a:ext cx="2870393" cy="1496952"/>
          </a:xfrm>
          <a:prstGeom prst="rect">
            <a:avLst/>
          </a:prstGeom>
        </p:spPr>
      </p:pic>
    </p:spTree>
    <p:extLst>
      <p:ext uri="{BB962C8B-B14F-4D97-AF65-F5344CB8AC3E}">
        <p14:creationId xmlns:p14="http://schemas.microsoft.com/office/powerpoint/2010/main" val="2196241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248708"/>
            <a:ext cx="10120424" cy="1325563"/>
          </a:xfrm>
        </p:spPr>
        <p:txBody>
          <a:bodyPr/>
          <a:lstStyle/>
          <a:p>
            <a:pPr algn="ctr"/>
            <a:r>
              <a:rPr lang="en-GB" b="1" dirty="0" smtClean="0">
                <a:solidFill>
                  <a:srgbClr val="FF0000"/>
                </a:solidFill>
              </a:rPr>
              <a:t>Communication</a:t>
            </a:r>
            <a:endParaRPr lang="en-GB" b="1" dirty="0">
              <a:solidFill>
                <a:srgbClr val="FF0000"/>
              </a:solidFill>
            </a:endParaRPr>
          </a:p>
        </p:txBody>
      </p:sp>
      <p:sp>
        <p:nvSpPr>
          <p:cNvPr id="9" name="Content Placeholder 8"/>
          <p:cNvSpPr>
            <a:spLocks noGrp="1"/>
          </p:cNvSpPr>
          <p:nvPr>
            <p:ph idx="1"/>
          </p:nvPr>
        </p:nvSpPr>
        <p:spPr>
          <a:xfrm>
            <a:off x="1233376" y="1354570"/>
            <a:ext cx="10120423" cy="4351338"/>
          </a:xfrm>
        </p:spPr>
        <p:txBody>
          <a:bodyPr>
            <a:normAutofit fontScale="25000" lnSpcReduction="20000"/>
          </a:bodyPr>
          <a:lstStyle/>
          <a:p>
            <a:pPr marL="0" indent="0">
              <a:buNone/>
            </a:pPr>
            <a:r>
              <a:rPr lang="en-GB" sz="8000" dirty="0"/>
              <a:t>We believe that a good two way communication between </a:t>
            </a:r>
            <a:r>
              <a:rPr lang="en-GB" sz="8000" dirty="0" err="1"/>
              <a:t>Birley</a:t>
            </a:r>
            <a:r>
              <a:rPr lang="en-GB" sz="8000" dirty="0"/>
              <a:t> Academy and parents/carers is necessary in supporting students success. Over the year we will communicate with you using a variety of methods. </a:t>
            </a:r>
          </a:p>
          <a:p>
            <a:pPr marL="0" indent="0">
              <a:buNone/>
            </a:pPr>
            <a:endParaRPr lang="en-GB" sz="8000" dirty="0"/>
          </a:p>
          <a:p>
            <a:pPr marL="0" indent="0">
              <a:buNone/>
            </a:pPr>
            <a:r>
              <a:rPr lang="en-GB" sz="8000" b="1" dirty="0">
                <a:solidFill>
                  <a:srgbClr val="0070C0"/>
                </a:solidFill>
              </a:rPr>
              <a:t>Go4Schools: </a:t>
            </a:r>
            <a:r>
              <a:rPr lang="en-GB" sz="8000" b="1" dirty="0"/>
              <a:t>This is our primary method of communication with you. </a:t>
            </a:r>
            <a:r>
              <a:rPr lang="en-GB" sz="8000" dirty="0"/>
              <a:t>You will receive a login, username and password to access information on Go4Schools. You will be able to access your child's account to look at details of their reward points and behaviour points.</a:t>
            </a:r>
          </a:p>
          <a:p>
            <a:pPr marL="0" indent="0">
              <a:buNone/>
            </a:pPr>
            <a:endParaRPr lang="en-GB" sz="8000" b="1" dirty="0">
              <a:solidFill>
                <a:srgbClr val="0070C0"/>
              </a:solidFill>
            </a:endParaRPr>
          </a:p>
          <a:p>
            <a:pPr marL="0" indent="0">
              <a:buNone/>
            </a:pPr>
            <a:r>
              <a:rPr lang="en-GB" sz="8000" b="1" dirty="0" smtClean="0">
                <a:solidFill>
                  <a:srgbClr val="0070C0"/>
                </a:solidFill>
              </a:rPr>
              <a:t>Newsletters</a:t>
            </a:r>
            <a:endParaRPr lang="en-GB" sz="8000" dirty="0"/>
          </a:p>
          <a:p>
            <a:pPr marL="0" indent="0">
              <a:buNone/>
            </a:pPr>
            <a:r>
              <a:rPr lang="en-GB" sz="8000" b="1" dirty="0">
                <a:solidFill>
                  <a:srgbClr val="0070C0"/>
                </a:solidFill>
              </a:rPr>
              <a:t>Emails and phone </a:t>
            </a:r>
            <a:r>
              <a:rPr lang="en-GB" sz="8000" b="1" dirty="0" smtClean="0">
                <a:solidFill>
                  <a:srgbClr val="0070C0"/>
                </a:solidFill>
              </a:rPr>
              <a:t>calls</a:t>
            </a:r>
            <a:endParaRPr lang="en-GB" sz="8000" dirty="0"/>
          </a:p>
          <a:p>
            <a:pPr marL="0" indent="0">
              <a:buNone/>
            </a:pPr>
            <a:r>
              <a:rPr lang="en-GB" sz="8000" b="1" dirty="0">
                <a:solidFill>
                  <a:srgbClr val="0070C0"/>
                </a:solidFill>
              </a:rPr>
              <a:t>Parents </a:t>
            </a:r>
            <a:r>
              <a:rPr lang="en-GB" sz="8000" b="1" dirty="0" smtClean="0">
                <a:solidFill>
                  <a:srgbClr val="0070C0"/>
                </a:solidFill>
              </a:rPr>
              <a:t>Evenings</a:t>
            </a:r>
            <a:endParaRPr lang="en-GB" sz="8000" dirty="0"/>
          </a:p>
          <a:p>
            <a:pPr marL="0" indent="0">
              <a:buNone/>
            </a:pPr>
            <a:r>
              <a:rPr lang="en-GB" sz="8000" b="1" dirty="0" smtClean="0">
                <a:solidFill>
                  <a:srgbClr val="0070C0"/>
                </a:solidFill>
              </a:rPr>
              <a:t>Students reports</a:t>
            </a:r>
            <a:endParaRPr lang="en-GB" sz="8000" b="1" dirty="0">
              <a:solidFill>
                <a:srgbClr val="0070C0"/>
              </a:solidFill>
            </a:endParaRPr>
          </a:p>
          <a:p>
            <a:pPr marL="0" indent="0">
              <a:buNone/>
            </a:pPr>
            <a:r>
              <a:rPr lang="en-GB" sz="8000" b="1" dirty="0" smtClean="0">
                <a:solidFill>
                  <a:srgbClr val="0070C0"/>
                </a:solidFill>
              </a:rPr>
              <a:t>School </a:t>
            </a:r>
            <a:r>
              <a:rPr lang="en-GB" sz="8000" b="1" dirty="0">
                <a:solidFill>
                  <a:srgbClr val="0070C0"/>
                </a:solidFill>
              </a:rPr>
              <a:t>Website: </a:t>
            </a:r>
            <a:r>
              <a:rPr lang="en-GB" sz="8000" dirty="0"/>
              <a:t>www.birleysecondaryacademy.co.uk</a:t>
            </a:r>
          </a:p>
          <a:p>
            <a:pPr marL="0" indent="0">
              <a:buNone/>
            </a:pPr>
            <a:endParaRPr lang="en-GB" sz="8000" dirty="0"/>
          </a:p>
          <a:p>
            <a:pPr marL="0" indent="0">
              <a:buNone/>
            </a:pPr>
            <a:r>
              <a:rPr lang="en-GB" sz="8000" dirty="0"/>
              <a:t>We also have a number of </a:t>
            </a:r>
            <a:r>
              <a:rPr lang="en-GB" sz="8000" b="1" dirty="0">
                <a:solidFill>
                  <a:srgbClr val="0070C0"/>
                </a:solidFill>
              </a:rPr>
              <a:t>social media </a:t>
            </a:r>
            <a:r>
              <a:rPr lang="en-GB" sz="8000" dirty="0"/>
              <a:t>websites which you can follow</a:t>
            </a:r>
            <a:r>
              <a:rPr lang="en-GB" dirty="0"/>
              <a:t>.</a:t>
            </a:r>
          </a:p>
          <a:p>
            <a:endParaRPr lang="en-GB" dirty="0"/>
          </a:p>
          <a:p>
            <a:endParaRPr lang="en-GB" dirty="0"/>
          </a:p>
        </p:txBody>
      </p:sp>
      <p:pic>
        <p:nvPicPr>
          <p:cNvPr id="3" name="Picture 2"/>
          <p:cNvPicPr>
            <a:picLocks noChangeAspect="1"/>
          </p:cNvPicPr>
          <p:nvPr/>
        </p:nvPicPr>
        <p:blipFill>
          <a:blip r:embed="rId3"/>
          <a:stretch>
            <a:fillRect/>
          </a:stretch>
        </p:blipFill>
        <p:spPr>
          <a:xfrm>
            <a:off x="9376674" y="3094181"/>
            <a:ext cx="2398604" cy="3431261"/>
          </a:xfrm>
          <a:prstGeom prst="rect">
            <a:avLst/>
          </a:prstGeom>
        </p:spPr>
      </p:pic>
    </p:spTree>
    <p:extLst>
      <p:ext uri="{BB962C8B-B14F-4D97-AF65-F5344CB8AC3E}">
        <p14:creationId xmlns:p14="http://schemas.microsoft.com/office/powerpoint/2010/main" val="3658152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4041231" y="28576"/>
            <a:ext cx="10120424" cy="1325563"/>
          </a:xfrm>
        </p:spPr>
        <p:txBody>
          <a:bodyPr/>
          <a:lstStyle/>
          <a:p>
            <a:pPr algn="ctr"/>
            <a:r>
              <a:rPr lang="en-GB" b="1" dirty="0" smtClean="0">
                <a:solidFill>
                  <a:srgbClr val="FF0000"/>
                </a:solidFill>
              </a:rPr>
              <a:t>Key contacts</a:t>
            </a:r>
            <a:endParaRPr lang="en-GB" b="1" dirty="0">
              <a:solidFill>
                <a:srgbClr val="FF0000"/>
              </a:solidFill>
            </a:endParaRPr>
          </a:p>
        </p:txBody>
      </p:sp>
      <p:sp>
        <p:nvSpPr>
          <p:cNvPr id="9" name="Content Placeholder 8"/>
          <p:cNvSpPr>
            <a:spLocks noGrp="1"/>
          </p:cNvSpPr>
          <p:nvPr>
            <p:ph idx="1"/>
          </p:nvPr>
        </p:nvSpPr>
        <p:spPr>
          <a:xfrm>
            <a:off x="1196431" y="310862"/>
            <a:ext cx="10120423" cy="4351338"/>
          </a:xfrm>
        </p:spPr>
        <p:txBody>
          <a:bodyPr>
            <a:noAutofit/>
          </a:bodyPr>
          <a:lstStyle/>
          <a:p>
            <a:pPr marL="0" lvl="0" indent="0">
              <a:buNone/>
            </a:pPr>
            <a:r>
              <a:rPr lang="en-GB" sz="1400" dirty="0">
                <a:solidFill>
                  <a:prstClr val="black"/>
                </a:solidFill>
                <a:hlinkClick r:id="rId3"/>
              </a:rPr>
              <a:t>Matthewhunt@birleysecondaryacademy.co.uk</a:t>
            </a:r>
            <a:endParaRPr lang="en-GB" sz="1400" dirty="0">
              <a:solidFill>
                <a:prstClr val="black"/>
              </a:solidFill>
            </a:endParaRPr>
          </a:p>
          <a:p>
            <a:pPr marL="0" lvl="0" indent="0">
              <a:buNone/>
            </a:pPr>
            <a:r>
              <a:rPr lang="en-GB" sz="1400" dirty="0">
                <a:solidFill>
                  <a:prstClr val="black"/>
                </a:solidFill>
              </a:rPr>
              <a:t>Progress Leader for Y7</a:t>
            </a:r>
          </a:p>
          <a:p>
            <a:pPr lvl="0"/>
            <a:endParaRPr lang="en-GB" sz="1400" dirty="0">
              <a:solidFill>
                <a:prstClr val="black"/>
              </a:solidFill>
            </a:endParaRPr>
          </a:p>
          <a:p>
            <a:pPr marL="0" indent="0">
              <a:buNone/>
            </a:pPr>
            <a:r>
              <a:rPr lang="en-GB" sz="1400" dirty="0">
                <a:hlinkClick r:id="rId4"/>
              </a:rPr>
              <a:t>Sarahyellott</a:t>
            </a:r>
            <a:r>
              <a:rPr lang="en-GB" sz="1400" dirty="0">
                <a:solidFill>
                  <a:prstClr val="black"/>
                </a:solidFill>
                <a:hlinkClick r:id="rId4"/>
              </a:rPr>
              <a:t>@birleysecondaryacademy.co.uk</a:t>
            </a:r>
            <a:endParaRPr lang="en-GB" sz="1400" dirty="0">
              <a:solidFill>
                <a:prstClr val="black"/>
              </a:solidFill>
            </a:endParaRPr>
          </a:p>
          <a:p>
            <a:pPr marL="0" indent="0">
              <a:buNone/>
            </a:pPr>
            <a:r>
              <a:rPr lang="en-GB" sz="1400" dirty="0">
                <a:solidFill>
                  <a:prstClr val="black"/>
                </a:solidFill>
              </a:rPr>
              <a:t>Year Leader</a:t>
            </a:r>
          </a:p>
          <a:p>
            <a:pPr marL="0" indent="0">
              <a:buNone/>
            </a:pPr>
            <a:endParaRPr lang="en-GB" sz="1400" dirty="0">
              <a:solidFill>
                <a:prstClr val="black"/>
              </a:solidFill>
            </a:endParaRPr>
          </a:p>
          <a:p>
            <a:pPr marL="0" indent="0">
              <a:buNone/>
            </a:pPr>
            <a:r>
              <a:rPr lang="en-GB" sz="1400" dirty="0">
                <a:solidFill>
                  <a:prstClr val="black"/>
                </a:solidFill>
                <a:hlinkClick r:id="rId5"/>
              </a:rPr>
              <a:t>Markjones@birleysecondaryacademy.co.uk</a:t>
            </a:r>
            <a:r>
              <a:rPr lang="en-GB" sz="1400" dirty="0">
                <a:solidFill>
                  <a:prstClr val="black"/>
                </a:solidFill>
              </a:rPr>
              <a:t> </a:t>
            </a:r>
          </a:p>
          <a:p>
            <a:pPr marL="0" indent="0">
              <a:buNone/>
            </a:pPr>
            <a:r>
              <a:rPr lang="en-GB" sz="1400" dirty="0">
                <a:solidFill>
                  <a:prstClr val="black"/>
                </a:solidFill>
              </a:rPr>
              <a:t>Deputy </a:t>
            </a:r>
            <a:r>
              <a:rPr lang="en-GB" sz="1400" dirty="0" err="1">
                <a:solidFill>
                  <a:prstClr val="black"/>
                </a:solidFill>
              </a:rPr>
              <a:t>Headteacher</a:t>
            </a:r>
            <a:r>
              <a:rPr lang="en-GB" sz="1400" dirty="0">
                <a:solidFill>
                  <a:prstClr val="black"/>
                </a:solidFill>
              </a:rPr>
              <a:t> for Behaviour and Attitudes and Safeguarding Lead</a:t>
            </a:r>
          </a:p>
          <a:p>
            <a:pPr marL="0" indent="0">
              <a:buNone/>
            </a:pPr>
            <a:endParaRPr lang="en-GB" sz="1400" dirty="0">
              <a:solidFill>
                <a:prstClr val="black"/>
              </a:solidFill>
            </a:endParaRPr>
          </a:p>
          <a:p>
            <a:pPr marL="0" indent="0">
              <a:buNone/>
            </a:pPr>
            <a:r>
              <a:rPr lang="en-GB" sz="1400" dirty="0">
                <a:solidFill>
                  <a:prstClr val="black"/>
                </a:solidFill>
                <a:hlinkClick r:id="rId6"/>
              </a:rPr>
              <a:t>Diarmaidcasey@birleysecondaryacademy.co.uk</a:t>
            </a:r>
            <a:endParaRPr lang="en-GB" sz="1400" dirty="0">
              <a:solidFill>
                <a:prstClr val="black"/>
              </a:solidFill>
            </a:endParaRPr>
          </a:p>
          <a:p>
            <a:pPr marL="0" indent="0">
              <a:buNone/>
            </a:pPr>
            <a:r>
              <a:rPr lang="en-GB" sz="1400" dirty="0">
                <a:solidFill>
                  <a:prstClr val="black"/>
                </a:solidFill>
              </a:rPr>
              <a:t>Deputy </a:t>
            </a:r>
            <a:r>
              <a:rPr lang="en-GB" sz="1400" dirty="0" err="1">
                <a:solidFill>
                  <a:prstClr val="black"/>
                </a:solidFill>
              </a:rPr>
              <a:t>Headteacher</a:t>
            </a:r>
            <a:r>
              <a:rPr lang="en-GB" sz="1400" dirty="0">
                <a:solidFill>
                  <a:prstClr val="black"/>
                </a:solidFill>
              </a:rPr>
              <a:t> for Quality of Education</a:t>
            </a:r>
          </a:p>
          <a:p>
            <a:pPr marL="0" indent="0">
              <a:buNone/>
            </a:pPr>
            <a:endParaRPr lang="en-GB" sz="1400" dirty="0">
              <a:solidFill>
                <a:prstClr val="black"/>
              </a:solidFill>
            </a:endParaRPr>
          </a:p>
          <a:p>
            <a:pPr marL="0" indent="0">
              <a:buNone/>
            </a:pPr>
            <a:r>
              <a:rPr lang="en-GB" sz="1400" dirty="0">
                <a:solidFill>
                  <a:prstClr val="black"/>
                </a:solidFill>
                <a:hlinkClick r:id="rId7"/>
              </a:rPr>
              <a:t>Mariathomas@birleysecondaryacademy.co.uk</a:t>
            </a:r>
            <a:endParaRPr lang="en-GB" sz="1400" dirty="0">
              <a:solidFill>
                <a:prstClr val="black"/>
              </a:solidFill>
            </a:endParaRPr>
          </a:p>
          <a:p>
            <a:pPr marL="0" indent="0">
              <a:buNone/>
            </a:pPr>
            <a:r>
              <a:rPr lang="en-GB" sz="1400" dirty="0">
                <a:solidFill>
                  <a:prstClr val="black"/>
                </a:solidFill>
              </a:rPr>
              <a:t> Assistant </a:t>
            </a:r>
            <a:r>
              <a:rPr lang="en-GB" sz="1400" dirty="0" err="1">
                <a:solidFill>
                  <a:prstClr val="black"/>
                </a:solidFill>
              </a:rPr>
              <a:t>Headteacher</a:t>
            </a:r>
            <a:r>
              <a:rPr lang="en-GB" sz="1400" dirty="0">
                <a:solidFill>
                  <a:prstClr val="black"/>
                </a:solidFill>
              </a:rPr>
              <a:t> for Adapted Curriculum and SENDCO)</a:t>
            </a:r>
          </a:p>
          <a:p>
            <a:endParaRPr lang="en-GB" sz="1400" dirty="0">
              <a:solidFill>
                <a:prstClr val="black"/>
              </a:solidFill>
            </a:endParaRPr>
          </a:p>
          <a:p>
            <a:pPr marL="0" indent="0">
              <a:buNone/>
            </a:pPr>
            <a:r>
              <a:rPr lang="en-GB" sz="1400" u="sng" dirty="0">
                <a:solidFill>
                  <a:srgbClr val="0070C0"/>
                </a:solidFill>
              </a:rPr>
              <a:t>Leoniegillham@birleysecondaryacademy.co.uk</a:t>
            </a:r>
            <a:r>
              <a:rPr lang="en-GB" sz="1400" dirty="0">
                <a:solidFill>
                  <a:prstClr val="black"/>
                </a:solidFill>
              </a:rPr>
              <a:t> </a:t>
            </a:r>
          </a:p>
          <a:p>
            <a:pPr marL="0" indent="0">
              <a:buNone/>
            </a:pPr>
            <a:r>
              <a:rPr lang="en-GB" sz="1400" dirty="0">
                <a:solidFill>
                  <a:prstClr val="black"/>
                </a:solidFill>
              </a:rPr>
              <a:t>Assistant </a:t>
            </a:r>
            <a:r>
              <a:rPr lang="en-GB" sz="1400" dirty="0" err="1">
                <a:solidFill>
                  <a:prstClr val="black"/>
                </a:solidFill>
              </a:rPr>
              <a:t>Headteacher</a:t>
            </a:r>
            <a:r>
              <a:rPr lang="en-GB" sz="1400" dirty="0">
                <a:solidFill>
                  <a:prstClr val="black"/>
                </a:solidFill>
              </a:rPr>
              <a:t> with responsibility for Teaching and Learning</a:t>
            </a:r>
          </a:p>
          <a:p>
            <a:endParaRPr lang="en-GB" sz="1400" dirty="0">
              <a:solidFill>
                <a:prstClr val="black"/>
              </a:solidFill>
            </a:endParaRPr>
          </a:p>
          <a:p>
            <a:pPr marL="0" indent="0">
              <a:buNone/>
            </a:pPr>
            <a:r>
              <a:rPr lang="en-GB" sz="1400" dirty="0">
                <a:solidFill>
                  <a:prstClr val="black"/>
                </a:solidFill>
                <a:hlinkClick r:id="rId8"/>
              </a:rPr>
              <a:t>Theresaclark@birleysecondaryacademy.co.uk</a:t>
            </a:r>
            <a:endParaRPr lang="en-GB" sz="1400" dirty="0">
              <a:solidFill>
                <a:prstClr val="black"/>
              </a:solidFill>
            </a:endParaRPr>
          </a:p>
          <a:p>
            <a:pPr marL="0" indent="0">
              <a:buNone/>
            </a:pPr>
            <a:r>
              <a:rPr lang="en-GB" sz="1400" dirty="0">
                <a:solidFill>
                  <a:prstClr val="black"/>
                </a:solidFill>
              </a:rPr>
              <a:t>Assistant </a:t>
            </a:r>
            <a:r>
              <a:rPr lang="en-GB" sz="1400" dirty="0" err="1">
                <a:solidFill>
                  <a:prstClr val="black"/>
                </a:solidFill>
              </a:rPr>
              <a:t>Headteacher</a:t>
            </a:r>
            <a:r>
              <a:rPr lang="en-GB" sz="1400" dirty="0">
                <a:solidFill>
                  <a:prstClr val="black"/>
                </a:solidFill>
              </a:rPr>
              <a:t> with responsibility for Personal Development</a:t>
            </a:r>
          </a:p>
          <a:p>
            <a:endParaRPr lang="en-GB" sz="900" dirty="0" smtClean="0"/>
          </a:p>
        </p:txBody>
      </p:sp>
    </p:spTree>
    <p:extLst>
      <p:ext uri="{BB962C8B-B14F-4D97-AF65-F5344CB8AC3E}">
        <p14:creationId xmlns:p14="http://schemas.microsoft.com/office/powerpoint/2010/main" val="2815738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Questions and questionnaire:</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r>
              <a:rPr lang="en-GB" dirty="0" smtClean="0"/>
              <a:t>We will take questions individually (parent feedback)</a:t>
            </a:r>
          </a:p>
          <a:p>
            <a:endParaRPr lang="en-GB" dirty="0"/>
          </a:p>
          <a:p>
            <a:r>
              <a:rPr lang="en-GB" dirty="0" smtClean="0"/>
              <a:t>We would greatly appreciate some feedback. Could you please take a few minutes and complete the sheet. We will use your feedback to improve future Parents’ Evenings.</a:t>
            </a:r>
            <a:endParaRPr lang="en-GB" dirty="0"/>
          </a:p>
        </p:txBody>
      </p:sp>
      <p:pic>
        <p:nvPicPr>
          <p:cNvPr id="6" name="Picture 5" descr="Thank You HD Stock Images | Shutterstock"/>
          <p:cNvPicPr/>
          <p:nvPr/>
        </p:nvPicPr>
        <p:blipFill rotWithShape="1">
          <a:blip r:embed="rId3">
            <a:extLst>
              <a:ext uri="{28A0092B-C50C-407E-A947-70E740481C1C}">
                <a14:useLocalDpi xmlns:a14="http://schemas.microsoft.com/office/drawing/2010/main" val="0"/>
              </a:ext>
            </a:extLst>
          </a:blip>
          <a:srcRect b="6556"/>
          <a:stretch/>
        </p:blipFill>
        <p:spPr bwMode="auto">
          <a:xfrm>
            <a:off x="3112135" y="4384675"/>
            <a:ext cx="5731510" cy="1927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0344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Year 7 curriculum:</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r>
              <a:rPr lang="en-GB" dirty="0" smtClean="0"/>
              <a:t>We </a:t>
            </a:r>
            <a:r>
              <a:rPr lang="en-GB" dirty="0"/>
              <a:t>aim to provide a broad and balanced curriculum to support all of our </a:t>
            </a:r>
            <a:r>
              <a:rPr lang="en-GB" dirty="0" smtClean="0"/>
              <a:t>students </a:t>
            </a:r>
            <a:r>
              <a:rPr lang="en-GB" dirty="0"/>
              <a:t>to achieve their potential. </a:t>
            </a:r>
            <a:endParaRPr lang="en-GB" dirty="0" smtClean="0"/>
          </a:p>
          <a:p>
            <a:endParaRPr lang="en-GB" dirty="0" smtClean="0"/>
          </a:p>
          <a:p>
            <a:r>
              <a:rPr lang="en-GB" dirty="0" smtClean="0"/>
              <a:t>The </a:t>
            </a:r>
            <a:r>
              <a:rPr lang="en-GB" dirty="0"/>
              <a:t>purpose of the curriculum is to develop the deep skills and knowledge that will allow students to thrive in life beyond the </a:t>
            </a:r>
            <a:r>
              <a:rPr lang="en-GB" dirty="0" smtClean="0"/>
              <a:t>academy.</a:t>
            </a:r>
          </a:p>
          <a:p>
            <a:endParaRPr lang="en-GB" dirty="0" smtClean="0"/>
          </a:p>
          <a:p>
            <a:r>
              <a:rPr lang="en-GB" dirty="0" smtClean="0"/>
              <a:t>We don’t narrow our curriculum or gate keep, in later school years.</a:t>
            </a:r>
            <a:endParaRPr lang="en-GB" dirty="0"/>
          </a:p>
        </p:txBody>
      </p:sp>
    </p:spTree>
    <p:extLst>
      <p:ext uri="{BB962C8B-B14F-4D97-AF65-F5344CB8AC3E}">
        <p14:creationId xmlns:p14="http://schemas.microsoft.com/office/powerpoint/2010/main" val="282178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p:txBody>
          <a:bodyPr/>
          <a:lstStyle/>
          <a:p>
            <a:pPr algn="ctr"/>
            <a:r>
              <a:rPr lang="en-GB" b="1" dirty="0" smtClean="0">
                <a:solidFill>
                  <a:srgbClr val="FF0000"/>
                </a:solidFill>
              </a:rPr>
              <a:t>Year 7 curriculum: </a:t>
            </a:r>
            <a:br>
              <a:rPr lang="en-GB" b="1" dirty="0" smtClean="0">
                <a:solidFill>
                  <a:srgbClr val="FF0000"/>
                </a:solidFill>
              </a:rPr>
            </a:br>
            <a:r>
              <a:rPr lang="en-GB" b="1" dirty="0" smtClean="0">
                <a:solidFill>
                  <a:srgbClr val="FF0000"/>
                </a:solidFill>
              </a:rPr>
              <a:t>Broad, balanced and ambitious</a:t>
            </a:r>
            <a:endParaRPr lang="en-GB" b="1" dirty="0">
              <a:solidFill>
                <a:srgbClr val="FF0000"/>
              </a:solidFill>
            </a:endParaRPr>
          </a:p>
        </p:txBody>
      </p:sp>
      <p:sp>
        <p:nvSpPr>
          <p:cNvPr id="3" name="Content Placeholder 2"/>
          <p:cNvSpPr>
            <a:spLocks noGrp="1"/>
          </p:cNvSpPr>
          <p:nvPr>
            <p:ph sz="half" idx="1"/>
          </p:nvPr>
        </p:nvSpPr>
        <p:spPr>
          <a:xfrm>
            <a:off x="1256144" y="1825625"/>
            <a:ext cx="4763655" cy="4351338"/>
          </a:xfrm>
        </p:spPr>
        <p:txBody>
          <a:bodyPr/>
          <a:lstStyle/>
          <a:p>
            <a:r>
              <a:rPr lang="en-GB" dirty="0" smtClean="0"/>
              <a:t>English </a:t>
            </a:r>
          </a:p>
          <a:p>
            <a:r>
              <a:rPr lang="en-GB" dirty="0" smtClean="0"/>
              <a:t>Maths</a:t>
            </a:r>
          </a:p>
          <a:p>
            <a:r>
              <a:rPr lang="en-GB" dirty="0" smtClean="0"/>
              <a:t>Science</a:t>
            </a:r>
          </a:p>
          <a:p>
            <a:r>
              <a:rPr lang="en-GB" dirty="0" smtClean="0"/>
              <a:t>Geography</a:t>
            </a:r>
          </a:p>
          <a:p>
            <a:r>
              <a:rPr lang="en-GB" dirty="0" smtClean="0"/>
              <a:t>History</a:t>
            </a:r>
          </a:p>
          <a:p>
            <a:r>
              <a:rPr lang="en-GB" dirty="0" smtClean="0"/>
              <a:t>French</a:t>
            </a:r>
            <a:endParaRPr lang="en-GB" dirty="0"/>
          </a:p>
        </p:txBody>
      </p:sp>
      <p:sp>
        <p:nvSpPr>
          <p:cNvPr id="4" name="Content Placeholder 3"/>
          <p:cNvSpPr>
            <a:spLocks noGrp="1"/>
          </p:cNvSpPr>
          <p:nvPr>
            <p:ph sz="half" idx="2"/>
          </p:nvPr>
        </p:nvSpPr>
        <p:spPr/>
        <p:txBody>
          <a:bodyPr/>
          <a:lstStyle/>
          <a:p>
            <a:r>
              <a:rPr lang="en-GB" dirty="0" smtClean="0"/>
              <a:t>Art</a:t>
            </a:r>
          </a:p>
          <a:p>
            <a:r>
              <a:rPr lang="en-GB" dirty="0" smtClean="0"/>
              <a:t>Core PE</a:t>
            </a:r>
          </a:p>
          <a:p>
            <a:r>
              <a:rPr lang="en-GB" dirty="0" smtClean="0"/>
              <a:t>DT (Graphics and Resistant Materials)</a:t>
            </a:r>
          </a:p>
          <a:p>
            <a:r>
              <a:rPr lang="en-GB" dirty="0" smtClean="0"/>
              <a:t>Food Technology</a:t>
            </a:r>
          </a:p>
          <a:p>
            <a:r>
              <a:rPr lang="en-GB" dirty="0" smtClean="0"/>
              <a:t>Performing Arts (Drama and Music)</a:t>
            </a:r>
          </a:p>
          <a:p>
            <a:r>
              <a:rPr lang="en-GB" dirty="0" smtClean="0"/>
              <a:t>PSHE</a:t>
            </a:r>
          </a:p>
          <a:p>
            <a:r>
              <a:rPr lang="en-GB" dirty="0" smtClean="0"/>
              <a:t>R.S.</a:t>
            </a:r>
          </a:p>
          <a:p>
            <a:endParaRPr lang="en-GB" dirty="0"/>
          </a:p>
        </p:txBody>
      </p:sp>
    </p:spTree>
    <p:extLst>
      <p:ext uri="{BB962C8B-B14F-4D97-AF65-F5344CB8AC3E}">
        <p14:creationId xmlns:p14="http://schemas.microsoft.com/office/powerpoint/2010/main" val="297612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p:txBody>
          <a:bodyPr/>
          <a:lstStyle/>
          <a:p>
            <a:pPr algn="ctr"/>
            <a:r>
              <a:rPr lang="en-GB" b="1" dirty="0" smtClean="0">
                <a:solidFill>
                  <a:srgbClr val="FF0000"/>
                </a:solidFill>
              </a:rPr>
              <a:t>Sequenced curriculum:</a:t>
            </a:r>
            <a:endParaRPr lang="en-GB" b="1" dirty="0">
              <a:solidFill>
                <a:srgbClr val="FF0000"/>
              </a:solidFill>
            </a:endParaRPr>
          </a:p>
        </p:txBody>
      </p:sp>
      <p:pic>
        <p:nvPicPr>
          <p:cNvPr id="3" name="Picture 2"/>
          <p:cNvPicPr>
            <a:picLocks noChangeAspect="1"/>
          </p:cNvPicPr>
          <p:nvPr/>
        </p:nvPicPr>
        <p:blipFill rotWithShape="1">
          <a:blip r:embed="rId3"/>
          <a:srcRect l="33421" t="23060" r="11666" b="9415"/>
          <a:stretch/>
        </p:blipFill>
        <p:spPr>
          <a:xfrm>
            <a:off x="3136778" y="1690688"/>
            <a:ext cx="6734228" cy="4658021"/>
          </a:xfrm>
          <a:prstGeom prst="rect">
            <a:avLst/>
          </a:prstGeom>
          <a:ln w="60325">
            <a:solidFill>
              <a:schemeClr val="accent1"/>
            </a:solidFill>
          </a:ln>
        </p:spPr>
      </p:pic>
    </p:spTree>
    <p:extLst>
      <p:ext uri="{BB962C8B-B14F-4D97-AF65-F5344CB8AC3E}">
        <p14:creationId xmlns:p14="http://schemas.microsoft.com/office/powerpoint/2010/main" val="3827152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Tutor time curriculum:</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r>
              <a:rPr lang="en-GB" dirty="0" smtClean="0"/>
              <a:t>Development of reading</a:t>
            </a:r>
          </a:p>
          <a:p>
            <a:pPr lvl="1"/>
            <a:r>
              <a:rPr lang="en-GB" dirty="0"/>
              <a:t>Mythos, by Stephen </a:t>
            </a:r>
            <a:r>
              <a:rPr lang="en-GB" dirty="0" smtClean="0"/>
              <a:t>Fry</a:t>
            </a:r>
          </a:p>
          <a:p>
            <a:pPr lvl="1"/>
            <a:endParaRPr lang="en-GB" dirty="0" smtClean="0"/>
          </a:p>
          <a:p>
            <a:pPr lvl="1"/>
            <a:r>
              <a:rPr lang="en-GB" dirty="0"/>
              <a:t>Wonder, by RJ </a:t>
            </a:r>
            <a:r>
              <a:rPr lang="en-GB" dirty="0" smtClean="0"/>
              <a:t>Palacio</a:t>
            </a:r>
          </a:p>
          <a:p>
            <a:pPr lvl="1"/>
            <a:endParaRPr lang="en-GB" dirty="0" smtClean="0"/>
          </a:p>
          <a:p>
            <a:pPr lvl="1"/>
            <a:r>
              <a:rPr lang="en-GB" dirty="0"/>
              <a:t>Noughts and Crosses, by </a:t>
            </a:r>
            <a:r>
              <a:rPr lang="en-GB" dirty="0" err="1"/>
              <a:t>Malorie</a:t>
            </a:r>
            <a:r>
              <a:rPr lang="en-GB" dirty="0"/>
              <a:t> </a:t>
            </a:r>
            <a:r>
              <a:rPr lang="en-GB" dirty="0" smtClean="0"/>
              <a:t>Blackman</a:t>
            </a:r>
          </a:p>
          <a:p>
            <a:pPr lvl="1"/>
            <a:endParaRPr lang="en-GB" dirty="0" smtClean="0"/>
          </a:p>
          <a:p>
            <a:pPr lvl="1"/>
            <a:r>
              <a:rPr lang="en-GB" dirty="0"/>
              <a:t>A Kestrel for a Knave, by Barry </a:t>
            </a:r>
            <a:r>
              <a:rPr lang="en-GB" dirty="0" smtClean="0"/>
              <a:t>Hines</a:t>
            </a:r>
          </a:p>
          <a:p>
            <a:pPr lvl="1"/>
            <a:endParaRPr lang="en-GB" dirty="0" smtClean="0"/>
          </a:p>
          <a:p>
            <a:pPr lvl="1"/>
            <a:r>
              <a:rPr lang="en-GB" dirty="0"/>
              <a:t>His Dark Materials, by Philip Pullman</a:t>
            </a:r>
          </a:p>
        </p:txBody>
      </p:sp>
      <p:pic>
        <p:nvPicPr>
          <p:cNvPr id="7" name="Picture 6" descr="Mythos by Stephen Fry | Waterstones"/>
          <p:cNvPicPr/>
          <p:nvPr/>
        </p:nvPicPr>
        <p:blipFill>
          <a:blip r:embed="rId3">
            <a:extLst>
              <a:ext uri="{28A0092B-C50C-407E-A947-70E740481C1C}">
                <a14:useLocalDpi xmlns:a14="http://schemas.microsoft.com/office/drawing/2010/main" val="0"/>
              </a:ext>
            </a:extLst>
          </a:blip>
          <a:srcRect/>
          <a:stretch>
            <a:fillRect/>
          </a:stretch>
        </p:blipFill>
        <p:spPr bwMode="auto">
          <a:xfrm>
            <a:off x="10540822" y="809307"/>
            <a:ext cx="1323340" cy="2032635"/>
          </a:xfrm>
          <a:prstGeom prst="rect">
            <a:avLst/>
          </a:prstGeom>
          <a:noFill/>
          <a:ln>
            <a:noFill/>
          </a:ln>
        </p:spPr>
      </p:pic>
      <p:pic>
        <p:nvPicPr>
          <p:cNvPr id="10" name="Picture 9" descr="Wonder by R.J. Palacio | Wonde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8107" y="1575963"/>
            <a:ext cx="2895900" cy="1899986"/>
          </a:xfrm>
          <a:prstGeom prst="rect">
            <a:avLst/>
          </a:prstGeom>
          <a:noFill/>
          <a:ln>
            <a:noFill/>
          </a:ln>
        </p:spPr>
      </p:pic>
      <p:pic>
        <p:nvPicPr>
          <p:cNvPr id="11" name="Picture 10" descr="His Dark Materials: Gift Edition including all three novels: Northern  Lights, The Subtle Knife and The Amber Spyglass : Pullman, Philip,  Hughes-Hallett, Lucy: Amazon.co.uk: Boo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4321" y="3085381"/>
            <a:ext cx="1929164" cy="2848143"/>
          </a:xfrm>
          <a:prstGeom prst="rect">
            <a:avLst/>
          </a:prstGeom>
          <a:noFill/>
          <a:ln>
            <a:noFill/>
          </a:ln>
        </p:spPr>
      </p:pic>
    </p:spTree>
    <p:extLst>
      <p:ext uri="{BB962C8B-B14F-4D97-AF65-F5344CB8AC3E}">
        <p14:creationId xmlns:p14="http://schemas.microsoft.com/office/powerpoint/2010/main" val="264961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Remote curriculum:</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normAutofit lnSpcReduction="10000"/>
          </a:bodyPr>
          <a:lstStyle/>
          <a:p>
            <a:r>
              <a:rPr lang="en-GB" dirty="0"/>
              <a:t>In the event that your child has to isolate or that the school is closed, teaching will take place remotely</a:t>
            </a:r>
            <a:r>
              <a:rPr lang="en-GB" dirty="0" smtClean="0"/>
              <a:t>.</a:t>
            </a:r>
          </a:p>
          <a:p>
            <a:endParaRPr lang="en-GB" dirty="0"/>
          </a:p>
          <a:p>
            <a:r>
              <a:rPr lang="en-GB" dirty="0" smtClean="0"/>
              <a:t>Lessons </a:t>
            </a:r>
            <a:r>
              <a:rPr lang="en-GB" dirty="0"/>
              <a:t>can be accessed via the website </a:t>
            </a:r>
            <a:r>
              <a:rPr lang="en-GB" dirty="0">
                <a:hlinkClick r:id="rId3"/>
              </a:rPr>
              <a:t>www.birleysecondaryacademy.co.uk</a:t>
            </a:r>
            <a:r>
              <a:rPr lang="en-GB" dirty="0"/>
              <a:t> or by logging into Office365 and choosing SharePoint</a:t>
            </a:r>
            <a:r>
              <a:rPr lang="en-GB" dirty="0" smtClean="0"/>
              <a:t>.</a:t>
            </a:r>
          </a:p>
          <a:p>
            <a:endParaRPr lang="en-GB" dirty="0"/>
          </a:p>
          <a:p>
            <a:r>
              <a:rPr lang="en-GB" dirty="0" smtClean="0"/>
              <a:t>If </a:t>
            </a:r>
            <a:r>
              <a:rPr lang="en-GB" dirty="0"/>
              <a:t>your child does not have access to a laptop or computer, please let us know immediately and we will provide, either a laptop or paper </a:t>
            </a:r>
            <a:r>
              <a:rPr lang="en-GB" dirty="0" smtClean="0"/>
              <a:t>resources.</a:t>
            </a:r>
            <a:endParaRPr lang="en-GB" dirty="0"/>
          </a:p>
        </p:txBody>
      </p:sp>
      <p:pic>
        <p:nvPicPr>
          <p:cNvPr id="5" name="Picture 4"/>
          <p:cNvPicPr>
            <a:picLocks noChangeAspect="1"/>
          </p:cNvPicPr>
          <p:nvPr/>
        </p:nvPicPr>
        <p:blipFill rotWithShape="1">
          <a:blip r:embed="rId4"/>
          <a:srcRect l="27347" t="28274" r="24251" b="6868"/>
          <a:stretch/>
        </p:blipFill>
        <p:spPr>
          <a:xfrm>
            <a:off x="10302948" y="0"/>
            <a:ext cx="1889051" cy="1511249"/>
          </a:xfrm>
          <a:prstGeom prst="rect">
            <a:avLst/>
          </a:prstGeom>
        </p:spPr>
      </p:pic>
    </p:spTree>
    <p:extLst>
      <p:ext uri="{BB962C8B-B14F-4D97-AF65-F5344CB8AC3E}">
        <p14:creationId xmlns:p14="http://schemas.microsoft.com/office/powerpoint/2010/main" val="3539896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The Adapted curriculum:</a:t>
            </a:r>
            <a:endParaRPr lang="en-GB" b="1" dirty="0">
              <a:solidFill>
                <a:srgbClr val="FF0000"/>
              </a:solidFill>
            </a:endParaRPr>
          </a:p>
        </p:txBody>
      </p:sp>
      <p:sp>
        <p:nvSpPr>
          <p:cNvPr id="9" name="Content Placeholder 8"/>
          <p:cNvSpPr>
            <a:spLocks noGrp="1"/>
          </p:cNvSpPr>
          <p:nvPr>
            <p:ph idx="1"/>
          </p:nvPr>
        </p:nvSpPr>
        <p:spPr>
          <a:xfrm>
            <a:off x="1233376" y="1825624"/>
            <a:ext cx="10120423" cy="4840989"/>
          </a:xfrm>
        </p:spPr>
        <p:txBody>
          <a:bodyPr>
            <a:normAutofit/>
          </a:bodyPr>
          <a:lstStyle/>
          <a:p>
            <a:pPr marL="0" indent="0">
              <a:buNone/>
            </a:pPr>
            <a:r>
              <a:rPr lang="en-GB" sz="3600" dirty="0" smtClean="0"/>
              <a:t>The Adapted Curriculum team have responsibility for any student who: </a:t>
            </a:r>
          </a:p>
          <a:p>
            <a:pPr marL="628650" lvl="1" indent="-171450"/>
            <a:r>
              <a:rPr lang="en-GB" sz="3600" dirty="0"/>
              <a:t>H</a:t>
            </a:r>
            <a:r>
              <a:rPr lang="en-GB" sz="3600" dirty="0" smtClean="0"/>
              <a:t>as </a:t>
            </a:r>
            <a:r>
              <a:rPr lang="en-GB" sz="3600" dirty="0"/>
              <a:t>a SEN or when a SEN is being </a:t>
            </a:r>
            <a:r>
              <a:rPr lang="en-GB" sz="3600" dirty="0" smtClean="0"/>
              <a:t>investigated</a:t>
            </a:r>
          </a:p>
          <a:p>
            <a:pPr marL="628650" lvl="1" indent="-171450"/>
            <a:endParaRPr lang="en-GB" sz="3600" dirty="0"/>
          </a:p>
          <a:p>
            <a:pPr marL="628650" lvl="1" indent="-171450"/>
            <a:r>
              <a:rPr lang="en-GB" sz="3600" dirty="0"/>
              <a:t>Whose provision is in the Integrated </a:t>
            </a:r>
            <a:r>
              <a:rPr lang="en-GB" sz="3600" dirty="0" smtClean="0"/>
              <a:t>Resource (I.R.)</a:t>
            </a:r>
          </a:p>
          <a:p>
            <a:pPr marL="628650" lvl="1" indent="-171450"/>
            <a:endParaRPr lang="en-GB" sz="3600" dirty="0"/>
          </a:p>
          <a:p>
            <a:pPr marL="628650" lvl="1" indent="-171450"/>
            <a:r>
              <a:rPr lang="en-GB" sz="3600" dirty="0"/>
              <a:t>Who is a Looked </a:t>
            </a:r>
            <a:r>
              <a:rPr lang="en-GB" sz="3600" dirty="0" smtClean="0"/>
              <a:t>After Child</a:t>
            </a:r>
          </a:p>
          <a:p>
            <a:pPr marL="628650" lvl="1" indent="-171450"/>
            <a:endParaRPr lang="en-GB" sz="2000" dirty="0"/>
          </a:p>
          <a:p>
            <a:pPr marL="0" indent="0">
              <a:buNone/>
            </a:pPr>
            <a:endParaRPr lang="en-GB" dirty="0"/>
          </a:p>
        </p:txBody>
      </p:sp>
    </p:spTree>
    <p:extLst>
      <p:ext uri="{BB962C8B-B14F-4D97-AF65-F5344CB8AC3E}">
        <p14:creationId xmlns:p14="http://schemas.microsoft.com/office/powerpoint/2010/main" val="3269854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1505</Words>
  <Application>Microsoft Office PowerPoint</Application>
  <PresentationFormat>Widescreen</PresentationFormat>
  <Paragraphs>295</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Franklin Gothic Book</vt:lpstr>
      <vt:lpstr>Tahoma</vt:lpstr>
      <vt:lpstr>Times New Roman</vt:lpstr>
      <vt:lpstr>Office Theme</vt:lpstr>
      <vt:lpstr>Year 7 Parents’ Information Evening</vt:lpstr>
      <vt:lpstr>Head Teacher’s welcome:</vt:lpstr>
      <vt:lpstr>Quality of Education: Diarmaid Casey</vt:lpstr>
      <vt:lpstr>Year 7 curriculum:</vt:lpstr>
      <vt:lpstr>Year 7 curriculum:  Broad, balanced and ambitious</vt:lpstr>
      <vt:lpstr>Sequenced curriculum:</vt:lpstr>
      <vt:lpstr>Tutor time curriculum:</vt:lpstr>
      <vt:lpstr>Remote curriculum:</vt:lpstr>
      <vt:lpstr>The Adapted curriculum:</vt:lpstr>
      <vt:lpstr>The Adapted curriculum:</vt:lpstr>
      <vt:lpstr>Assessment in Year 7:</vt:lpstr>
      <vt:lpstr>Assessment weeks in Year 7:</vt:lpstr>
      <vt:lpstr>Homework: Manageable and meaningful</vt:lpstr>
      <vt:lpstr>Year 7 homework:</vt:lpstr>
      <vt:lpstr>Behaviour and attitudes: Mark Jones</vt:lpstr>
      <vt:lpstr>PowerPoint Presentation</vt:lpstr>
      <vt:lpstr>Culture within our Academy</vt:lpstr>
      <vt:lpstr>PowerPoint Presentation</vt:lpstr>
      <vt:lpstr>Go 4 Schools</vt:lpstr>
      <vt:lpstr>Go 4 Schools</vt:lpstr>
      <vt:lpstr>PowerPoint Presentation</vt:lpstr>
      <vt:lpstr>Detentions</vt:lpstr>
      <vt:lpstr>Rewards</vt:lpstr>
      <vt:lpstr>Rewards</vt:lpstr>
      <vt:lpstr>Celebration events</vt:lpstr>
      <vt:lpstr>Reward Certificates</vt:lpstr>
      <vt:lpstr>Reward Badges</vt:lpstr>
      <vt:lpstr>Reward Badges</vt:lpstr>
      <vt:lpstr>Enrichment</vt:lpstr>
      <vt:lpstr>Extra Curricular</vt:lpstr>
      <vt:lpstr>Extra Curricular</vt:lpstr>
      <vt:lpstr>Communication</vt:lpstr>
      <vt:lpstr>Key contacts</vt:lpstr>
      <vt:lpstr>Questions and questionnaire: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dcasey2</dc:creator>
  <cp:lastModifiedBy>Nikola Stadler</cp:lastModifiedBy>
  <cp:revision>39</cp:revision>
  <cp:lastPrinted>2021-09-14T15:44:53Z</cp:lastPrinted>
  <dcterms:created xsi:type="dcterms:W3CDTF">2019-09-04T14:24:50Z</dcterms:created>
  <dcterms:modified xsi:type="dcterms:W3CDTF">2021-09-21T12:02:42Z</dcterms:modified>
</cp:coreProperties>
</file>