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96" r:id="rId3"/>
    <p:sldId id="265" r:id="rId4"/>
    <p:sldId id="266" r:id="rId5"/>
    <p:sldId id="267" r:id="rId6"/>
    <p:sldId id="269" r:id="rId7"/>
    <p:sldId id="270" r:id="rId8"/>
    <p:sldId id="271" r:id="rId9"/>
    <p:sldId id="272" r:id="rId10"/>
    <p:sldId id="273" r:id="rId11"/>
    <p:sldId id="274" r:id="rId12"/>
    <p:sldId id="275" r:id="rId13"/>
    <p:sldId id="276" r:id="rId14"/>
    <p:sldId id="297" r:id="rId15"/>
    <p:sldId id="298" r:id="rId16"/>
    <p:sldId id="299" r:id="rId17"/>
    <p:sldId id="300" r:id="rId18"/>
    <p:sldId id="301" r:id="rId19"/>
    <p:sldId id="302" r:id="rId20"/>
    <p:sldId id="303" r:id="rId21"/>
    <p:sldId id="304" r:id="rId22"/>
    <p:sldId id="279" r:id="rId23"/>
    <p:sldId id="280" r:id="rId24"/>
    <p:sldId id="281" r:id="rId25"/>
    <p:sldId id="282" r:id="rId26"/>
    <p:sldId id="289" r:id="rId27"/>
    <p:sldId id="291"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9AECBD-5D95-406F-A199-571FDC15796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D11F8C1-6961-44AC-B38D-A15996FCE2F3}">
      <dgm:prSet phldrT="[Text]"/>
      <dgm:spPr/>
      <dgm:t>
        <a:bodyPr/>
        <a:lstStyle/>
        <a:p>
          <a:r>
            <a:rPr lang="en-US" dirty="0"/>
            <a:t>Go</a:t>
          </a:r>
          <a:r>
            <a:rPr lang="en-US" baseline="0" dirty="0"/>
            <a:t> 4 Schools</a:t>
          </a:r>
          <a:endParaRPr lang="en-US" dirty="0"/>
        </a:p>
      </dgm:t>
    </dgm:pt>
    <dgm:pt modelId="{D23D00F4-9F63-4C74-95D5-CAADA3A3DC97}" type="parTrans" cxnId="{A833AADC-98A0-4E97-A232-1CC88E0C9810}">
      <dgm:prSet/>
      <dgm:spPr/>
      <dgm:t>
        <a:bodyPr/>
        <a:lstStyle/>
        <a:p>
          <a:endParaRPr lang="en-US"/>
        </a:p>
      </dgm:t>
    </dgm:pt>
    <dgm:pt modelId="{2F08AF79-C8EC-4E3D-B4F2-7DD5E2951C4E}" type="sibTrans" cxnId="{A833AADC-98A0-4E97-A232-1CC88E0C9810}">
      <dgm:prSet/>
      <dgm:spPr/>
      <dgm:t>
        <a:bodyPr/>
        <a:lstStyle/>
        <a:p>
          <a:endParaRPr lang="en-US"/>
        </a:p>
      </dgm:t>
    </dgm:pt>
    <dgm:pt modelId="{BC5CEE0D-05C3-49E6-B1EE-F44E5385356D}">
      <dgm:prSet phldrT="[Text]"/>
      <dgm:spPr/>
      <dgm:t>
        <a:bodyPr/>
        <a:lstStyle/>
        <a:p>
          <a:r>
            <a:rPr lang="en-US" dirty="0" err="1"/>
            <a:t>Behaviour</a:t>
          </a:r>
          <a:r>
            <a:rPr lang="en-US" baseline="0" dirty="0"/>
            <a:t> Improvement System</a:t>
          </a:r>
          <a:endParaRPr lang="en-US" dirty="0"/>
        </a:p>
      </dgm:t>
    </dgm:pt>
    <dgm:pt modelId="{22AB29D3-4ADE-4CD2-AA19-7D04C27FBDA3}" type="parTrans" cxnId="{70089B46-1AB9-4A2E-B5D0-64D1AF6AF629}">
      <dgm:prSet/>
      <dgm:spPr/>
      <dgm:t>
        <a:bodyPr/>
        <a:lstStyle/>
        <a:p>
          <a:endParaRPr lang="en-US"/>
        </a:p>
      </dgm:t>
    </dgm:pt>
    <dgm:pt modelId="{546AEFAE-321D-475C-94AF-4EAFC1B3BEF5}" type="sibTrans" cxnId="{70089B46-1AB9-4A2E-B5D0-64D1AF6AF629}">
      <dgm:prSet/>
      <dgm:spPr/>
      <dgm:t>
        <a:bodyPr/>
        <a:lstStyle/>
        <a:p>
          <a:endParaRPr lang="en-US"/>
        </a:p>
      </dgm:t>
    </dgm:pt>
    <dgm:pt modelId="{A8CF52AE-9A3E-46D4-972D-5AC8A8D640E8}">
      <dgm:prSet phldrT="[Text]"/>
      <dgm:spPr/>
      <dgm:t>
        <a:bodyPr/>
        <a:lstStyle/>
        <a:p>
          <a:r>
            <a:rPr lang="en-US" dirty="0"/>
            <a:t>Detentions</a:t>
          </a:r>
        </a:p>
      </dgm:t>
    </dgm:pt>
    <dgm:pt modelId="{1F546473-AB0C-41E6-9CA2-2E54864C086F}" type="parTrans" cxnId="{6F61E246-C210-4D18-BF06-70C32EB59EB5}">
      <dgm:prSet/>
      <dgm:spPr/>
      <dgm:t>
        <a:bodyPr/>
        <a:lstStyle/>
        <a:p>
          <a:endParaRPr lang="en-US"/>
        </a:p>
      </dgm:t>
    </dgm:pt>
    <dgm:pt modelId="{68470EEF-3E63-4809-AEB2-8158BF435C4A}" type="sibTrans" cxnId="{6F61E246-C210-4D18-BF06-70C32EB59EB5}">
      <dgm:prSet/>
      <dgm:spPr/>
      <dgm:t>
        <a:bodyPr/>
        <a:lstStyle/>
        <a:p>
          <a:endParaRPr lang="en-US"/>
        </a:p>
      </dgm:t>
    </dgm:pt>
    <dgm:pt modelId="{331060EE-AD26-421C-B0F0-6E9A3C3A3301}" type="pres">
      <dgm:prSet presAssocID="{EA9AECBD-5D95-406F-A199-571FDC157963}" presName="Name0" presStyleCnt="0">
        <dgm:presLayoutVars>
          <dgm:chMax val="7"/>
          <dgm:chPref val="7"/>
          <dgm:dir/>
          <dgm:animLvl val="lvl"/>
        </dgm:presLayoutVars>
      </dgm:prSet>
      <dgm:spPr/>
      <dgm:t>
        <a:bodyPr/>
        <a:lstStyle/>
        <a:p>
          <a:endParaRPr lang="en-US"/>
        </a:p>
      </dgm:t>
    </dgm:pt>
    <dgm:pt modelId="{75C8840A-E6E0-47C8-AF3F-E67BC11239EE}" type="pres">
      <dgm:prSet presAssocID="{8D11F8C1-6961-44AC-B38D-A15996FCE2F3}" presName="Accent1" presStyleCnt="0"/>
      <dgm:spPr/>
    </dgm:pt>
    <dgm:pt modelId="{16B43ABD-E48D-4601-BD50-BC3CDDF110B7}" type="pres">
      <dgm:prSet presAssocID="{8D11F8C1-6961-44AC-B38D-A15996FCE2F3}" presName="Accent" presStyleLbl="node1" presStyleIdx="0" presStyleCnt="3"/>
      <dgm:spPr>
        <a:solidFill>
          <a:srgbClr val="01AAD1"/>
        </a:solidFill>
      </dgm:spPr>
    </dgm:pt>
    <dgm:pt modelId="{2E22440D-0FD4-427A-9CB2-596F7FD55603}" type="pres">
      <dgm:prSet presAssocID="{8D11F8C1-6961-44AC-B38D-A15996FCE2F3}" presName="Parent1" presStyleLbl="revTx" presStyleIdx="0" presStyleCnt="3">
        <dgm:presLayoutVars>
          <dgm:chMax val="1"/>
          <dgm:chPref val="1"/>
          <dgm:bulletEnabled val="1"/>
        </dgm:presLayoutVars>
      </dgm:prSet>
      <dgm:spPr/>
      <dgm:t>
        <a:bodyPr/>
        <a:lstStyle/>
        <a:p>
          <a:endParaRPr lang="en-US"/>
        </a:p>
      </dgm:t>
    </dgm:pt>
    <dgm:pt modelId="{05BDA457-D99B-4D64-BD4C-BAF868E4D2B9}" type="pres">
      <dgm:prSet presAssocID="{BC5CEE0D-05C3-49E6-B1EE-F44E5385356D}" presName="Accent2" presStyleCnt="0"/>
      <dgm:spPr/>
    </dgm:pt>
    <dgm:pt modelId="{3D1B68B2-AAE0-4BE7-A3C9-621587F85E60}" type="pres">
      <dgm:prSet presAssocID="{BC5CEE0D-05C3-49E6-B1EE-F44E5385356D}" presName="Accent" presStyleLbl="node1" presStyleIdx="1" presStyleCnt="3"/>
      <dgm:spPr>
        <a:solidFill>
          <a:srgbClr val="F07D00"/>
        </a:solidFill>
      </dgm:spPr>
    </dgm:pt>
    <dgm:pt modelId="{C64C37FA-7E3A-4D81-A50E-347212F23843}" type="pres">
      <dgm:prSet presAssocID="{BC5CEE0D-05C3-49E6-B1EE-F44E5385356D}" presName="Parent2" presStyleLbl="revTx" presStyleIdx="1" presStyleCnt="3">
        <dgm:presLayoutVars>
          <dgm:chMax val="1"/>
          <dgm:chPref val="1"/>
          <dgm:bulletEnabled val="1"/>
        </dgm:presLayoutVars>
      </dgm:prSet>
      <dgm:spPr/>
      <dgm:t>
        <a:bodyPr/>
        <a:lstStyle/>
        <a:p>
          <a:endParaRPr lang="en-US"/>
        </a:p>
      </dgm:t>
    </dgm:pt>
    <dgm:pt modelId="{3345E23C-22EE-428E-9E27-ECA9A1BF81AD}" type="pres">
      <dgm:prSet presAssocID="{A8CF52AE-9A3E-46D4-972D-5AC8A8D640E8}" presName="Accent3" presStyleCnt="0"/>
      <dgm:spPr/>
    </dgm:pt>
    <dgm:pt modelId="{6844B180-ADFA-44C5-87AD-903F266ED388}" type="pres">
      <dgm:prSet presAssocID="{A8CF52AE-9A3E-46D4-972D-5AC8A8D640E8}" presName="Accent" presStyleLbl="node1" presStyleIdx="2" presStyleCnt="3"/>
      <dgm:spPr>
        <a:solidFill>
          <a:srgbClr val="9E004B"/>
        </a:solidFill>
      </dgm:spPr>
    </dgm:pt>
    <dgm:pt modelId="{B0C9E81E-733C-44B9-98F8-C241D9CE83F5}" type="pres">
      <dgm:prSet presAssocID="{A8CF52AE-9A3E-46D4-972D-5AC8A8D640E8}" presName="Parent3" presStyleLbl="revTx" presStyleIdx="2" presStyleCnt="3">
        <dgm:presLayoutVars>
          <dgm:chMax val="1"/>
          <dgm:chPref val="1"/>
          <dgm:bulletEnabled val="1"/>
        </dgm:presLayoutVars>
      </dgm:prSet>
      <dgm:spPr/>
      <dgm:t>
        <a:bodyPr/>
        <a:lstStyle/>
        <a:p>
          <a:endParaRPr lang="en-US"/>
        </a:p>
      </dgm:t>
    </dgm:pt>
  </dgm:ptLst>
  <dgm:cxnLst>
    <dgm:cxn modelId="{A833AADC-98A0-4E97-A232-1CC88E0C9810}" srcId="{EA9AECBD-5D95-406F-A199-571FDC157963}" destId="{8D11F8C1-6961-44AC-B38D-A15996FCE2F3}" srcOrd="0" destOrd="0" parTransId="{D23D00F4-9F63-4C74-95D5-CAADA3A3DC97}" sibTransId="{2F08AF79-C8EC-4E3D-B4F2-7DD5E2951C4E}"/>
    <dgm:cxn modelId="{BBB65C04-DE4D-4102-A1C6-6129CF7974BF}" type="presOf" srcId="{8D11F8C1-6961-44AC-B38D-A15996FCE2F3}" destId="{2E22440D-0FD4-427A-9CB2-596F7FD55603}" srcOrd="0" destOrd="0" presId="urn:microsoft.com/office/officeart/2009/layout/CircleArrowProcess"/>
    <dgm:cxn modelId="{03F113CD-E2C4-4957-BB19-9E6F8A1378F0}" type="presOf" srcId="{BC5CEE0D-05C3-49E6-B1EE-F44E5385356D}" destId="{C64C37FA-7E3A-4D81-A50E-347212F23843}" srcOrd="0" destOrd="0" presId="urn:microsoft.com/office/officeart/2009/layout/CircleArrowProcess"/>
    <dgm:cxn modelId="{6F61E246-C210-4D18-BF06-70C32EB59EB5}" srcId="{EA9AECBD-5D95-406F-A199-571FDC157963}" destId="{A8CF52AE-9A3E-46D4-972D-5AC8A8D640E8}" srcOrd="2" destOrd="0" parTransId="{1F546473-AB0C-41E6-9CA2-2E54864C086F}" sibTransId="{68470EEF-3E63-4809-AEB2-8158BF435C4A}"/>
    <dgm:cxn modelId="{70089B46-1AB9-4A2E-B5D0-64D1AF6AF629}" srcId="{EA9AECBD-5D95-406F-A199-571FDC157963}" destId="{BC5CEE0D-05C3-49E6-B1EE-F44E5385356D}" srcOrd="1" destOrd="0" parTransId="{22AB29D3-4ADE-4CD2-AA19-7D04C27FBDA3}" sibTransId="{546AEFAE-321D-475C-94AF-4EAFC1B3BEF5}"/>
    <dgm:cxn modelId="{2B06C313-1C25-4A8D-BEA2-96C0D18DDF3A}" type="presOf" srcId="{A8CF52AE-9A3E-46D4-972D-5AC8A8D640E8}" destId="{B0C9E81E-733C-44B9-98F8-C241D9CE83F5}" srcOrd="0" destOrd="0" presId="urn:microsoft.com/office/officeart/2009/layout/CircleArrowProcess"/>
    <dgm:cxn modelId="{E551B562-301A-441F-AEB9-18760F9B2C6B}" type="presOf" srcId="{EA9AECBD-5D95-406F-A199-571FDC157963}" destId="{331060EE-AD26-421C-B0F0-6E9A3C3A3301}" srcOrd="0" destOrd="0" presId="urn:microsoft.com/office/officeart/2009/layout/CircleArrowProcess"/>
    <dgm:cxn modelId="{B6F4DDFA-3FC4-4DED-B2E8-BD1B65E5FF10}" type="presParOf" srcId="{331060EE-AD26-421C-B0F0-6E9A3C3A3301}" destId="{75C8840A-E6E0-47C8-AF3F-E67BC11239EE}" srcOrd="0" destOrd="0" presId="urn:microsoft.com/office/officeart/2009/layout/CircleArrowProcess"/>
    <dgm:cxn modelId="{A110AD66-E260-4886-8DFC-B1F1CA655BFE}" type="presParOf" srcId="{75C8840A-E6E0-47C8-AF3F-E67BC11239EE}" destId="{16B43ABD-E48D-4601-BD50-BC3CDDF110B7}" srcOrd="0" destOrd="0" presId="urn:microsoft.com/office/officeart/2009/layout/CircleArrowProcess"/>
    <dgm:cxn modelId="{8B613E44-3C1C-4497-95AA-BD15AA218DF5}" type="presParOf" srcId="{331060EE-AD26-421C-B0F0-6E9A3C3A3301}" destId="{2E22440D-0FD4-427A-9CB2-596F7FD55603}" srcOrd="1" destOrd="0" presId="urn:microsoft.com/office/officeart/2009/layout/CircleArrowProcess"/>
    <dgm:cxn modelId="{077DFD84-A898-424C-B04E-3E02BB0B6888}" type="presParOf" srcId="{331060EE-AD26-421C-B0F0-6E9A3C3A3301}" destId="{05BDA457-D99B-4D64-BD4C-BAF868E4D2B9}" srcOrd="2" destOrd="0" presId="urn:microsoft.com/office/officeart/2009/layout/CircleArrowProcess"/>
    <dgm:cxn modelId="{8FC46173-4DC7-44F1-8C6E-F287E78FC21E}" type="presParOf" srcId="{05BDA457-D99B-4D64-BD4C-BAF868E4D2B9}" destId="{3D1B68B2-AAE0-4BE7-A3C9-621587F85E60}" srcOrd="0" destOrd="0" presId="urn:microsoft.com/office/officeart/2009/layout/CircleArrowProcess"/>
    <dgm:cxn modelId="{9BF0F140-03B5-4186-BCC0-3152260C4496}" type="presParOf" srcId="{331060EE-AD26-421C-B0F0-6E9A3C3A3301}" destId="{C64C37FA-7E3A-4D81-A50E-347212F23843}" srcOrd="3" destOrd="0" presId="urn:microsoft.com/office/officeart/2009/layout/CircleArrowProcess"/>
    <dgm:cxn modelId="{56B0B6E4-2873-41AA-85B5-FFD672D26C9E}" type="presParOf" srcId="{331060EE-AD26-421C-B0F0-6E9A3C3A3301}" destId="{3345E23C-22EE-428E-9E27-ECA9A1BF81AD}" srcOrd="4" destOrd="0" presId="urn:microsoft.com/office/officeart/2009/layout/CircleArrowProcess"/>
    <dgm:cxn modelId="{35DB5B28-5962-4419-BEBB-11F6BD9403CC}" type="presParOf" srcId="{3345E23C-22EE-428E-9E27-ECA9A1BF81AD}" destId="{6844B180-ADFA-44C5-87AD-903F266ED388}" srcOrd="0" destOrd="0" presId="urn:microsoft.com/office/officeart/2009/layout/CircleArrowProcess"/>
    <dgm:cxn modelId="{37D9C7E6-45C8-4EF5-9D74-F8A19726E1DF}" type="presParOf" srcId="{331060EE-AD26-421C-B0F0-6E9A3C3A3301}" destId="{B0C9E81E-733C-44B9-98F8-C241D9CE83F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1349A-7488-4446-8666-459EC185116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A444E2D-09E9-464F-81D8-ED361C5ED9B9}">
      <dgm:prSet phldrT="[Text]"/>
      <dgm:spPr>
        <a:solidFill>
          <a:srgbClr val="002060"/>
        </a:solidFill>
      </dgm:spPr>
      <dgm:t>
        <a:bodyPr anchor="ctr"/>
        <a:lstStyle/>
        <a:p>
          <a:pPr algn="ctr"/>
          <a:r>
            <a:rPr lang="en-US" b="1" dirty="0"/>
            <a:t>Remind</a:t>
          </a:r>
        </a:p>
      </dgm:t>
    </dgm:pt>
    <dgm:pt modelId="{17103301-A0D8-4EF5-AEB4-06E6E1AC9C39}" type="parTrans" cxnId="{6EE0AC33-95FE-4C5B-BB90-19BC240C6B35}">
      <dgm:prSet/>
      <dgm:spPr/>
      <dgm:t>
        <a:bodyPr/>
        <a:lstStyle/>
        <a:p>
          <a:endParaRPr lang="en-US"/>
        </a:p>
      </dgm:t>
    </dgm:pt>
    <dgm:pt modelId="{0A96AEA0-3FB5-46AA-B6F6-CEEDD4E8C839}" type="sibTrans" cxnId="{6EE0AC33-95FE-4C5B-BB90-19BC240C6B35}">
      <dgm:prSet/>
      <dgm:spPr/>
      <dgm:t>
        <a:bodyPr anchor="ctr"/>
        <a:lstStyle/>
        <a:p>
          <a:endParaRPr lang="en-US"/>
        </a:p>
      </dgm:t>
    </dgm:pt>
    <dgm:pt modelId="{CC695ABE-25A0-4831-AE0A-7E0D42E7672A}">
      <dgm:prSet phldrT="[Text]"/>
      <dgm:spPr/>
      <dgm:t>
        <a:bodyPr/>
        <a:lstStyle/>
        <a:p>
          <a:r>
            <a:rPr lang="en-US" b="1" dirty="0"/>
            <a:t>1 </a:t>
          </a:r>
          <a:r>
            <a:rPr lang="en-US" b="1" dirty="0" err="1"/>
            <a:t>Behaviour</a:t>
          </a:r>
          <a:r>
            <a:rPr lang="en-US" b="1" dirty="0"/>
            <a:t> point</a:t>
          </a:r>
        </a:p>
      </dgm:t>
    </dgm:pt>
    <dgm:pt modelId="{2AA3048B-6684-4E5E-AF2A-730AF3990880}" type="parTrans" cxnId="{AD395E49-4147-4E46-87D6-6664DA860394}">
      <dgm:prSet/>
      <dgm:spPr/>
      <dgm:t>
        <a:bodyPr/>
        <a:lstStyle/>
        <a:p>
          <a:endParaRPr lang="en-US"/>
        </a:p>
      </dgm:t>
    </dgm:pt>
    <dgm:pt modelId="{B98400AC-A716-47A0-BFD6-439A9BF17C17}" type="sibTrans" cxnId="{AD395E49-4147-4E46-87D6-6664DA860394}">
      <dgm:prSet/>
      <dgm:spPr/>
      <dgm:t>
        <a:bodyPr/>
        <a:lstStyle/>
        <a:p>
          <a:endParaRPr lang="en-US"/>
        </a:p>
      </dgm:t>
    </dgm:pt>
    <dgm:pt modelId="{4B55480C-19FC-49F6-ACD4-9E0B079CE480}">
      <dgm:prSet phldrT="[Text]"/>
      <dgm:spPr>
        <a:solidFill>
          <a:srgbClr val="F79646"/>
        </a:solidFill>
      </dgm:spPr>
      <dgm:t>
        <a:bodyPr anchor="ctr"/>
        <a:lstStyle/>
        <a:p>
          <a:pPr algn="ctr"/>
          <a:r>
            <a:rPr lang="en-US" b="1" dirty="0"/>
            <a:t>Restorative</a:t>
          </a:r>
        </a:p>
      </dgm:t>
    </dgm:pt>
    <dgm:pt modelId="{999230D8-B293-4EAA-BE06-AE8B9CC3B004}" type="parTrans" cxnId="{D3C9ABC7-34E4-4C31-9AAA-A81D748B4564}">
      <dgm:prSet/>
      <dgm:spPr/>
      <dgm:t>
        <a:bodyPr/>
        <a:lstStyle/>
        <a:p>
          <a:endParaRPr lang="en-US"/>
        </a:p>
      </dgm:t>
    </dgm:pt>
    <dgm:pt modelId="{775EFE40-5265-4CAB-9915-8AB39C26B413}" type="sibTrans" cxnId="{D3C9ABC7-34E4-4C31-9AAA-A81D748B4564}">
      <dgm:prSet/>
      <dgm:spPr/>
      <dgm:t>
        <a:bodyPr anchor="ctr"/>
        <a:lstStyle/>
        <a:p>
          <a:endParaRPr lang="en-US"/>
        </a:p>
      </dgm:t>
    </dgm:pt>
    <dgm:pt modelId="{0F66162F-E36C-47AD-9264-1D6F0F031E43}">
      <dgm:prSet phldrT="[Text]"/>
      <dgm:spPr/>
      <dgm:t>
        <a:bodyPr/>
        <a:lstStyle/>
        <a:p>
          <a:r>
            <a:rPr lang="en-US" b="1" dirty="0"/>
            <a:t>2 </a:t>
          </a:r>
          <a:r>
            <a:rPr lang="en-US" b="1" dirty="0" err="1"/>
            <a:t>Behaviour</a:t>
          </a:r>
          <a:r>
            <a:rPr lang="en-US" b="1" dirty="0"/>
            <a:t> points</a:t>
          </a:r>
        </a:p>
      </dgm:t>
    </dgm:pt>
    <dgm:pt modelId="{C486C0B8-DAC2-4BD4-AE2F-5CB05C329420}" type="parTrans" cxnId="{E3DA62E2-9281-4B7A-8616-EB153D60167E}">
      <dgm:prSet/>
      <dgm:spPr/>
      <dgm:t>
        <a:bodyPr/>
        <a:lstStyle/>
        <a:p>
          <a:endParaRPr lang="en-US"/>
        </a:p>
      </dgm:t>
    </dgm:pt>
    <dgm:pt modelId="{E162BE6E-889F-4EB4-96A9-5A33AEA726A2}" type="sibTrans" cxnId="{E3DA62E2-9281-4B7A-8616-EB153D60167E}">
      <dgm:prSet/>
      <dgm:spPr/>
      <dgm:t>
        <a:bodyPr/>
        <a:lstStyle/>
        <a:p>
          <a:endParaRPr lang="en-US"/>
        </a:p>
      </dgm:t>
    </dgm:pt>
    <dgm:pt modelId="{7924047A-44BD-43F6-A156-FF6F2DF1732F}">
      <dgm:prSet phldrT="[Text]" custT="1"/>
      <dgm:spPr>
        <a:solidFill>
          <a:srgbClr val="C0504D"/>
        </a:solidFill>
      </dgm:spPr>
      <dgm:t>
        <a:bodyPr anchor="ctr"/>
        <a:lstStyle/>
        <a:p>
          <a:pPr algn="ctr"/>
          <a:r>
            <a:rPr lang="en-US" sz="1300" b="1" dirty="0"/>
            <a:t>Intervention</a:t>
          </a:r>
        </a:p>
      </dgm:t>
    </dgm:pt>
    <dgm:pt modelId="{96F47C1C-27B7-4412-BC37-13D5F327BDC8}" type="parTrans" cxnId="{DB8CBB1C-16C5-4099-B577-907824187B23}">
      <dgm:prSet/>
      <dgm:spPr/>
      <dgm:t>
        <a:bodyPr/>
        <a:lstStyle/>
        <a:p>
          <a:endParaRPr lang="en-US"/>
        </a:p>
      </dgm:t>
    </dgm:pt>
    <dgm:pt modelId="{B1D190B1-4CF1-4893-89D5-BC33C298878C}" type="sibTrans" cxnId="{DB8CBB1C-16C5-4099-B577-907824187B23}">
      <dgm:prSet/>
      <dgm:spPr/>
      <dgm:t>
        <a:bodyPr/>
        <a:lstStyle/>
        <a:p>
          <a:endParaRPr lang="en-US"/>
        </a:p>
      </dgm:t>
    </dgm:pt>
    <dgm:pt modelId="{EADD09B8-00FE-4F87-AA8D-1D4059D7E0D4}">
      <dgm:prSet phldrT="[Text]"/>
      <dgm:spPr/>
      <dgm:t>
        <a:bodyPr/>
        <a:lstStyle/>
        <a:p>
          <a:r>
            <a:rPr lang="en-US" b="1" dirty="0"/>
            <a:t>3 </a:t>
          </a:r>
          <a:r>
            <a:rPr lang="en-US" b="1" dirty="0" err="1"/>
            <a:t>Behaviour</a:t>
          </a:r>
          <a:r>
            <a:rPr lang="en-US" b="1" dirty="0"/>
            <a:t> points</a:t>
          </a:r>
        </a:p>
      </dgm:t>
    </dgm:pt>
    <dgm:pt modelId="{ECCB403F-F82F-4B09-92AC-1E3D8EE26A77}" type="parTrans" cxnId="{871D84D5-D09F-4EE9-9992-CEAE6BD51416}">
      <dgm:prSet/>
      <dgm:spPr/>
      <dgm:t>
        <a:bodyPr/>
        <a:lstStyle/>
        <a:p>
          <a:endParaRPr lang="en-US"/>
        </a:p>
      </dgm:t>
    </dgm:pt>
    <dgm:pt modelId="{018E3BA2-EEAF-479C-9B98-05ADACC019B5}" type="sibTrans" cxnId="{871D84D5-D09F-4EE9-9992-CEAE6BD51416}">
      <dgm:prSet/>
      <dgm:spPr/>
      <dgm:t>
        <a:bodyPr/>
        <a:lstStyle/>
        <a:p>
          <a:endParaRPr lang="en-US"/>
        </a:p>
      </dgm:t>
    </dgm:pt>
    <dgm:pt modelId="{06625748-BEAB-4CB2-B950-6A835CFF0565}">
      <dgm:prSet phldrT="[Text]"/>
      <dgm:spPr>
        <a:solidFill>
          <a:srgbClr val="93CDDD"/>
        </a:solidFill>
      </dgm:spPr>
      <dgm:t>
        <a:bodyPr anchor="ctr"/>
        <a:lstStyle/>
        <a:p>
          <a:pPr algn="ctr"/>
          <a:r>
            <a:rPr lang="en-US" b="1" dirty="0"/>
            <a:t>Warn</a:t>
          </a:r>
        </a:p>
      </dgm:t>
    </dgm:pt>
    <dgm:pt modelId="{75829383-F9B4-488B-9162-818EB0D1954C}" type="parTrans" cxnId="{D9297ACD-A413-4A51-B77C-6B6383E9085B}">
      <dgm:prSet/>
      <dgm:spPr/>
      <dgm:t>
        <a:bodyPr/>
        <a:lstStyle/>
        <a:p>
          <a:endParaRPr lang="en-US"/>
        </a:p>
      </dgm:t>
    </dgm:pt>
    <dgm:pt modelId="{FFFAC0A8-7D9E-4AD6-903E-B6DDCFD504C8}" type="sibTrans" cxnId="{D9297ACD-A413-4A51-B77C-6B6383E9085B}">
      <dgm:prSet/>
      <dgm:spPr/>
      <dgm:t>
        <a:bodyPr anchor="ctr"/>
        <a:lstStyle/>
        <a:p>
          <a:endParaRPr lang="en-US"/>
        </a:p>
      </dgm:t>
    </dgm:pt>
    <dgm:pt modelId="{05742447-94FB-408C-BFFF-474478D15FE5}">
      <dgm:prSet phldrT="[Text]"/>
      <dgm:spPr/>
      <dgm:t>
        <a:bodyPr/>
        <a:lstStyle/>
        <a:p>
          <a:r>
            <a:rPr lang="en-US" dirty="0"/>
            <a:t>You will receive a reminder from your teacher to help you change your </a:t>
          </a:r>
          <a:r>
            <a:rPr lang="en-US" dirty="0" err="1"/>
            <a:t>behaviour</a:t>
          </a:r>
          <a:r>
            <a:rPr lang="en-US" dirty="0"/>
            <a:t>.</a:t>
          </a:r>
        </a:p>
      </dgm:t>
    </dgm:pt>
    <dgm:pt modelId="{29382E2A-E777-4D92-9623-EE25D95D4E12}" type="parTrans" cxnId="{9A9B0275-F908-4B93-BF2C-4370BCC48FCD}">
      <dgm:prSet/>
      <dgm:spPr/>
      <dgm:t>
        <a:bodyPr/>
        <a:lstStyle/>
        <a:p>
          <a:endParaRPr lang="en-US"/>
        </a:p>
      </dgm:t>
    </dgm:pt>
    <dgm:pt modelId="{417EE2F6-0EEF-4BE9-9C96-28964D5D710D}" type="sibTrans" cxnId="{9A9B0275-F908-4B93-BF2C-4370BCC48FCD}">
      <dgm:prSet/>
      <dgm:spPr/>
      <dgm:t>
        <a:bodyPr/>
        <a:lstStyle/>
        <a:p>
          <a:endParaRPr lang="en-US"/>
        </a:p>
      </dgm:t>
    </dgm:pt>
    <dgm:pt modelId="{E14799D8-B757-4622-B626-770B349863BE}">
      <dgm:prSet phldrT="[Text]"/>
      <dgm:spPr/>
      <dgm:t>
        <a:bodyPr/>
        <a:lstStyle/>
        <a:p>
          <a:r>
            <a:rPr lang="en-US" dirty="0"/>
            <a:t>Logged on your profile</a:t>
          </a:r>
        </a:p>
      </dgm:t>
    </dgm:pt>
    <dgm:pt modelId="{A79B13FC-E332-4B90-B812-686412BE4396}" type="parTrans" cxnId="{9D751F99-C562-4AAD-9B39-7C9BDDB0ADBA}">
      <dgm:prSet/>
      <dgm:spPr/>
      <dgm:t>
        <a:bodyPr/>
        <a:lstStyle/>
        <a:p>
          <a:endParaRPr lang="en-US"/>
        </a:p>
      </dgm:t>
    </dgm:pt>
    <dgm:pt modelId="{E5FCA1EB-553E-4584-A2EC-CDA68EEA64FA}" type="sibTrans" cxnId="{9D751F99-C562-4AAD-9B39-7C9BDDB0ADBA}">
      <dgm:prSet/>
      <dgm:spPr/>
      <dgm:t>
        <a:bodyPr/>
        <a:lstStyle/>
        <a:p>
          <a:endParaRPr lang="en-US"/>
        </a:p>
      </dgm:t>
    </dgm:pt>
    <dgm:pt modelId="{E02FAC3C-86FB-45E0-A862-54C209EE0BDE}">
      <dgm:prSet phldrT="[Text]"/>
      <dgm:spPr/>
      <dgm:t>
        <a:bodyPr/>
        <a:lstStyle/>
        <a:p>
          <a:r>
            <a:rPr lang="en-US" dirty="0"/>
            <a:t>Logged on your profile</a:t>
          </a:r>
        </a:p>
      </dgm:t>
    </dgm:pt>
    <dgm:pt modelId="{182A9E29-E859-42BF-88A2-3D84BA0834BC}" type="parTrans" cxnId="{8D03EF51-BEB8-4AF0-9BD3-9285F5F1AD81}">
      <dgm:prSet/>
      <dgm:spPr/>
      <dgm:t>
        <a:bodyPr/>
        <a:lstStyle/>
        <a:p>
          <a:endParaRPr lang="en-US"/>
        </a:p>
      </dgm:t>
    </dgm:pt>
    <dgm:pt modelId="{11645918-845E-4667-86E5-12606E31F15D}" type="sibTrans" cxnId="{8D03EF51-BEB8-4AF0-9BD3-9285F5F1AD81}">
      <dgm:prSet/>
      <dgm:spPr/>
      <dgm:t>
        <a:bodyPr/>
        <a:lstStyle/>
        <a:p>
          <a:endParaRPr lang="en-US"/>
        </a:p>
      </dgm:t>
    </dgm:pt>
    <dgm:pt modelId="{829BE0BC-CECE-407D-9451-34601C702407}">
      <dgm:prSet phldrT="[Text]"/>
      <dgm:spPr/>
      <dgm:t>
        <a:bodyPr/>
        <a:lstStyle/>
        <a:p>
          <a:r>
            <a:rPr lang="en-US" dirty="0"/>
            <a:t>Strategies used to prevent need for restorative.</a:t>
          </a:r>
        </a:p>
      </dgm:t>
    </dgm:pt>
    <dgm:pt modelId="{49451539-EAB7-4ECB-BB3E-C5DF34A783AC}" type="parTrans" cxnId="{3B4F42B4-D344-4FF7-B115-3D83CD088969}">
      <dgm:prSet/>
      <dgm:spPr/>
      <dgm:t>
        <a:bodyPr/>
        <a:lstStyle/>
        <a:p>
          <a:endParaRPr lang="en-US"/>
        </a:p>
      </dgm:t>
    </dgm:pt>
    <dgm:pt modelId="{DB4F166A-3081-4F38-846B-C9D717C4CC45}" type="sibTrans" cxnId="{3B4F42B4-D344-4FF7-B115-3D83CD088969}">
      <dgm:prSet/>
      <dgm:spPr/>
      <dgm:t>
        <a:bodyPr/>
        <a:lstStyle/>
        <a:p>
          <a:endParaRPr lang="en-US"/>
        </a:p>
      </dgm:t>
    </dgm:pt>
    <dgm:pt modelId="{BC3FD334-3409-4573-A208-BF8C0A0654C7}">
      <dgm:prSet phldrT="[Text]"/>
      <dgm:spPr/>
      <dgm:t>
        <a:bodyPr/>
        <a:lstStyle/>
        <a:p>
          <a:r>
            <a:rPr lang="en-US" dirty="0"/>
            <a:t>Student given time to improve </a:t>
          </a:r>
          <a:r>
            <a:rPr lang="en-US" dirty="0" err="1"/>
            <a:t>behaviour</a:t>
          </a:r>
          <a:r>
            <a:rPr lang="en-US" dirty="0"/>
            <a:t>.</a:t>
          </a:r>
        </a:p>
      </dgm:t>
    </dgm:pt>
    <dgm:pt modelId="{9162DD35-601F-47C2-AACD-AC701FBCF25F}" type="parTrans" cxnId="{95FE9710-79CB-4A08-984E-731486087901}">
      <dgm:prSet/>
      <dgm:spPr/>
      <dgm:t>
        <a:bodyPr/>
        <a:lstStyle/>
        <a:p>
          <a:endParaRPr lang="en-US"/>
        </a:p>
      </dgm:t>
    </dgm:pt>
    <dgm:pt modelId="{DD6E6571-2D51-40ED-BA29-01C73572D6B1}" type="sibTrans" cxnId="{95FE9710-79CB-4A08-984E-731486087901}">
      <dgm:prSet/>
      <dgm:spPr/>
      <dgm:t>
        <a:bodyPr/>
        <a:lstStyle/>
        <a:p>
          <a:endParaRPr lang="en-US"/>
        </a:p>
      </dgm:t>
    </dgm:pt>
    <dgm:pt modelId="{81A0A039-2ED9-4E9B-A3C3-678731487590}">
      <dgm:prSet phldrT="[Text]"/>
      <dgm:spPr/>
      <dgm:t>
        <a:bodyPr/>
        <a:lstStyle/>
        <a:p>
          <a:r>
            <a:rPr lang="en-US" dirty="0"/>
            <a:t>Tutors to monitor and challenge.</a:t>
          </a:r>
        </a:p>
      </dgm:t>
    </dgm:pt>
    <dgm:pt modelId="{728D55A3-66E0-4F95-9F7A-4AD520871F1F}" type="parTrans" cxnId="{3E99AA90-5CAE-4802-B934-CDA7C24C13F5}">
      <dgm:prSet/>
      <dgm:spPr/>
      <dgm:t>
        <a:bodyPr/>
        <a:lstStyle/>
        <a:p>
          <a:endParaRPr lang="en-US"/>
        </a:p>
      </dgm:t>
    </dgm:pt>
    <dgm:pt modelId="{4CCA9B1A-4F87-48A1-93A7-60B37E527A7E}" type="sibTrans" cxnId="{3E99AA90-5CAE-4802-B934-CDA7C24C13F5}">
      <dgm:prSet/>
      <dgm:spPr/>
      <dgm:t>
        <a:bodyPr/>
        <a:lstStyle/>
        <a:p>
          <a:endParaRPr lang="en-US"/>
        </a:p>
      </dgm:t>
    </dgm:pt>
    <dgm:pt modelId="{5AD41FC8-A629-413E-AC0E-741AA53A6D3E}">
      <dgm:prSet phldrT="[Text]"/>
      <dgm:spPr/>
      <dgm:t>
        <a:bodyPr/>
        <a:lstStyle/>
        <a:p>
          <a:r>
            <a:rPr lang="en-US" dirty="0"/>
            <a:t>Sticker in your planner to arrange restorative meeting. Teacher signs sticker to complete. Not attending will lead to intervention.</a:t>
          </a:r>
        </a:p>
      </dgm:t>
    </dgm:pt>
    <dgm:pt modelId="{F71905DD-5CB1-4BD9-9B7A-98A74C341D6E}" type="parTrans" cxnId="{EDDF233B-43FE-4A41-B104-4D66464A1030}">
      <dgm:prSet/>
      <dgm:spPr/>
      <dgm:t>
        <a:bodyPr/>
        <a:lstStyle/>
        <a:p>
          <a:endParaRPr lang="en-US"/>
        </a:p>
      </dgm:t>
    </dgm:pt>
    <dgm:pt modelId="{B4C8B4EA-AA4F-4DC6-B302-4A4459D87975}" type="sibTrans" cxnId="{EDDF233B-43FE-4A41-B104-4D66464A1030}">
      <dgm:prSet/>
      <dgm:spPr/>
      <dgm:t>
        <a:bodyPr/>
        <a:lstStyle/>
        <a:p>
          <a:endParaRPr lang="en-US"/>
        </a:p>
      </dgm:t>
    </dgm:pt>
    <dgm:pt modelId="{7B371373-A9B9-4268-AE5A-DFADB61BB141}">
      <dgm:prSet phldrT="[Text]"/>
      <dgm:spPr/>
      <dgm:t>
        <a:bodyPr/>
        <a:lstStyle/>
        <a:p>
          <a:r>
            <a:rPr lang="en-US" dirty="0"/>
            <a:t>Either failing restorative or refusing to continue learning elsewhere.</a:t>
          </a:r>
        </a:p>
      </dgm:t>
    </dgm:pt>
    <dgm:pt modelId="{AA0D9F8A-C63A-4400-81B6-3EC81C7CF587}" type="parTrans" cxnId="{6041FA20-51A7-436B-930E-B324E3B9AD04}">
      <dgm:prSet/>
      <dgm:spPr/>
      <dgm:t>
        <a:bodyPr/>
        <a:lstStyle/>
        <a:p>
          <a:endParaRPr lang="en-US"/>
        </a:p>
      </dgm:t>
    </dgm:pt>
    <dgm:pt modelId="{A0DB2A9C-C2F9-4D73-AA13-C4D35C8798F3}" type="sibTrans" cxnId="{6041FA20-51A7-436B-930E-B324E3B9AD04}">
      <dgm:prSet/>
      <dgm:spPr/>
      <dgm:t>
        <a:bodyPr/>
        <a:lstStyle/>
        <a:p>
          <a:endParaRPr lang="en-US"/>
        </a:p>
      </dgm:t>
    </dgm:pt>
    <dgm:pt modelId="{296BC461-A82A-4B1C-9211-7B5E9F063338}">
      <dgm:prSet phldrT="[Text]"/>
      <dgm:spPr/>
      <dgm:t>
        <a:bodyPr/>
        <a:lstStyle/>
        <a:p>
          <a:r>
            <a:rPr lang="en-US" dirty="0"/>
            <a:t>30 Minute detention the same day.</a:t>
          </a:r>
        </a:p>
      </dgm:t>
    </dgm:pt>
    <dgm:pt modelId="{FC37FE57-1EFF-445B-A355-F62E1A3ABFD2}" type="parTrans" cxnId="{54454007-7288-4F4A-965D-09480390A08D}">
      <dgm:prSet/>
      <dgm:spPr/>
      <dgm:t>
        <a:bodyPr/>
        <a:lstStyle/>
        <a:p>
          <a:endParaRPr lang="en-US"/>
        </a:p>
      </dgm:t>
    </dgm:pt>
    <dgm:pt modelId="{E6DFC6C9-7EA4-4A31-94B2-9FFBE2C2E37E}" type="sibTrans" cxnId="{54454007-7288-4F4A-965D-09480390A08D}">
      <dgm:prSet/>
      <dgm:spPr/>
      <dgm:t>
        <a:bodyPr/>
        <a:lstStyle/>
        <a:p>
          <a:endParaRPr lang="en-US"/>
        </a:p>
      </dgm:t>
    </dgm:pt>
    <dgm:pt modelId="{4034202E-05DC-46E5-84FC-ED04A0C4519E}">
      <dgm:prSet phldrT="[Text]"/>
      <dgm:spPr/>
      <dgm:t>
        <a:bodyPr/>
        <a:lstStyle/>
        <a:p>
          <a:r>
            <a:rPr lang="en-US" dirty="0"/>
            <a:t>Logged on your profile</a:t>
          </a:r>
        </a:p>
      </dgm:t>
    </dgm:pt>
    <dgm:pt modelId="{8E334226-7F02-4497-8E68-A06877D921F7}" type="parTrans" cxnId="{EDA253AA-ACF9-40D4-9B60-91349B72083C}">
      <dgm:prSet/>
      <dgm:spPr/>
      <dgm:t>
        <a:bodyPr/>
        <a:lstStyle/>
        <a:p>
          <a:endParaRPr lang="en-US"/>
        </a:p>
      </dgm:t>
    </dgm:pt>
    <dgm:pt modelId="{121E91DC-B7B9-4034-8457-F19AFEA0A191}" type="sibTrans" cxnId="{EDA253AA-ACF9-40D4-9B60-91349B72083C}">
      <dgm:prSet/>
      <dgm:spPr/>
      <dgm:t>
        <a:bodyPr/>
        <a:lstStyle/>
        <a:p>
          <a:endParaRPr lang="en-US"/>
        </a:p>
      </dgm:t>
    </dgm:pt>
    <dgm:pt modelId="{478D0F39-195A-4E85-89BC-538038FC937E}">
      <dgm:prSet phldrT="[Text]"/>
      <dgm:spPr/>
      <dgm:t>
        <a:bodyPr/>
        <a:lstStyle/>
        <a:p>
          <a:r>
            <a:rPr lang="en-US" dirty="0"/>
            <a:t>At this stage you will not receive any </a:t>
          </a:r>
          <a:r>
            <a:rPr lang="en-US" dirty="0" err="1"/>
            <a:t>behaviour</a:t>
          </a:r>
          <a:r>
            <a:rPr lang="en-US" dirty="0"/>
            <a:t> points. </a:t>
          </a:r>
        </a:p>
      </dgm:t>
    </dgm:pt>
    <dgm:pt modelId="{CEB17948-00AA-4503-8481-D670902D6FD3}" type="parTrans" cxnId="{14473EF5-5DA1-40D5-9CF7-1E4683D661CA}">
      <dgm:prSet/>
      <dgm:spPr/>
      <dgm:t>
        <a:bodyPr/>
        <a:lstStyle/>
        <a:p>
          <a:endParaRPr lang="en-US"/>
        </a:p>
      </dgm:t>
    </dgm:pt>
    <dgm:pt modelId="{3DDA7226-A48F-473A-ADA0-897F8A29980A}" type="sibTrans" cxnId="{14473EF5-5DA1-40D5-9CF7-1E4683D661CA}">
      <dgm:prSet/>
      <dgm:spPr/>
      <dgm:t>
        <a:bodyPr/>
        <a:lstStyle/>
        <a:p>
          <a:endParaRPr lang="en-US"/>
        </a:p>
      </dgm:t>
    </dgm:pt>
    <dgm:pt modelId="{70A7584B-2C29-4CFA-B2FC-8F464FBA39C7}">
      <dgm:prSet phldrT="[Text]"/>
      <dgm:spPr/>
      <dgm:t>
        <a:bodyPr/>
        <a:lstStyle/>
        <a:p>
          <a:r>
            <a:rPr lang="en-US" dirty="0"/>
            <a:t>If your </a:t>
          </a:r>
          <a:r>
            <a:rPr lang="en-US" dirty="0" err="1"/>
            <a:t>behaviour</a:t>
          </a:r>
          <a:r>
            <a:rPr lang="en-US" dirty="0"/>
            <a:t> doesn’t improve the formal </a:t>
          </a:r>
          <a:r>
            <a:rPr lang="en-US" dirty="0" err="1"/>
            <a:t>behaviour</a:t>
          </a:r>
          <a:r>
            <a:rPr lang="en-US" dirty="0"/>
            <a:t> system will begin.</a:t>
          </a:r>
        </a:p>
      </dgm:t>
    </dgm:pt>
    <dgm:pt modelId="{9C181BB0-CC11-4A6E-879D-E047F14E050B}" type="parTrans" cxnId="{F3BB9FDD-9F67-469E-85E0-63029D57D160}">
      <dgm:prSet/>
      <dgm:spPr/>
      <dgm:t>
        <a:bodyPr/>
        <a:lstStyle/>
        <a:p>
          <a:endParaRPr lang="en-US"/>
        </a:p>
      </dgm:t>
    </dgm:pt>
    <dgm:pt modelId="{6A64D3EB-1A3E-4817-9440-91F2FE7E268E}" type="sibTrans" cxnId="{F3BB9FDD-9F67-469E-85E0-63029D57D160}">
      <dgm:prSet/>
      <dgm:spPr/>
      <dgm:t>
        <a:bodyPr/>
        <a:lstStyle/>
        <a:p>
          <a:endParaRPr lang="en-US"/>
        </a:p>
      </dgm:t>
    </dgm:pt>
    <dgm:pt modelId="{E6966A6C-EA5B-4187-9B11-9B5C9F13CFFE}" type="pres">
      <dgm:prSet presAssocID="{6201349A-7488-4446-8666-459EC185116E}" presName="linearFlow" presStyleCnt="0">
        <dgm:presLayoutVars>
          <dgm:dir/>
          <dgm:animLvl val="lvl"/>
          <dgm:resizeHandles val="exact"/>
        </dgm:presLayoutVars>
      </dgm:prSet>
      <dgm:spPr/>
      <dgm:t>
        <a:bodyPr/>
        <a:lstStyle/>
        <a:p>
          <a:endParaRPr lang="en-US"/>
        </a:p>
      </dgm:t>
    </dgm:pt>
    <dgm:pt modelId="{74938D93-4DFE-4D68-A7C3-CC354E3FCDE7}" type="pres">
      <dgm:prSet presAssocID="{9A444E2D-09E9-464F-81D8-ED361C5ED9B9}" presName="composite" presStyleCnt="0"/>
      <dgm:spPr/>
    </dgm:pt>
    <dgm:pt modelId="{CA7B57C8-8191-4727-B4D2-D1CBEF573F14}" type="pres">
      <dgm:prSet presAssocID="{9A444E2D-09E9-464F-81D8-ED361C5ED9B9}" presName="parTx" presStyleLbl="node1" presStyleIdx="0" presStyleCnt="4">
        <dgm:presLayoutVars>
          <dgm:chMax val="0"/>
          <dgm:chPref val="0"/>
          <dgm:bulletEnabled val="1"/>
        </dgm:presLayoutVars>
      </dgm:prSet>
      <dgm:spPr/>
      <dgm:t>
        <a:bodyPr/>
        <a:lstStyle/>
        <a:p>
          <a:endParaRPr lang="en-US"/>
        </a:p>
      </dgm:t>
    </dgm:pt>
    <dgm:pt modelId="{A910D787-EDB6-428F-A317-339C12A9F23B}" type="pres">
      <dgm:prSet presAssocID="{9A444E2D-09E9-464F-81D8-ED361C5ED9B9}" presName="parSh" presStyleLbl="node1" presStyleIdx="0" presStyleCnt="4" custLinFactNeighborY="-24906"/>
      <dgm:spPr/>
      <dgm:t>
        <a:bodyPr/>
        <a:lstStyle/>
        <a:p>
          <a:endParaRPr lang="en-US"/>
        </a:p>
      </dgm:t>
    </dgm:pt>
    <dgm:pt modelId="{D53EB32B-9A1F-4BDA-B779-F0761C994CB3}" type="pres">
      <dgm:prSet presAssocID="{9A444E2D-09E9-464F-81D8-ED361C5ED9B9}" presName="desTx" presStyleLbl="fgAcc1" presStyleIdx="0" presStyleCnt="4" custScaleY="67967" custLinFactNeighborX="-545" custLinFactNeighborY="-14767">
        <dgm:presLayoutVars>
          <dgm:bulletEnabled val="1"/>
        </dgm:presLayoutVars>
      </dgm:prSet>
      <dgm:spPr/>
      <dgm:t>
        <a:bodyPr/>
        <a:lstStyle/>
        <a:p>
          <a:endParaRPr lang="en-US"/>
        </a:p>
      </dgm:t>
    </dgm:pt>
    <dgm:pt modelId="{933B8923-948B-4865-A723-5567B4D4119E}" type="pres">
      <dgm:prSet presAssocID="{0A96AEA0-3FB5-46AA-B6F6-CEEDD4E8C839}" presName="sibTrans" presStyleLbl="sibTrans2D1" presStyleIdx="0" presStyleCnt="3" custLinFactNeighborY="-40509"/>
      <dgm:spPr/>
      <dgm:t>
        <a:bodyPr/>
        <a:lstStyle/>
        <a:p>
          <a:endParaRPr lang="en-US"/>
        </a:p>
      </dgm:t>
    </dgm:pt>
    <dgm:pt modelId="{4055B7B6-D77A-4079-AAC1-B6A0DD59DCF4}" type="pres">
      <dgm:prSet presAssocID="{0A96AEA0-3FB5-46AA-B6F6-CEEDD4E8C839}" presName="connTx" presStyleLbl="sibTrans2D1" presStyleIdx="0" presStyleCnt="3"/>
      <dgm:spPr/>
      <dgm:t>
        <a:bodyPr/>
        <a:lstStyle/>
        <a:p>
          <a:endParaRPr lang="en-US"/>
        </a:p>
      </dgm:t>
    </dgm:pt>
    <dgm:pt modelId="{D594D597-8693-46A3-B5DD-FFC920C98791}" type="pres">
      <dgm:prSet presAssocID="{06625748-BEAB-4CB2-B950-6A835CFF0565}" presName="composite" presStyleCnt="0"/>
      <dgm:spPr/>
    </dgm:pt>
    <dgm:pt modelId="{6D2D2196-FE0E-4B68-B1DE-036CB581B920}" type="pres">
      <dgm:prSet presAssocID="{06625748-BEAB-4CB2-B950-6A835CFF0565}" presName="parTx" presStyleLbl="node1" presStyleIdx="0" presStyleCnt="4">
        <dgm:presLayoutVars>
          <dgm:chMax val="0"/>
          <dgm:chPref val="0"/>
          <dgm:bulletEnabled val="1"/>
        </dgm:presLayoutVars>
      </dgm:prSet>
      <dgm:spPr/>
      <dgm:t>
        <a:bodyPr/>
        <a:lstStyle/>
        <a:p>
          <a:endParaRPr lang="en-US"/>
        </a:p>
      </dgm:t>
    </dgm:pt>
    <dgm:pt modelId="{584C79DF-C038-40E6-924D-8A7930585E1F}" type="pres">
      <dgm:prSet presAssocID="{06625748-BEAB-4CB2-B950-6A835CFF0565}" presName="parSh" presStyleLbl="node1" presStyleIdx="1" presStyleCnt="4" custScaleX="83660" custScaleY="171184" custLinFactNeighborY="-24906"/>
      <dgm:spPr>
        <a:prstGeom prst="ellipse">
          <a:avLst/>
        </a:prstGeom>
      </dgm:spPr>
      <dgm:t>
        <a:bodyPr/>
        <a:lstStyle/>
        <a:p>
          <a:endParaRPr lang="en-US"/>
        </a:p>
      </dgm:t>
    </dgm:pt>
    <dgm:pt modelId="{07D62BCF-7AF2-4190-B429-CDE4D53D93EA}" type="pres">
      <dgm:prSet presAssocID="{06625748-BEAB-4CB2-B950-6A835CFF0565}" presName="desTx" presStyleLbl="fgAcc1" presStyleIdx="1" presStyleCnt="4" custScaleY="67967" custLinFactNeighborY="-19504">
        <dgm:presLayoutVars>
          <dgm:bulletEnabled val="1"/>
        </dgm:presLayoutVars>
      </dgm:prSet>
      <dgm:spPr/>
      <dgm:t>
        <a:bodyPr/>
        <a:lstStyle/>
        <a:p>
          <a:endParaRPr lang="en-US"/>
        </a:p>
      </dgm:t>
    </dgm:pt>
    <dgm:pt modelId="{13B1F70F-37AD-4694-BCA1-23445C1AA64F}" type="pres">
      <dgm:prSet presAssocID="{FFFAC0A8-7D9E-4AD6-903E-B6DDCFD504C8}" presName="sibTrans" presStyleLbl="sibTrans2D1" presStyleIdx="1" presStyleCnt="3" custLinFactNeighborY="-40509"/>
      <dgm:spPr/>
      <dgm:t>
        <a:bodyPr/>
        <a:lstStyle/>
        <a:p>
          <a:endParaRPr lang="en-US"/>
        </a:p>
      </dgm:t>
    </dgm:pt>
    <dgm:pt modelId="{5A5C5A8E-5134-42EA-8C96-0004B737DFBB}" type="pres">
      <dgm:prSet presAssocID="{FFFAC0A8-7D9E-4AD6-903E-B6DDCFD504C8}" presName="connTx" presStyleLbl="sibTrans2D1" presStyleIdx="1" presStyleCnt="3"/>
      <dgm:spPr/>
      <dgm:t>
        <a:bodyPr/>
        <a:lstStyle/>
        <a:p>
          <a:endParaRPr lang="en-US"/>
        </a:p>
      </dgm:t>
    </dgm:pt>
    <dgm:pt modelId="{5D80DDD5-D713-45F0-ADB9-BACA385AC21E}" type="pres">
      <dgm:prSet presAssocID="{4B55480C-19FC-49F6-ACD4-9E0B079CE480}" presName="composite" presStyleCnt="0"/>
      <dgm:spPr/>
    </dgm:pt>
    <dgm:pt modelId="{FB3B2DEC-43FB-41E9-A7F9-6FA39FDB6272}" type="pres">
      <dgm:prSet presAssocID="{4B55480C-19FC-49F6-ACD4-9E0B079CE480}" presName="parTx" presStyleLbl="node1" presStyleIdx="1" presStyleCnt="4">
        <dgm:presLayoutVars>
          <dgm:chMax val="0"/>
          <dgm:chPref val="0"/>
          <dgm:bulletEnabled val="1"/>
        </dgm:presLayoutVars>
      </dgm:prSet>
      <dgm:spPr/>
      <dgm:t>
        <a:bodyPr/>
        <a:lstStyle/>
        <a:p>
          <a:endParaRPr lang="en-US"/>
        </a:p>
      </dgm:t>
    </dgm:pt>
    <dgm:pt modelId="{511C5388-6BAF-41E0-8CC8-811F6CD20991}" type="pres">
      <dgm:prSet presAssocID="{4B55480C-19FC-49F6-ACD4-9E0B079CE480}" presName="parSh" presStyleLbl="node1" presStyleIdx="2" presStyleCnt="4" custScaleX="83660" custScaleY="171184" custLinFactNeighborY="-24906"/>
      <dgm:spPr>
        <a:prstGeom prst="ellipse">
          <a:avLst/>
        </a:prstGeom>
      </dgm:spPr>
      <dgm:t>
        <a:bodyPr/>
        <a:lstStyle/>
        <a:p>
          <a:endParaRPr lang="en-US"/>
        </a:p>
      </dgm:t>
    </dgm:pt>
    <dgm:pt modelId="{14463995-C601-459E-AD4F-8D1C6F4B5A31}" type="pres">
      <dgm:prSet presAssocID="{4B55480C-19FC-49F6-ACD4-9E0B079CE480}" presName="desTx" presStyleLbl="fgAcc1" presStyleIdx="2" presStyleCnt="4" custScaleY="67967" custLinFactNeighborY="-19504">
        <dgm:presLayoutVars>
          <dgm:bulletEnabled val="1"/>
        </dgm:presLayoutVars>
      </dgm:prSet>
      <dgm:spPr/>
      <dgm:t>
        <a:bodyPr/>
        <a:lstStyle/>
        <a:p>
          <a:endParaRPr lang="en-US"/>
        </a:p>
      </dgm:t>
    </dgm:pt>
    <dgm:pt modelId="{2B1AC08B-AE0D-4844-AC92-9602D93C787E}" type="pres">
      <dgm:prSet presAssocID="{775EFE40-5265-4CAB-9915-8AB39C26B413}" presName="sibTrans" presStyleLbl="sibTrans2D1" presStyleIdx="2" presStyleCnt="3" custLinFactNeighborY="-40509"/>
      <dgm:spPr/>
      <dgm:t>
        <a:bodyPr/>
        <a:lstStyle/>
        <a:p>
          <a:endParaRPr lang="en-US"/>
        </a:p>
      </dgm:t>
    </dgm:pt>
    <dgm:pt modelId="{574B2776-14CD-4D56-9838-A610891E5FEF}" type="pres">
      <dgm:prSet presAssocID="{775EFE40-5265-4CAB-9915-8AB39C26B413}" presName="connTx" presStyleLbl="sibTrans2D1" presStyleIdx="2" presStyleCnt="3"/>
      <dgm:spPr/>
      <dgm:t>
        <a:bodyPr/>
        <a:lstStyle/>
        <a:p>
          <a:endParaRPr lang="en-US"/>
        </a:p>
      </dgm:t>
    </dgm:pt>
    <dgm:pt modelId="{299E5AB0-49D6-4D5D-AA8F-27B5FD5CFE37}" type="pres">
      <dgm:prSet presAssocID="{7924047A-44BD-43F6-A156-FF6F2DF1732F}" presName="composite" presStyleCnt="0"/>
      <dgm:spPr/>
    </dgm:pt>
    <dgm:pt modelId="{4F6377CC-104E-4FF0-863E-559D2275847C}" type="pres">
      <dgm:prSet presAssocID="{7924047A-44BD-43F6-A156-FF6F2DF1732F}" presName="parTx" presStyleLbl="node1" presStyleIdx="2" presStyleCnt="4">
        <dgm:presLayoutVars>
          <dgm:chMax val="0"/>
          <dgm:chPref val="0"/>
          <dgm:bulletEnabled val="1"/>
        </dgm:presLayoutVars>
      </dgm:prSet>
      <dgm:spPr>
        <a:prstGeom prst="ellipse">
          <a:avLst/>
        </a:prstGeom>
      </dgm:spPr>
      <dgm:t>
        <a:bodyPr/>
        <a:lstStyle/>
        <a:p>
          <a:endParaRPr lang="en-US"/>
        </a:p>
      </dgm:t>
    </dgm:pt>
    <dgm:pt modelId="{904C967D-BA01-4D9C-AB03-E07C2DDD575E}" type="pres">
      <dgm:prSet presAssocID="{7924047A-44BD-43F6-A156-FF6F2DF1732F}" presName="parSh" presStyleLbl="node1" presStyleIdx="3" presStyleCnt="4" custScaleX="83660" custScaleY="171184" custLinFactNeighborY="-24906"/>
      <dgm:spPr>
        <a:prstGeom prst="ellipse">
          <a:avLst/>
        </a:prstGeom>
      </dgm:spPr>
      <dgm:t>
        <a:bodyPr/>
        <a:lstStyle/>
        <a:p>
          <a:endParaRPr lang="en-US"/>
        </a:p>
      </dgm:t>
    </dgm:pt>
    <dgm:pt modelId="{D4483342-3F6B-4D9A-9811-A98FC5D6FE51}" type="pres">
      <dgm:prSet presAssocID="{7924047A-44BD-43F6-A156-FF6F2DF1732F}" presName="desTx" presStyleLbl="fgAcc1" presStyleIdx="3" presStyleCnt="4" custScaleY="67967" custLinFactNeighborY="-19504">
        <dgm:presLayoutVars>
          <dgm:bulletEnabled val="1"/>
        </dgm:presLayoutVars>
      </dgm:prSet>
      <dgm:spPr/>
      <dgm:t>
        <a:bodyPr/>
        <a:lstStyle/>
        <a:p>
          <a:endParaRPr lang="en-US"/>
        </a:p>
      </dgm:t>
    </dgm:pt>
  </dgm:ptLst>
  <dgm:cxnLst>
    <dgm:cxn modelId="{EE30B741-25C2-4A06-B3AF-1C0BA01693B9}" type="presOf" srcId="{829BE0BC-CECE-407D-9451-34601C702407}" destId="{07D62BCF-7AF2-4190-B429-CDE4D53D93EA}" srcOrd="0" destOrd="2" presId="urn:microsoft.com/office/officeart/2005/8/layout/process3"/>
    <dgm:cxn modelId="{E270E874-46AE-4277-85EB-9670436B63CF}" type="presOf" srcId="{BC3FD334-3409-4573-A208-BF8C0A0654C7}" destId="{07D62BCF-7AF2-4190-B429-CDE4D53D93EA}" srcOrd="0" destOrd="3" presId="urn:microsoft.com/office/officeart/2005/8/layout/process3"/>
    <dgm:cxn modelId="{871D84D5-D09F-4EE9-9992-CEAE6BD51416}" srcId="{7924047A-44BD-43F6-A156-FF6F2DF1732F}" destId="{EADD09B8-00FE-4F87-AA8D-1D4059D7E0D4}" srcOrd="0" destOrd="0" parTransId="{ECCB403F-F82F-4B09-92AC-1E3D8EE26A77}" sibTransId="{018E3BA2-EEAF-479C-9B98-05ADACC019B5}"/>
    <dgm:cxn modelId="{E786CBE0-7FBD-4525-829C-FECE0E6D47EB}" type="presOf" srcId="{FFFAC0A8-7D9E-4AD6-903E-B6DDCFD504C8}" destId="{5A5C5A8E-5134-42EA-8C96-0004B737DFBB}" srcOrd="1" destOrd="0" presId="urn:microsoft.com/office/officeart/2005/8/layout/process3"/>
    <dgm:cxn modelId="{6EE0AC33-95FE-4C5B-BB90-19BC240C6B35}" srcId="{6201349A-7488-4446-8666-459EC185116E}" destId="{9A444E2D-09E9-464F-81D8-ED361C5ED9B9}" srcOrd="0" destOrd="0" parTransId="{17103301-A0D8-4EF5-AEB4-06E6E1AC9C39}" sibTransId="{0A96AEA0-3FB5-46AA-B6F6-CEEDD4E8C839}"/>
    <dgm:cxn modelId="{84E79731-709E-4593-9F8B-9B4C86B70FAE}" type="presOf" srcId="{296BC461-A82A-4B1C-9211-7B5E9F063338}" destId="{D4483342-3F6B-4D9A-9811-A98FC5D6FE51}" srcOrd="0" destOrd="3" presId="urn:microsoft.com/office/officeart/2005/8/layout/process3"/>
    <dgm:cxn modelId="{8826F70E-F76A-4C99-9F09-6626C53399D0}" type="presOf" srcId="{4034202E-05DC-46E5-84FC-ED04A0C4519E}" destId="{D4483342-3F6B-4D9A-9811-A98FC5D6FE51}" srcOrd="0" destOrd="1" presId="urn:microsoft.com/office/officeart/2005/8/layout/process3"/>
    <dgm:cxn modelId="{4F627F8E-B783-4878-91D9-55662655017C}" type="presOf" srcId="{81A0A039-2ED9-4E9B-A3C3-678731487590}" destId="{07D62BCF-7AF2-4190-B429-CDE4D53D93EA}" srcOrd="0" destOrd="4" presId="urn:microsoft.com/office/officeart/2005/8/layout/process3"/>
    <dgm:cxn modelId="{0854D88D-E71F-483C-8436-0BC918620EFA}" type="presOf" srcId="{478D0F39-195A-4E85-89BC-538038FC937E}" destId="{D53EB32B-9A1F-4BDA-B779-F0761C994CB3}" srcOrd="0" destOrd="1" presId="urn:microsoft.com/office/officeart/2005/8/layout/process3"/>
    <dgm:cxn modelId="{EDDF233B-43FE-4A41-B104-4D66464A1030}" srcId="{4B55480C-19FC-49F6-ACD4-9E0B079CE480}" destId="{5AD41FC8-A629-413E-AC0E-741AA53A6D3E}" srcOrd="2" destOrd="0" parTransId="{F71905DD-5CB1-4BD9-9B7A-98A74C341D6E}" sibTransId="{B4C8B4EA-AA4F-4DC6-B302-4A4459D87975}"/>
    <dgm:cxn modelId="{9D751F99-C562-4AAD-9B39-7C9BDDB0ADBA}" srcId="{06625748-BEAB-4CB2-B950-6A835CFF0565}" destId="{E14799D8-B757-4622-B626-770B349863BE}" srcOrd="1" destOrd="0" parTransId="{A79B13FC-E332-4B90-B812-686412BE4396}" sibTransId="{E5FCA1EB-553E-4584-A2EC-CDA68EEA64FA}"/>
    <dgm:cxn modelId="{8D03EF51-BEB8-4AF0-9BD3-9285F5F1AD81}" srcId="{4B55480C-19FC-49F6-ACD4-9E0B079CE480}" destId="{E02FAC3C-86FB-45E0-A862-54C209EE0BDE}" srcOrd="1" destOrd="0" parTransId="{182A9E29-E859-42BF-88A2-3D84BA0834BC}" sibTransId="{11645918-845E-4667-86E5-12606E31F15D}"/>
    <dgm:cxn modelId="{7398C0E2-077D-4555-876E-030A7ACEFA61}" type="presOf" srcId="{E14799D8-B757-4622-B626-770B349863BE}" destId="{07D62BCF-7AF2-4190-B429-CDE4D53D93EA}" srcOrd="0" destOrd="1" presId="urn:microsoft.com/office/officeart/2005/8/layout/process3"/>
    <dgm:cxn modelId="{900C0A2A-DA0B-46F8-B3B9-8EAAD472AA93}" type="presOf" srcId="{05742447-94FB-408C-BFFF-474478D15FE5}" destId="{D53EB32B-9A1F-4BDA-B779-F0761C994CB3}" srcOrd="0" destOrd="0" presId="urn:microsoft.com/office/officeart/2005/8/layout/process3"/>
    <dgm:cxn modelId="{DB8CBB1C-16C5-4099-B577-907824187B23}" srcId="{6201349A-7488-4446-8666-459EC185116E}" destId="{7924047A-44BD-43F6-A156-FF6F2DF1732F}" srcOrd="3" destOrd="0" parTransId="{96F47C1C-27B7-4412-BC37-13D5F327BDC8}" sibTransId="{B1D190B1-4CF1-4893-89D5-BC33C298878C}"/>
    <dgm:cxn modelId="{6C196194-F02A-4FC7-AB5E-BACEA6E908A9}" type="presOf" srcId="{CC695ABE-25A0-4831-AE0A-7E0D42E7672A}" destId="{07D62BCF-7AF2-4190-B429-CDE4D53D93EA}" srcOrd="0" destOrd="0" presId="urn:microsoft.com/office/officeart/2005/8/layout/process3"/>
    <dgm:cxn modelId="{AD395E49-4147-4E46-87D6-6664DA860394}" srcId="{06625748-BEAB-4CB2-B950-6A835CFF0565}" destId="{CC695ABE-25A0-4831-AE0A-7E0D42E7672A}" srcOrd="0" destOrd="0" parTransId="{2AA3048B-6684-4E5E-AF2A-730AF3990880}" sibTransId="{B98400AC-A716-47A0-BFD6-439A9BF17C17}"/>
    <dgm:cxn modelId="{B84EF08F-F973-4202-BFC5-BDF69BD41710}" type="presOf" srcId="{E02FAC3C-86FB-45E0-A862-54C209EE0BDE}" destId="{14463995-C601-459E-AD4F-8D1C6F4B5A31}" srcOrd="0" destOrd="1" presId="urn:microsoft.com/office/officeart/2005/8/layout/process3"/>
    <dgm:cxn modelId="{197280F3-271F-413B-B79E-FCE6B3ADB49B}" type="presOf" srcId="{7B371373-A9B9-4268-AE5A-DFADB61BB141}" destId="{D4483342-3F6B-4D9A-9811-A98FC5D6FE51}" srcOrd="0" destOrd="2" presId="urn:microsoft.com/office/officeart/2005/8/layout/process3"/>
    <dgm:cxn modelId="{B5EEF6D7-641B-4776-ACF9-0F909B11489B}" type="presOf" srcId="{4B55480C-19FC-49F6-ACD4-9E0B079CE480}" destId="{FB3B2DEC-43FB-41E9-A7F9-6FA39FDB6272}" srcOrd="0" destOrd="0" presId="urn:microsoft.com/office/officeart/2005/8/layout/process3"/>
    <dgm:cxn modelId="{E3DA62E2-9281-4B7A-8616-EB153D60167E}" srcId="{4B55480C-19FC-49F6-ACD4-9E0B079CE480}" destId="{0F66162F-E36C-47AD-9264-1D6F0F031E43}" srcOrd="0" destOrd="0" parTransId="{C486C0B8-DAC2-4BD4-AE2F-5CB05C329420}" sibTransId="{E162BE6E-889F-4EB4-96A9-5A33AEA726A2}"/>
    <dgm:cxn modelId="{EDA253AA-ACF9-40D4-9B60-91349B72083C}" srcId="{7924047A-44BD-43F6-A156-FF6F2DF1732F}" destId="{4034202E-05DC-46E5-84FC-ED04A0C4519E}" srcOrd="1" destOrd="0" parTransId="{8E334226-7F02-4497-8E68-A06877D921F7}" sibTransId="{121E91DC-B7B9-4034-8457-F19AFEA0A191}"/>
    <dgm:cxn modelId="{22D20A70-1773-426B-BA4E-CC2C4ABFB593}" type="presOf" srcId="{7924047A-44BD-43F6-A156-FF6F2DF1732F}" destId="{904C967D-BA01-4D9C-AB03-E07C2DDD575E}" srcOrd="1" destOrd="0" presId="urn:microsoft.com/office/officeart/2005/8/layout/process3"/>
    <dgm:cxn modelId="{6CD897FF-3A21-41BC-871A-E8B61AE0013E}" type="presOf" srcId="{06625748-BEAB-4CB2-B950-6A835CFF0565}" destId="{584C79DF-C038-40E6-924D-8A7930585E1F}" srcOrd="1" destOrd="0" presId="urn:microsoft.com/office/officeart/2005/8/layout/process3"/>
    <dgm:cxn modelId="{5F5B5F33-C44C-4D28-94D9-6AFB1431A32D}" type="presOf" srcId="{775EFE40-5265-4CAB-9915-8AB39C26B413}" destId="{574B2776-14CD-4D56-9838-A610891E5FEF}" srcOrd="1" destOrd="0" presId="urn:microsoft.com/office/officeart/2005/8/layout/process3"/>
    <dgm:cxn modelId="{F3BB9FDD-9F67-469E-85E0-63029D57D160}" srcId="{9A444E2D-09E9-464F-81D8-ED361C5ED9B9}" destId="{70A7584B-2C29-4CFA-B2FC-8F464FBA39C7}" srcOrd="2" destOrd="0" parTransId="{9C181BB0-CC11-4A6E-879D-E047F14E050B}" sibTransId="{6A64D3EB-1A3E-4817-9440-91F2FE7E268E}"/>
    <dgm:cxn modelId="{6041FA20-51A7-436B-930E-B324E3B9AD04}" srcId="{7924047A-44BD-43F6-A156-FF6F2DF1732F}" destId="{7B371373-A9B9-4268-AE5A-DFADB61BB141}" srcOrd="2" destOrd="0" parTransId="{AA0D9F8A-C63A-4400-81B6-3EC81C7CF587}" sibTransId="{A0DB2A9C-C2F9-4D73-AA13-C4D35C8798F3}"/>
    <dgm:cxn modelId="{C3BE7C56-78FA-4B6B-8212-B18F701CF867}" type="presOf" srcId="{4B55480C-19FC-49F6-ACD4-9E0B079CE480}" destId="{511C5388-6BAF-41E0-8CC8-811F6CD20991}" srcOrd="1" destOrd="0" presId="urn:microsoft.com/office/officeart/2005/8/layout/process3"/>
    <dgm:cxn modelId="{1F548CCD-47E2-4AC6-90E1-0067B06F6302}" type="presOf" srcId="{0A96AEA0-3FB5-46AA-B6F6-CEEDD4E8C839}" destId="{933B8923-948B-4865-A723-5567B4D4119E}" srcOrd="0" destOrd="0" presId="urn:microsoft.com/office/officeart/2005/8/layout/process3"/>
    <dgm:cxn modelId="{75C710AC-EB58-4F35-B4C6-B805E0CE19CD}" type="presOf" srcId="{0F66162F-E36C-47AD-9264-1D6F0F031E43}" destId="{14463995-C601-459E-AD4F-8D1C6F4B5A31}" srcOrd="0" destOrd="0" presId="urn:microsoft.com/office/officeart/2005/8/layout/process3"/>
    <dgm:cxn modelId="{B87AA642-A5D2-40EF-8A40-551D14696724}" type="presOf" srcId="{5AD41FC8-A629-413E-AC0E-741AA53A6D3E}" destId="{14463995-C601-459E-AD4F-8D1C6F4B5A31}" srcOrd="0" destOrd="2" presId="urn:microsoft.com/office/officeart/2005/8/layout/process3"/>
    <dgm:cxn modelId="{3B4F42B4-D344-4FF7-B115-3D83CD088969}" srcId="{06625748-BEAB-4CB2-B950-6A835CFF0565}" destId="{829BE0BC-CECE-407D-9451-34601C702407}" srcOrd="2" destOrd="0" parTransId="{49451539-EAB7-4ECB-BB3E-C5DF34A783AC}" sibTransId="{DB4F166A-3081-4F38-846B-C9D717C4CC45}"/>
    <dgm:cxn modelId="{D3C9ABC7-34E4-4C31-9AAA-A81D748B4564}" srcId="{6201349A-7488-4446-8666-459EC185116E}" destId="{4B55480C-19FC-49F6-ACD4-9E0B079CE480}" srcOrd="2" destOrd="0" parTransId="{999230D8-B293-4EAA-BE06-AE8B9CC3B004}" sibTransId="{775EFE40-5265-4CAB-9915-8AB39C26B413}"/>
    <dgm:cxn modelId="{59E340E1-2C94-47F7-8B19-81248CA74CE7}" type="presOf" srcId="{0A96AEA0-3FB5-46AA-B6F6-CEEDD4E8C839}" destId="{4055B7B6-D77A-4079-AAC1-B6A0DD59DCF4}" srcOrd="1" destOrd="0" presId="urn:microsoft.com/office/officeart/2005/8/layout/process3"/>
    <dgm:cxn modelId="{95FE9710-79CB-4A08-984E-731486087901}" srcId="{06625748-BEAB-4CB2-B950-6A835CFF0565}" destId="{BC3FD334-3409-4573-A208-BF8C0A0654C7}" srcOrd="3" destOrd="0" parTransId="{9162DD35-601F-47C2-AACD-AC701FBCF25F}" sibTransId="{DD6E6571-2D51-40ED-BA29-01C73572D6B1}"/>
    <dgm:cxn modelId="{A9C403BD-30A8-4C61-910F-F71813708EDD}" type="presOf" srcId="{775EFE40-5265-4CAB-9915-8AB39C26B413}" destId="{2B1AC08B-AE0D-4844-AC92-9602D93C787E}" srcOrd="0" destOrd="0" presId="urn:microsoft.com/office/officeart/2005/8/layout/process3"/>
    <dgm:cxn modelId="{540DDE97-91AA-4A11-B0FE-A16CA7A33605}" type="presOf" srcId="{EADD09B8-00FE-4F87-AA8D-1D4059D7E0D4}" destId="{D4483342-3F6B-4D9A-9811-A98FC5D6FE51}" srcOrd="0" destOrd="0" presId="urn:microsoft.com/office/officeart/2005/8/layout/process3"/>
    <dgm:cxn modelId="{D9297ACD-A413-4A51-B77C-6B6383E9085B}" srcId="{6201349A-7488-4446-8666-459EC185116E}" destId="{06625748-BEAB-4CB2-B950-6A835CFF0565}" srcOrd="1" destOrd="0" parTransId="{75829383-F9B4-488B-9162-818EB0D1954C}" sibTransId="{FFFAC0A8-7D9E-4AD6-903E-B6DDCFD504C8}"/>
    <dgm:cxn modelId="{2800DA29-E2C4-4449-8BF1-B5851D33072E}" type="presOf" srcId="{7924047A-44BD-43F6-A156-FF6F2DF1732F}" destId="{4F6377CC-104E-4FF0-863E-559D2275847C}" srcOrd="0" destOrd="0" presId="urn:microsoft.com/office/officeart/2005/8/layout/process3"/>
    <dgm:cxn modelId="{42D0F4BE-A1A6-4321-BA07-7B7F750D09B2}" type="presOf" srcId="{FFFAC0A8-7D9E-4AD6-903E-B6DDCFD504C8}" destId="{13B1F70F-37AD-4694-BCA1-23445C1AA64F}" srcOrd="0" destOrd="0" presId="urn:microsoft.com/office/officeart/2005/8/layout/process3"/>
    <dgm:cxn modelId="{3E99AA90-5CAE-4802-B934-CDA7C24C13F5}" srcId="{06625748-BEAB-4CB2-B950-6A835CFF0565}" destId="{81A0A039-2ED9-4E9B-A3C3-678731487590}" srcOrd="4" destOrd="0" parTransId="{728D55A3-66E0-4F95-9F7A-4AD520871F1F}" sibTransId="{4CCA9B1A-4F87-48A1-93A7-60B37E527A7E}"/>
    <dgm:cxn modelId="{3E0B2B64-D297-40B9-82A5-D8F948000A72}" type="presOf" srcId="{06625748-BEAB-4CB2-B950-6A835CFF0565}" destId="{6D2D2196-FE0E-4B68-B1DE-036CB581B920}" srcOrd="0" destOrd="0" presId="urn:microsoft.com/office/officeart/2005/8/layout/process3"/>
    <dgm:cxn modelId="{54454007-7288-4F4A-965D-09480390A08D}" srcId="{7924047A-44BD-43F6-A156-FF6F2DF1732F}" destId="{296BC461-A82A-4B1C-9211-7B5E9F063338}" srcOrd="3" destOrd="0" parTransId="{FC37FE57-1EFF-445B-A355-F62E1A3ABFD2}" sibTransId="{E6DFC6C9-7EA4-4A31-94B2-9FFBE2C2E37E}"/>
    <dgm:cxn modelId="{1D7EC949-E5DE-4297-A09E-04FF91FDCBC7}" type="presOf" srcId="{9A444E2D-09E9-464F-81D8-ED361C5ED9B9}" destId="{CA7B57C8-8191-4727-B4D2-D1CBEF573F14}" srcOrd="0" destOrd="0" presId="urn:microsoft.com/office/officeart/2005/8/layout/process3"/>
    <dgm:cxn modelId="{14473EF5-5DA1-40D5-9CF7-1E4683D661CA}" srcId="{9A444E2D-09E9-464F-81D8-ED361C5ED9B9}" destId="{478D0F39-195A-4E85-89BC-538038FC937E}" srcOrd="1" destOrd="0" parTransId="{CEB17948-00AA-4503-8481-D670902D6FD3}" sibTransId="{3DDA7226-A48F-473A-ADA0-897F8A29980A}"/>
    <dgm:cxn modelId="{9A9B0275-F908-4B93-BF2C-4370BCC48FCD}" srcId="{9A444E2D-09E9-464F-81D8-ED361C5ED9B9}" destId="{05742447-94FB-408C-BFFF-474478D15FE5}" srcOrd="0" destOrd="0" parTransId="{29382E2A-E777-4D92-9623-EE25D95D4E12}" sibTransId="{417EE2F6-0EEF-4BE9-9C96-28964D5D710D}"/>
    <dgm:cxn modelId="{44B885B0-099F-46A0-AFB9-E520EB348C6A}" type="presOf" srcId="{6201349A-7488-4446-8666-459EC185116E}" destId="{E6966A6C-EA5B-4187-9B11-9B5C9F13CFFE}" srcOrd="0" destOrd="0" presId="urn:microsoft.com/office/officeart/2005/8/layout/process3"/>
    <dgm:cxn modelId="{DEA0B75C-B013-48EC-9E32-EC8CE23030DB}" type="presOf" srcId="{70A7584B-2C29-4CFA-B2FC-8F464FBA39C7}" destId="{D53EB32B-9A1F-4BDA-B779-F0761C994CB3}" srcOrd="0" destOrd="2" presId="urn:microsoft.com/office/officeart/2005/8/layout/process3"/>
    <dgm:cxn modelId="{037B35D6-BD56-43EF-BB61-0F7EE44476A2}" type="presOf" srcId="{9A444E2D-09E9-464F-81D8-ED361C5ED9B9}" destId="{A910D787-EDB6-428F-A317-339C12A9F23B}" srcOrd="1" destOrd="0" presId="urn:microsoft.com/office/officeart/2005/8/layout/process3"/>
    <dgm:cxn modelId="{7EC4E418-C262-46FD-8E55-B9598B0115FD}" type="presParOf" srcId="{E6966A6C-EA5B-4187-9B11-9B5C9F13CFFE}" destId="{74938D93-4DFE-4D68-A7C3-CC354E3FCDE7}" srcOrd="0" destOrd="0" presId="urn:microsoft.com/office/officeart/2005/8/layout/process3"/>
    <dgm:cxn modelId="{3433F08B-D5E8-4100-953E-EB8C6A2BBA78}" type="presParOf" srcId="{74938D93-4DFE-4D68-A7C3-CC354E3FCDE7}" destId="{CA7B57C8-8191-4727-B4D2-D1CBEF573F14}" srcOrd="0" destOrd="0" presId="urn:microsoft.com/office/officeart/2005/8/layout/process3"/>
    <dgm:cxn modelId="{4EF80C14-7C02-45C1-8B3B-9A3FFC77FFCC}" type="presParOf" srcId="{74938D93-4DFE-4D68-A7C3-CC354E3FCDE7}" destId="{A910D787-EDB6-428F-A317-339C12A9F23B}" srcOrd="1" destOrd="0" presId="urn:microsoft.com/office/officeart/2005/8/layout/process3"/>
    <dgm:cxn modelId="{E944C335-032C-47D3-A8AF-242467FD2E39}" type="presParOf" srcId="{74938D93-4DFE-4D68-A7C3-CC354E3FCDE7}" destId="{D53EB32B-9A1F-4BDA-B779-F0761C994CB3}" srcOrd="2" destOrd="0" presId="urn:microsoft.com/office/officeart/2005/8/layout/process3"/>
    <dgm:cxn modelId="{D61C9FEA-5701-4929-A7F1-78A1BDBB8734}" type="presParOf" srcId="{E6966A6C-EA5B-4187-9B11-9B5C9F13CFFE}" destId="{933B8923-948B-4865-A723-5567B4D4119E}" srcOrd="1" destOrd="0" presId="urn:microsoft.com/office/officeart/2005/8/layout/process3"/>
    <dgm:cxn modelId="{66F62E26-9B77-43FA-85B9-566ED49DCA71}" type="presParOf" srcId="{933B8923-948B-4865-A723-5567B4D4119E}" destId="{4055B7B6-D77A-4079-AAC1-B6A0DD59DCF4}" srcOrd="0" destOrd="0" presId="urn:microsoft.com/office/officeart/2005/8/layout/process3"/>
    <dgm:cxn modelId="{3D7D531C-302E-45B5-BE10-A987A0DA34D8}" type="presParOf" srcId="{E6966A6C-EA5B-4187-9B11-9B5C9F13CFFE}" destId="{D594D597-8693-46A3-B5DD-FFC920C98791}" srcOrd="2" destOrd="0" presId="urn:microsoft.com/office/officeart/2005/8/layout/process3"/>
    <dgm:cxn modelId="{FEF71B18-4D4F-4246-8F9F-F39F5AAF58A5}" type="presParOf" srcId="{D594D597-8693-46A3-B5DD-FFC920C98791}" destId="{6D2D2196-FE0E-4B68-B1DE-036CB581B920}" srcOrd="0" destOrd="0" presId="urn:microsoft.com/office/officeart/2005/8/layout/process3"/>
    <dgm:cxn modelId="{AB187ABC-72BF-4026-B8D0-78837E50AF81}" type="presParOf" srcId="{D594D597-8693-46A3-B5DD-FFC920C98791}" destId="{584C79DF-C038-40E6-924D-8A7930585E1F}" srcOrd="1" destOrd="0" presId="urn:microsoft.com/office/officeart/2005/8/layout/process3"/>
    <dgm:cxn modelId="{137A4655-B33F-4D25-8BFC-4B7731B2BEED}" type="presParOf" srcId="{D594D597-8693-46A3-B5DD-FFC920C98791}" destId="{07D62BCF-7AF2-4190-B429-CDE4D53D93EA}" srcOrd="2" destOrd="0" presId="urn:microsoft.com/office/officeart/2005/8/layout/process3"/>
    <dgm:cxn modelId="{4C2E74C2-88B7-42DE-A6D5-779CC018ACCC}" type="presParOf" srcId="{E6966A6C-EA5B-4187-9B11-9B5C9F13CFFE}" destId="{13B1F70F-37AD-4694-BCA1-23445C1AA64F}" srcOrd="3" destOrd="0" presId="urn:microsoft.com/office/officeart/2005/8/layout/process3"/>
    <dgm:cxn modelId="{3AA28075-B11C-41D2-8CF8-F80FEC66DDE6}" type="presParOf" srcId="{13B1F70F-37AD-4694-BCA1-23445C1AA64F}" destId="{5A5C5A8E-5134-42EA-8C96-0004B737DFBB}" srcOrd="0" destOrd="0" presId="urn:microsoft.com/office/officeart/2005/8/layout/process3"/>
    <dgm:cxn modelId="{50913E0B-2D06-4124-ACA6-DCE5458FF9AE}" type="presParOf" srcId="{E6966A6C-EA5B-4187-9B11-9B5C9F13CFFE}" destId="{5D80DDD5-D713-45F0-ADB9-BACA385AC21E}" srcOrd="4" destOrd="0" presId="urn:microsoft.com/office/officeart/2005/8/layout/process3"/>
    <dgm:cxn modelId="{EF38F545-84F1-4905-B649-2A886B45F2C7}" type="presParOf" srcId="{5D80DDD5-D713-45F0-ADB9-BACA385AC21E}" destId="{FB3B2DEC-43FB-41E9-A7F9-6FA39FDB6272}" srcOrd="0" destOrd="0" presId="urn:microsoft.com/office/officeart/2005/8/layout/process3"/>
    <dgm:cxn modelId="{1EAFB0C1-388F-44D8-BFB9-AD03D57B63AF}" type="presParOf" srcId="{5D80DDD5-D713-45F0-ADB9-BACA385AC21E}" destId="{511C5388-6BAF-41E0-8CC8-811F6CD20991}" srcOrd="1" destOrd="0" presId="urn:microsoft.com/office/officeart/2005/8/layout/process3"/>
    <dgm:cxn modelId="{F8868A2B-E986-4C07-9A69-B2D84E3BD89C}" type="presParOf" srcId="{5D80DDD5-D713-45F0-ADB9-BACA385AC21E}" destId="{14463995-C601-459E-AD4F-8D1C6F4B5A31}" srcOrd="2" destOrd="0" presId="urn:microsoft.com/office/officeart/2005/8/layout/process3"/>
    <dgm:cxn modelId="{99E4F674-CDC1-4919-83AB-1295DA6A326C}" type="presParOf" srcId="{E6966A6C-EA5B-4187-9B11-9B5C9F13CFFE}" destId="{2B1AC08B-AE0D-4844-AC92-9602D93C787E}" srcOrd="5" destOrd="0" presId="urn:microsoft.com/office/officeart/2005/8/layout/process3"/>
    <dgm:cxn modelId="{4DAA57A2-AF32-4F07-8ECD-243D8E821A24}" type="presParOf" srcId="{2B1AC08B-AE0D-4844-AC92-9602D93C787E}" destId="{574B2776-14CD-4D56-9838-A610891E5FEF}" srcOrd="0" destOrd="0" presId="urn:microsoft.com/office/officeart/2005/8/layout/process3"/>
    <dgm:cxn modelId="{99A76665-8AF8-47E8-89F4-78D6D5D0B9ED}" type="presParOf" srcId="{E6966A6C-EA5B-4187-9B11-9B5C9F13CFFE}" destId="{299E5AB0-49D6-4D5D-AA8F-27B5FD5CFE37}" srcOrd="6" destOrd="0" presId="urn:microsoft.com/office/officeart/2005/8/layout/process3"/>
    <dgm:cxn modelId="{71EF29AF-2A9D-4E40-A29C-F70651449A84}" type="presParOf" srcId="{299E5AB0-49D6-4D5D-AA8F-27B5FD5CFE37}" destId="{4F6377CC-104E-4FF0-863E-559D2275847C}" srcOrd="0" destOrd="0" presId="urn:microsoft.com/office/officeart/2005/8/layout/process3"/>
    <dgm:cxn modelId="{D0507989-4F4F-403A-81E7-F3E426F2A03E}" type="presParOf" srcId="{299E5AB0-49D6-4D5D-AA8F-27B5FD5CFE37}" destId="{904C967D-BA01-4D9C-AB03-E07C2DDD575E}" srcOrd="1" destOrd="0" presId="urn:microsoft.com/office/officeart/2005/8/layout/process3"/>
    <dgm:cxn modelId="{73E096FC-920B-479B-B7A0-9029A594D801}" type="presParOf" srcId="{299E5AB0-49D6-4D5D-AA8F-27B5FD5CFE37}" destId="{D4483342-3F6B-4D9A-9811-A98FC5D6FE5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43ABD-E48D-4601-BD50-BC3CDDF110B7}">
      <dsp:nvSpPr>
        <dsp:cNvPr id="0" name=""/>
        <dsp:cNvSpPr/>
      </dsp:nvSpPr>
      <dsp:spPr>
        <a:xfrm>
          <a:off x="3122127" y="0"/>
          <a:ext cx="2608149" cy="2608546"/>
        </a:xfrm>
        <a:prstGeom prst="circularArrow">
          <a:avLst>
            <a:gd name="adj1" fmla="val 10980"/>
            <a:gd name="adj2" fmla="val 1142322"/>
            <a:gd name="adj3" fmla="val 4500000"/>
            <a:gd name="adj4" fmla="val 10800000"/>
            <a:gd name="adj5" fmla="val 12500"/>
          </a:avLst>
        </a:prstGeom>
        <a:solidFill>
          <a:srgbClr val="01AA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440D-0FD4-427A-9CB2-596F7FD55603}">
      <dsp:nvSpPr>
        <dsp:cNvPr id="0" name=""/>
        <dsp:cNvSpPr/>
      </dsp:nvSpPr>
      <dsp:spPr>
        <a:xfrm>
          <a:off x="3698614"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Go</a:t>
          </a:r>
          <a:r>
            <a:rPr lang="en-US" sz="1600" kern="1200" baseline="0" dirty="0"/>
            <a:t> 4 Schools</a:t>
          </a:r>
          <a:endParaRPr lang="en-US" sz="1600" kern="1200" dirty="0"/>
        </a:p>
      </dsp:txBody>
      <dsp:txXfrm>
        <a:off x="3698614" y="941764"/>
        <a:ext cx="1449298" cy="724475"/>
      </dsp:txXfrm>
    </dsp:sp>
    <dsp:sp modelId="{3D1B68B2-AAE0-4BE7-A3C9-621587F85E60}">
      <dsp:nvSpPr>
        <dsp:cNvPr id="0" name=""/>
        <dsp:cNvSpPr/>
      </dsp:nvSpPr>
      <dsp:spPr>
        <a:xfrm>
          <a:off x="2397723" y="1498803"/>
          <a:ext cx="2608149" cy="2608546"/>
        </a:xfrm>
        <a:prstGeom prst="leftCircularArrow">
          <a:avLst>
            <a:gd name="adj1" fmla="val 10980"/>
            <a:gd name="adj2" fmla="val 1142322"/>
            <a:gd name="adj3" fmla="val 6300000"/>
            <a:gd name="adj4" fmla="val 18900000"/>
            <a:gd name="adj5" fmla="val 12500"/>
          </a:avLst>
        </a:prstGeom>
        <a:solidFill>
          <a:srgbClr val="F07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C37FA-7E3A-4D81-A50E-347212F23843}">
      <dsp:nvSpPr>
        <dsp:cNvPr id="0" name=""/>
        <dsp:cNvSpPr/>
      </dsp:nvSpPr>
      <dsp:spPr>
        <a:xfrm>
          <a:off x="2977148"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Behaviour</a:t>
          </a:r>
          <a:r>
            <a:rPr lang="en-US" sz="1600" kern="1200" baseline="0" dirty="0"/>
            <a:t> Improvement System</a:t>
          </a:r>
          <a:endParaRPr lang="en-US" sz="1600" kern="1200" dirty="0"/>
        </a:p>
      </dsp:txBody>
      <dsp:txXfrm>
        <a:off x="2977148" y="2449237"/>
        <a:ext cx="1449298" cy="724475"/>
      </dsp:txXfrm>
    </dsp:sp>
    <dsp:sp modelId="{6844B180-ADFA-44C5-87AD-903F266ED388}">
      <dsp:nvSpPr>
        <dsp:cNvPr id="0" name=""/>
        <dsp:cNvSpPr/>
      </dsp:nvSpPr>
      <dsp:spPr>
        <a:xfrm>
          <a:off x="3307759" y="3176964"/>
          <a:ext cx="2240804" cy="2241702"/>
        </a:xfrm>
        <a:prstGeom prst="blockArc">
          <a:avLst>
            <a:gd name="adj1" fmla="val 13500000"/>
            <a:gd name="adj2" fmla="val 10800000"/>
            <a:gd name="adj3" fmla="val 12740"/>
          </a:avLst>
        </a:prstGeom>
        <a:solidFill>
          <a:srgbClr val="9E00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9E81E-733C-44B9-98F8-C241D9CE83F5}">
      <dsp:nvSpPr>
        <dsp:cNvPr id="0" name=""/>
        <dsp:cNvSpPr/>
      </dsp:nvSpPr>
      <dsp:spPr>
        <a:xfrm>
          <a:off x="3702042"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Detentions</a:t>
          </a:r>
        </a:p>
      </dsp:txBody>
      <dsp:txXfrm>
        <a:off x="3702042" y="3958878"/>
        <a:ext cx="1449298" cy="724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0D787-EDB6-428F-A317-339C12A9F23B}">
      <dsp:nvSpPr>
        <dsp:cNvPr id="0" name=""/>
        <dsp:cNvSpPr/>
      </dsp:nvSpPr>
      <dsp:spPr>
        <a:xfrm>
          <a:off x="5908" y="145657"/>
          <a:ext cx="1813324" cy="73439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Remind</a:t>
          </a:r>
        </a:p>
      </dsp:txBody>
      <dsp:txXfrm>
        <a:off x="5908" y="145657"/>
        <a:ext cx="1813324" cy="489600"/>
      </dsp:txXfrm>
    </dsp:sp>
    <dsp:sp modelId="{D53EB32B-9A1F-4BDA-B779-F0761C994CB3}">
      <dsp:nvSpPr>
        <dsp:cNvPr id="0" name=""/>
        <dsp:cNvSpPr/>
      </dsp:nvSpPr>
      <dsp:spPr>
        <a:xfrm>
          <a:off x="367429" y="883930"/>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You will receive a reminder from your teacher to help you change your </a:t>
          </a:r>
          <a:r>
            <a:rPr lang="en-US" sz="1500" kern="1200" dirty="0" err="1"/>
            <a:t>behaviour</a:t>
          </a:r>
          <a:r>
            <a:rPr lang="en-US" sz="1500" kern="1200" dirty="0"/>
            <a:t>.</a:t>
          </a:r>
        </a:p>
        <a:p>
          <a:pPr marL="114300" lvl="1" indent="-114300" algn="l" defTabSz="666750">
            <a:lnSpc>
              <a:spcPct val="90000"/>
            </a:lnSpc>
            <a:spcBef>
              <a:spcPct val="0"/>
            </a:spcBef>
            <a:spcAft>
              <a:spcPct val="15000"/>
            </a:spcAft>
            <a:buChar char="••"/>
          </a:pPr>
          <a:r>
            <a:rPr lang="en-US" sz="1500" kern="1200" dirty="0"/>
            <a:t>At this stage you will not receive any </a:t>
          </a:r>
          <a:r>
            <a:rPr lang="en-US" sz="1500" kern="1200" dirty="0" err="1"/>
            <a:t>behaviour</a:t>
          </a:r>
          <a:r>
            <a:rPr lang="en-US" sz="1500" kern="1200" dirty="0"/>
            <a:t> points. </a:t>
          </a:r>
        </a:p>
        <a:p>
          <a:pPr marL="114300" lvl="1" indent="-114300" algn="l" defTabSz="666750">
            <a:lnSpc>
              <a:spcPct val="90000"/>
            </a:lnSpc>
            <a:spcBef>
              <a:spcPct val="0"/>
            </a:spcBef>
            <a:spcAft>
              <a:spcPct val="15000"/>
            </a:spcAft>
            <a:buChar char="••"/>
          </a:pPr>
          <a:r>
            <a:rPr lang="en-US" sz="1500" kern="1200" dirty="0"/>
            <a:t>If your </a:t>
          </a:r>
          <a:r>
            <a:rPr lang="en-US" sz="1500" kern="1200" dirty="0" err="1"/>
            <a:t>behaviour</a:t>
          </a:r>
          <a:r>
            <a:rPr lang="en-US" sz="1500" kern="1200" dirty="0"/>
            <a:t> doesn’t improve the formal </a:t>
          </a:r>
          <a:r>
            <a:rPr lang="en-US" sz="1500" kern="1200" dirty="0" err="1"/>
            <a:t>behaviour</a:t>
          </a:r>
          <a:r>
            <a:rPr lang="en-US" sz="1500" kern="1200" dirty="0"/>
            <a:t> system will begin.</a:t>
          </a:r>
        </a:p>
      </dsp:txBody>
      <dsp:txXfrm>
        <a:off x="420539" y="937040"/>
        <a:ext cx="1707104" cy="3471019"/>
      </dsp:txXfrm>
    </dsp:sp>
    <dsp:sp modelId="{933B8923-948B-4865-A723-5567B4D4119E}">
      <dsp:nvSpPr>
        <dsp:cNvPr id="0" name=""/>
        <dsp:cNvSpPr/>
      </dsp:nvSpPr>
      <dsp:spPr>
        <a:xfrm rot="54165">
          <a:off x="2094090" y="5050"/>
          <a:ext cx="582846"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94098" y="94276"/>
        <a:ext cx="447407" cy="270879"/>
      </dsp:txXfrm>
    </dsp:sp>
    <dsp:sp modelId="{584C79DF-C038-40E6-924D-8A7930585E1F}">
      <dsp:nvSpPr>
        <dsp:cNvPr id="0" name=""/>
        <dsp:cNvSpPr/>
      </dsp:nvSpPr>
      <dsp:spPr>
        <a:xfrm>
          <a:off x="2918807" y="14963"/>
          <a:ext cx="1517027" cy="1257175"/>
        </a:xfrm>
        <a:prstGeom prst="ellipse">
          <a:avLst/>
        </a:prstGeom>
        <a:solidFill>
          <a:srgbClr val="93C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Warn</a:t>
          </a:r>
        </a:p>
      </dsp:txBody>
      <dsp:txXfrm>
        <a:off x="2918807" y="14963"/>
        <a:ext cx="1517027" cy="838116"/>
      </dsp:txXfrm>
    </dsp:sp>
    <dsp:sp modelId="{07D62BCF-7AF2-4190-B429-CDE4D53D93EA}">
      <dsp:nvSpPr>
        <dsp:cNvPr id="0" name=""/>
        <dsp:cNvSpPr/>
      </dsp:nvSpPr>
      <dsp:spPr>
        <a:xfrm>
          <a:off x="314206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1 </a:t>
          </a:r>
          <a:r>
            <a:rPr lang="en-US" sz="1500" b="1" kern="1200" dirty="0" err="1"/>
            <a:t>Behaviour</a:t>
          </a:r>
          <a:r>
            <a:rPr lang="en-US" sz="1500" b="1" kern="1200" dirty="0"/>
            <a:t> point</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Strategies used to prevent need for restorative.</a:t>
          </a:r>
        </a:p>
        <a:p>
          <a:pPr marL="114300" lvl="1" indent="-114300" algn="l" defTabSz="666750">
            <a:lnSpc>
              <a:spcPct val="90000"/>
            </a:lnSpc>
            <a:spcBef>
              <a:spcPct val="0"/>
            </a:spcBef>
            <a:spcAft>
              <a:spcPct val="15000"/>
            </a:spcAft>
            <a:buChar char="••"/>
          </a:pPr>
          <a:r>
            <a:rPr lang="en-US" sz="1500" kern="1200" dirty="0"/>
            <a:t>Student given time to improve </a:t>
          </a:r>
          <a:r>
            <a:rPr lang="en-US" sz="1500" kern="1200" dirty="0" err="1"/>
            <a:t>behaviour</a:t>
          </a:r>
          <a:r>
            <a:rPr lang="en-US" sz="1500" kern="1200" dirty="0"/>
            <a:t>.</a:t>
          </a:r>
        </a:p>
        <a:p>
          <a:pPr marL="114300" lvl="1" indent="-114300" algn="l" defTabSz="666750">
            <a:lnSpc>
              <a:spcPct val="90000"/>
            </a:lnSpc>
            <a:spcBef>
              <a:spcPct val="0"/>
            </a:spcBef>
            <a:spcAft>
              <a:spcPct val="15000"/>
            </a:spcAft>
            <a:buChar char="••"/>
          </a:pPr>
          <a:r>
            <a:rPr lang="en-US" sz="1500" kern="1200" dirty="0"/>
            <a:t>Tutors to monitor and challenge.</a:t>
          </a:r>
        </a:p>
      </dsp:txBody>
      <dsp:txXfrm>
        <a:off x="3195172" y="818416"/>
        <a:ext cx="1707104" cy="3471019"/>
      </dsp:txXfrm>
    </dsp:sp>
    <dsp:sp modelId="{13B1F70F-37AD-4694-BCA1-23445C1AA64F}">
      <dsp:nvSpPr>
        <dsp:cNvPr id="0" name=""/>
        <dsp:cNvSpPr/>
      </dsp:nvSpPr>
      <dsp:spPr>
        <a:xfrm>
          <a:off x="4747765" y="25405"/>
          <a:ext cx="661292"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747765" y="115698"/>
        <a:ext cx="525853" cy="270879"/>
      </dsp:txXfrm>
    </dsp:sp>
    <dsp:sp modelId="{511C5388-6BAF-41E0-8CC8-811F6CD20991}">
      <dsp:nvSpPr>
        <dsp:cNvPr id="0" name=""/>
        <dsp:cNvSpPr/>
      </dsp:nvSpPr>
      <dsp:spPr>
        <a:xfrm>
          <a:off x="5683557" y="14963"/>
          <a:ext cx="1517027" cy="1257175"/>
        </a:xfrm>
        <a:prstGeom prst="ellipse">
          <a:avLst/>
        </a:prstGeom>
        <a:solidFill>
          <a:srgbClr val="F796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ctr" anchorCtr="0">
          <a:noAutofit/>
        </a:bodyPr>
        <a:lstStyle/>
        <a:p>
          <a:pPr lvl="0" algn="ctr" defTabSz="666750">
            <a:lnSpc>
              <a:spcPct val="90000"/>
            </a:lnSpc>
            <a:spcBef>
              <a:spcPct val="0"/>
            </a:spcBef>
            <a:spcAft>
              <a:spcPct val="35000"/>
            </a:spcAft>
          </a:pPr>
          <a:r>
            <a:rPr lang="en-US" sz="1500" b="1" kern="1200" dirty="0"/>
            <a:t>Restorative</a:t>
          </a:r>
        </a:p>
      </dsp:txBody>
      <dsp:txXfrm>
        <a:off x="5683557" y="14963"/>
        <a:ext cx="1517027" cy="838116"/>
      </dsp:txXfrm>
    </dsp:sp>
    <dsp:sp modelId="{14463995-C601-459E-AD4F-8D1C6F4B5A31}">
      <dsp:nvSpPr>
        <dsp:cNvPr id="0" name=""/>
        <dsp:cNvSpPr/>
      </dsp:nvSpPr>
      <dsp:spPr>
        <a:xfrm>
          <a:off x="590681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2 </a:t>
          </a:r>
          <a:r>
            <a:rPr lang="en-US" sz="1500" b="1" kern="1200" dirty="0" err="1"/>
            <a:t>Behaviour</a:t>
          </a:r>
          <a:r>
            <a:rPr lang="en-US" sz="1500" b="1" kern="1200" dirty="0"/>
            <a:t> points</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Sticker in your planner to arrange restorative meeting. Teacher signs sticker to complete. Not attending will lead to intervention.</a:t>
          </a:r>
        </a:p>
      </dsp:txBody>
      <dsp:txXfrm>
        <a:off x="5959922" y="818416"/>
        <a:ext cx="1707104" cy="3471019"/>
      </dsp:txXfrm>
    </dsp:sp>
    <dsp:sp modelId="{2B1AC08B-AE0D-4844-AC92-9602D93C787E}">
      <dsp:nvSpPr>
        <dsp:cNvPr id="0" name=""/>
        <dsp:cNvSpPr/>
      </dsp:nvSpPr>
      <dsp:spPr>
        <a:xfrm>
          <a:off x="7512515" y="25405"/>
          <a:ext cx="661292" cy="4514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512515" y="115698"/>
        <a:ext cx="525853" cy="270879"/>
      </dsp:txXfrm>
    </dsp:sp>
    <dsp:sp modelId="{904C967D-BA01-4D9C-AB03-E07C2DDD575E}">
      <dsp:nvSpPr>
        <dsp:cNvPr id="0" name=""/>
        <dsp:cNvSpPr/>
      </dsp:nvSpPr>
      <dsp:spPr>
        <a:xfrm>
          <a:off x="8448307" y="14963"/>
          <a:ext cx="1517027" cy="1257175"/>
        </a:xfrm>
        <a:prstGeom prst="ellipse">
          <a:avLst/>
        </a:prstGeom>
        <a:solidFill>
          <a:srgbClr val="C050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ctr" anchorCtr="0">
          <a:noAutofit/>
        </a:bodyPr>
        <a:lstStyle/>
        <a:p>
          <a:pPr lvl="0" algn="ctr" defTabSz="577850">
            <a:lnSpc>
              <a:spcPct val="90000"/>
            </a:lnSpc>
            <a:spcBef>
              <a:spcPct val="0"/>
            </a:spcBef>
            <a:spcAft>
              <a:spcPct val="35000"/>
            </a:spcAft>
          </a:pPr>
          <a:r>
            <a:rPr lang="en-US" sz="1300" b="1" kern="1200" dirty="0"/>
            <a:t>Intervention</a:t>
          </a:r>
        </a:p>
      </dsp:txBody>
      <dsp:txXfrm>
        <a:off x="8670470" y="137702"/>
        <a:ext cx="1072701" cy="592638"/>
      </dsp:txXfrm>
    </dsp:sp>
    <dsp:sp modelId="{D4483342-3F6B-4D9A-9811-A98FC5D6FE51}">
      <dsp:nvSpPr>
        <dsp:cNvPr id="0" name=""/>
        <dsp:cNvSpPr/>
      </dsp:nvSpPr>
      <dsp:spPr>
        <a:xfrm>
          <a:off x="8671562" y="765306"/>
          <a:ext cx="1813324" cy="35772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3 </a:t>
          </a:r>
          <a:r>
            <a:rPr lang="en-US" sz="1500" b="1" kern="1200" dirty="0" err="1"/>
            <a:t>Behaviour</a:t>
          </a:r>
          <a:r>
            <a:rPr lang="en-US" sz="1500" b="1" kern="1200" dirty="0"/>
            <a:t> points</a:t>
          </a:r>
        </a:p>
        <a:p>
          <a:pPr marL="114300" lvl="1" indent="-114300" algn="l" defTabSz="666750">
            <a:lnSpc>
              <a:spcPct val="90000"/>
            </a:lnSpc>
            <a:spcBef>
              <a:spcPct val="0"/>
            </a:spcBef>
            <a:spcAft>
              <a:spcPct val="15000"/>
            </a:spcAft>
            <a:buChar char="••"/>
          </a:pPr>
          <a:r>
            <a:rPr lang="en-US" sz="1500" kern="1200" dirty="0"/>
            <a:t>Logged on your profile</a:t>
          </a:r>
        </a:p>
        <a:p>
          <a:pPr marL="114300" lvl="1" indent="-114300" algn="l" defTabSz="666750">
            <a:lnSpc>
              <a:spcPct val="90000"/>
            </a:lnSpc>
            <a:spcBef>
              <a:spcPct val="0"/>
            </a:spcBef>
            <a:spcAft>
              <a:spcPct val="15000"/>
            </a:spcAft>
            <a:buChar char="••"/>
          </a:pPr>
          <a:r>
            <a:rPr lang="en-US" sz="1500" kern="1200" dirty="0"/>
            <a:t>Either failing restorative or refusing to continue learning elsewhere.</a:t>
          </a:r>
        </a:p>
        <a:p>
          <a:pPr marL="114300" lvl="1" indent="-114300" algn="l" defTabSz="666750">
            <a:lnSpc>
              <a:spcPct val="90000"/>
            </a:lnSpc>
            <a:spcBef>
              <a:spcPct val="0"/>
            </a:spcBef>
            <a:spcAft>
              <a:spcPct val="15000"/>
            </a:spcAft>
            <a:buChar char="••"/>
          </a:pPr>
          <a:r>
            <a:rPr lang="en-US" sz="1500" kern="1200" dirty="0"/>
            <a:t>30 Minute detention the same day.</a:t>
          </a:r>
        </a:p>
      </dsp:txBody>
      <dsp:txXfrm>
        <a:off x="8724672" y="818416"/>
        <a:ext cx="1707104" cy="347101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24156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00872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80573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27118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417861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5254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333276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51039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166518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213706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86DEF5-CAB9-48B2-9211-788A815AF9F6}"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767723-3148-4A5E-A81E-62B5BE7849AF}" type="slidenum">
              <a:rPr lang="en-GB" smtClean="0"/>
              <a:t>‹#›</a:t>
            </a:fld>
            <a:endParaRPr lang="en-GB" dirty="0"/>
          </a:p>
        </p:txBody>
      </p:sp>
    </p:spTree>
    <p:extLst>
      <p:ext uri="{BB962C8B-B14F-4D97-AF65-F5344CB8AC3E}">
        <p14:creationId xmlns:p14="http://schemas.microsoft.com/office/powerpoint/2010/main" val="157576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6DEF5-CAB9-48B2-9211-788A815AF9F6}" type="datetimeFigureOut">
              <a:rPr lang="en-GB" smtClean="0"/>
              <a:t>21/09/2021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7723-3148-4A5E-A81E-62B5BE7849AF}" type="slidenum">
              <a:rPr lang="en-GB" smtClean="0"/>
              <a:t>‹#›</a:t>
            </a:fld>
            <a:endParaRPr lang="en-GB" dirty="0"/>
          </a:p>
        </p:txBody>
      </p:sp>
    </p:spTree>
    <p:extLst>
      <p:ext uri="{BB962C8B-B14F-4D97-AF65-F5344CB8AC3E}">
        <p14:creationId xmlns:p14="http://schemas.microsoft.com/office/powerpoint/2010/main" val="391025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Theresaclark@birleysecondaryacademy.co.uk" TargetMode="External"/><Relationship Id="rId3" Type="http://schemas.openxmlformats.org/officeDocument/2006/relationships/hyperlink" Target="mailto:Matthewhunt@birleysecondaryacademy.co.uk" TargetMode="External"/><Relationship Id="rId7" Type="http://schemas.openxmlformats.org/officeDocument/2006/relationships/hyperlink" Target="mailto:Mariathomas@birleysecondaryacademy.co.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Diarmaidcasey@birleysecondaryacademy.co.uk" TargetMode="External"/><Relationship Id="rId5" Type="http://schemas.openxmlformats.org/officeDocument/2006/relationships/hyperlink" Target="mailto:Markjones@birleysecondaryacademy.co.uk" TargetMode="External"/><Relationship Id="rId4" Type="http://schemas.openxmlformats.org/officeDocument/2006/relationships/hyperlink" Target="mailto:RebeccaHeaton@birleysecondaryacademy.co.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birleysecondaryacademy.co.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3" name="Title 2"/>
          <p:cNvSpPr>
            <a:spLocks noGrp="1"/>
          </p:cNvSpPr>
          <p:nvPr>
            <p:ph type="ctrTitle"/>
          </p:nvPr>
        </p:nvSpPr>
        <p:spPr/>
        <p:txBody>
          <a:bodyPr/>
          <a:lstStyle/>
          <a:p>
            <a:r>
              <a:rPr lang="en-GB" b="1" dirty="0" smtClean="0">
                <a:solidFill>
                  <a:srgbClr val="FF0000"/>
                </a:solidFill>
              </a:rPr>
              <a:t>Year 10 Parents’ Information Evening</a:t>
            </a:r>
            <a:endParaRPr lang="en-GB" b="1" dirty="0">
              <a:solidFill>
                <a:srgbClr val="FF0000"/>
              </a:solidFill>
            </a:endParaRPr>
          </a:p>
        </p:txBody>
      </p:sp>
      <p:sp>
        <p:nvSpPr>
          <p:cNvPr id="4" name="Subtitle 3"/>
          <p:cNvSpPr>
            <a:spLocks noGrp="1"/>
          </p:cNvSpPr>
          <p:nvPr>
            <p:ph type="subTitle" idx="1"/>
          </p:nvPr>
        </p:nvSpPr>
        <p:spPr/>
        <p:txBody>
          <a:bodyPr/>
          <a:lstStyle/>
          <a:p>
            <a:r>
              <a:rPr lang="en-GB" b="1" dirty="0" smtClean="0"/>
              <a:t>Wednesday 15</a:t>
            </a:r>
            <a:r>
              <a:rPr lang="en-GB" b="1" baseline="30000" dirty="0" smtClean="0"/>
              <a:t>th</a:t>
            </a:r>
            <a:r>
              <a:rPr lang="en-GB" b="1" dirty="0" smtClean="0"/>
              <a:t> September, 2021</a:t>
            </a:r>
            <a:endParaRPr lang="en-GB" b="1" dirty="0"/>
          </a:p>
        </p:txBody>
      </p:sp>
    </p:spTree>
    <p:extLst>
      <p:ext uri="{BB962C8B-B14F-4D97-AF65-F5344CB8AC3E}">
        <p14:creationId xmlns:p14="http://schemas.microsoft.com/office/powerpoint/2010/main" val="104523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Assessment in Year 10:</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dirty="0" smtClean="0"/>
              <a:t>3 forms of assessment:</a:t>
            </a:r>
          </a:p>
          <a:p>
            <a:pPr lvl="1"/>
            <a:r>
              <a:rPr lang="en-GB" dirty="0" smtClean="0"/>
              <a:t>Day to day assessment, e.g. teacher questioning, quizzes, etc.</a:t>
            </a:r>
          </a:p>
          <a:p>
            <a:pPr lvl="1"/>
            <a:endParaRPr lang="en-GB" dirty="0" smtClean="0"/>
          </a:p>
          <a:p>
            <a:pPr lvl="1"/>
            <a:r>
              <a:rPr lang="en-GB" dirty="0" smtClean="0"/>
              <a:t>Summative assessments</a:t>
            </a:r>
          </a:p>
          <a:p>
            <a:pPr lvl="2"/>
            <a:r>
              <a:rPr lang="en-GB" dirty="0" smtClean="0"/>
              <a:t>Typically students complete 2/3 summative assessments in most subjects per half term.</a:t>
            </a:r>
          </a:p>
          <a:p>
            <a:pPr lvl="2"/>
            <a:r>
              <a:rPr lang="en-GB" dirty="0" smtClean="0"/>
              <a:t>These are endpoint assessments that are carefully designed to assess students knowledge, skills and/or understanding.</a:t>
            </a:r>
          </a:p>
          <a:p>
            <a:pPr lvl="1"/>
            <a:endParaRPr lang="en-GB" dirty="0" smtClean="0"/>
          </a:p>
          <a:p>
            <a:pPr lvl="1"/>
            <a:r>
              <a:rPr lang="en-GB" dirty="0" smtClean="0"/>
              <a:t>Standardised tests:</a:t>
            </a:r>
          </a:p>
          <a:p>
            <a:pPr lvl="2"/>
            <a:r>
              <a:rPr lang="en-GB" dirty="0" smtClean="0"/>
              <a:t>Reading age</a:t>
            </a:r>
          </a:p>
          <a:p>
            <a:pPr lvl="2"/>
            <a:endParaRPr lang="en-GB" dirty="0"/>
          </a:p>
        </p:txBody>
      </p:sp>
    </p:spTree>
    <p:extLst>
      <p:ext uri="{BB962C8B-B14F-4D97-AF65-F5344CB8AC3E}">
        <p14:creationId xmlns:p14="http://schemas.microsoft.com/office/powerpoint/2010/main" val="2368788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Assessment </a:t>
            </a:r>
            <a:r>
              <a:rPr lang="en-GB" b="1" dirty="0" smtClean="0">
                <a:solidFill>
                  <a:srgbClr val="FF0000"/>
                </a:solidFill>
              </a:rPr>
              <a:t>weeks in </a:t>
            </a:r>
            <a:r>
              <a:rPr lang="en-GB" b="1" dirty="0">
                <a:solidFill>
                  <a:srgbClr val="FF0000"/>
                </a:solidFill>
              </a:rPr>
              <a:t>Year </a:t>
            </a:r>
            <a:r>
              <a:rPr lang="en-GB" b="1" dirty="0" smtClean="0">
                <a:solidFill>
                  <a:srgbClr val="FF0000"/>
                </a:solidFill>
              </a:rPr>
              <a:t>10:</a:t>
            </a:r>
            <a:endParaRPr lang="en-GB" b="1" dirty="0">
              <a:solidFill>
                <a:srgbClr val="FF0000"/>
              </a:solidFill>
            </a:endParaRPr>
          </a:p>
        </p:txBody>
      </p:sp>
      <p:sp>
        <p:nvSpPr>
          <p:cNvPr id="9" name="Content Placeholder 8"/>
          <p:cNvSpPr>
            <a:spLocks noGrp="1"/>
          </p:cNvSpPr>
          <p:nvPr>
            <p:ph idx="1"/>
          </p:nvPr>
        </p:nvSpPr>
        <p:spPr>
          <a:xfrm>
            <a:off x="1233376" y="1825625"/>
            <a:ext cx="8240233" cy="4351338"/>
          </a:xfrm>
        </p:spPr>
        <p:txBody>
          <a:bodyPr>
            <a:normAutofit/>
          </a:bodyPr>
          <a:lstStyle/>
          <a:p>
            <a:r>
              <a:rPr lang="en-GB" sz="2000" dirty="0">
                <a:solidFill>
                  <a:prstClr val="black"/>
                </a:solidFill>
              </a:rPr>
              <a:t>Over the year there will be three formal assessment weeks in which students will complete assessments in most subjects. </a:t>
            </a:r>
            <a:endParaRPr lang="en-GB" sz="2000" dirty="0" smtClean="0">
              <a:solidFill>
                <a:prstClr val="black"/>
              </a:solidFill>
            </a:endParaRPr>
          </a:p>
          <a:p>
            <a:endParaRPr lang="en-GB" sz="2000" dirty="0">
              <a:solidFill>
                <a:prstClr val="black"/>
              </a:solidFill>
            </a:endParaRPr>
          </a:p>
          <a:p>
            <a:r>
              <a:rPr lang="en-GB" sz="2000" dirty="0" smtClean="0">
                <a:solidFill>
                  <a:prstClr val="black"/>
                </a:solidFill>
              </a:rPr>
              <a:t>After </a:t>
            </a:r>
            <a:r>
              <a:rPr lang="en-GB" sz="2000" dirty="0">
                <a:solidFill>
                  <a:prstClr val="black"/>
                </a:solidFill>
              </a:rPr>
              <a:t>each assessment point, parents/carers will receive a written report containing their </a:t>
            </a:r>
            <a:r>
              <a:rPr lang="en-GB" sz="2000" dirty="0" smtClean="0">
                <a:solidFill>
                  <a:prstClr val="black"/>
                </a:solidFill>
              </a:rPr>
              <a:t>son/daughter’s current </a:t>
            </a:r>
            <a:r>
              <a:rPr lang="en-GB" sz="2000" dirty="0">
                <a:solidFill>
                  <a:prstClr val="black"/>
                </a:solidFill>
              </a:rPr>
              <a:t>attainment in each subject as well as </a:t>
            </a:r>
            <a:r>
              <a:rPr lang="en-GB" sz="2000" dirty="0" smtClean="0">
                <a:solidFill>
                  <a:prstClr val="black"/>
                </a:solidFill>
              </a:rPr>
              <a:t>an attitude to learning grade, alongside rewards</a:t>
            </a:r>
            <a:r>
              <a:rPr lang="en-GB" sz="2000" dirty="0">
                <a:solidFill>
                  <a:prstClr val="black"/>
                </a:solidFill>
              </a:rPr>
              <a:t>, behaviour and attendance data. </a:t>
            </a:r>
          </a:p>
          <a:p>
            <a:endParaRPr lang="en-GB" dirty="0"/>
          </a:p>
        </p:txBody>
      </p:sp>
      <p:pic>
        <p:nvPicPr>
          <p:cNvPr id="5" name="Picture 4"/>
          <p:cNvPicPr>
            <a:picLocks noChangeAspect="1"/>
          </p:cNvPicPr>
          <p:nvPr/>
        </p:nvPicPr>
        <p:blipFill rotWithShape="1">
          <a:blip r:embed="rId3"/>
          <a:srcRect l="30373" t="26959" r="44452" b="10194"/>
          <a:stretch/>
        </p:blipFill>
        <p:spPr>
          <a:xfrm>
            <a:off x="9854979" y="1690688"/>
            <a:ext cx="2124961" cy="29838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88395785"/>
              </p:ext>
            </p:extLst>
          </p:nvPr>
        </p:nvGraphicFramePr>
        <p:xfrm>
          <a:off x="1918946" y="4423904"/>
          <a:ext cx="5550372" cy="1887996"/>
        </p:xfrm>
        <a:graphic>
          <a:graphicData uri="http://schemas.openxmlformats.org/drawingml/2006/table">
            <a:tbl>
              <a:tblPr firstRow="1" bandRow="1">
                <a:tableStyleId>{D113A9D2-9D6B-4929-AA2D-F23B5EE8CBE7}</a:tableStyleId>
              </a:tblPr>
              <a:tblGrid>
                <a:gridCol w="1914735">
                  <a:extLst>
                    <a:ext uri="{9D8B030D-6E8A-4147-A177-3AD203B41FA5}">
                      <a16:colId xmlns:a16="http://schemas.microsoft.com/office/drawing/2014/main" val="3476056108"/>
                    </a:ext>
                  </a:extLst>
                </a:gridCol>
                <a:gridCol w="3635637">
                  <a:extLst>
                    <a:ext uri="{9D8B030D-6E8A-4147-A177-3AD203B41FA5}">
                      <a16:colId xmlns:a16="http://schemas.microsoft.com/office/drawing/2014/main" val="4041458091"/>
                    </a:ext>
                  </a:extLst>
                </a:gridCol>
              </a:tblGrid>
              <a:tr h="471999">
                <a:tc gridSpan="2">
                  <a:txBody>
                    <a:bodyPr/>
                    <a:lstStyle/>
                    <a:p>
                      <a:pPr algn="ctr"/>
                      <a:r>
                        <a:rPr lang="en-GB" sz="1600" b="1" dirty="0" smtClean="0"/>
                        <a:t>Year 10 Assessment weeks 2021-22</a:t>
                      </a:r>
                      <a:endParaRPr lang="en-GB" sz="1600" b="1" dirty="0"/>
                    </a:p>
                  </a:txBody>
                  <a:tcPr/>
                </a:tc>
                <a:tc hMerge="1">
                  <a:txBody>
                    <a:bodyPr/>
                    <a:lstStyle/>
                    <a:p>
                      <a:endParaRPr lang="en-GB" dirty="0"/>
                    </a:p>
                  </a:txBody>
                  <a:tcPr/>
                </a:tc>
                <a:extLst>
                  <a:ext uri="{0D108BD9-81ED-4DB2-BD59-A6C34878D82A}">
                    <a16:rowId xmlns:a16="http://schemas.microsoft.com/office/drawing/2014/main" val="1257174716"/>
                  </a:ext>
                </a:extLst>
              </a:tr>
              <a:tr h="471999">
                <a:tc>
                  <a:txBody>
                    <a:bodyPr/>
                    <a:lstStyle/>
                    <a:p>
                      <a:r>
                        <a:rPr lang="en-GB" sz="1600" b="1" dirty="0" smtClean="0"/>
                        <a:t>Assessment 1</a:t>
                      </a:r>
                      <a:endParaRPr lang="en-GB" sz="1600" b="1" dirty="0"/>
                    </a:p>
                  </a:txBody>
                  <a:tcPr/>
                </a:tc>
                <a:tc>
                  <a:txBody>
                    <a:bodyPr/>
                    <a:lstStyle/>
                    <a:p>
                      <a:r>
                        <a:rPr lang="en-GB" sz="1600" b="1" baseline="0" dirty="0" smtClean="0">
                          <a:solidFill>
                            <a:schemeClr val="bg1"/>
                          </a:solidFill>
                        </a:rPr>
                        <a:t>1</a:t>
                      </a:r>
                      <a:r>
                        <a:rPr lang="en-GB" sz="1600" b="1" baseline="30000" dirty="0" smtClean="0">
                          <a:solidFill>
                            <a:schemeClr val="bg1"/>
                          </a:solidFill>
                        </a:rPr>
                        <a:t>st</a:t>
                      </a:r>
                      <a:r>
                        <a:rPr lang="en-GB" sz="1600" b="1" baseline="0" dirty="0" smtClean="0">
                          <a:solidFill>
                            <a:schemeClr val="bg1"/>
                          </a:solidFill>
                        </a:rPr>
                        <a:t> </a:t>
                      </a:r>
                      <a:r>
                        <a:rPr lang="en-GB" sz="1600" b="1" dirty="0" smtClean="0">
                          <a:solidFill>
                            <a:schemeClr val="bg1"/>
                          </a:solidFill>
                        </a:rPr>
                        <a:t>November 2021</a:t>
                      </a:r>
                      <a:endParaRPr lang="en-GB" sz="1600" b="1" dirty="0">
                        <a:solidFill>
                          <a:schemeClr val="bg1"/>
                        </a:solidFill>
                      </a:endParaRPr>
                    </a:p>
                  </a:txBody>
                  <a:tcPr/>
                </a:tc>
                <a:extLst>
                  <a:ext uri="{0D108BD9-81ED-4DB2-BD59-A6C34878D82A}">
                    <a16:rowId xmlns:a16="http://schemas.microsoft.com/office/drawing/2014/main" val="1553919548"/>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smtClean="0">
                          <a:ln>
                            <a:noFill/>
                          </a:ln>
                          <a:effectLst/>
                          <a:uLnTx/>
                          <a:uFillTx/>
                        </a:rPr>
                        <a:t>Assessment 2</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r>
                        <a:rPr lang="en-GB" sz="1600" b="1" baseline="0" dirty="0" smtClean="0">
                          <a:solidFill>
                            <a:schemeClr val="bg1"/>
                          </a:solidFill>
                        </a:rPr>
                        <a:t>21</a:t>
                      </a:r>
                      <a:r>
                        <a:rPr lang="en-GB" sz="1600" b="1" baseline="30000" dirty="0" smtClean="0">
                          <a:solidFill>
                            <a:schemeClr val="bg1"/>
                          </a:solidFill>
                        </a:rPr>
                        <a:t>st</a:t>
                      </a:r>
                      <a:r>
                        <a:rPr lang="en-GB" sz="1600" b="1" baseline="0" dirty="0" smtClean="0">
                          <a:solidFill>
                            <a:schemeClr val="bg1"/>
                          </a:solidFill>
                        </a:rPr>
                        <a:t> February </a:t>
                      </a:r>
                      <a:r>
                        <a:rPr lang="en-GB" sz="1600" b="1" dirty="0" smtClean="0">
                          <a:solidFill>
                            <a:schemeClr val="bg1"/>
                          </a:solidFill>
                        </a:rPr>
                        <a:t>2022</a:t>
                      </a:r>
                      <a:endParaRPr lang="en-GB" sz="1600" b="1" dirty="0">
                        <a:solidFill>
                          <a:schemeClr val="bg1"/>
                        </a:solidFill>
                      </a:endParaRPr>
                    </a:p>
                  </a:txBody>
                  <a:tcPr/>
                </a:tc>
                <a:extLst>
                  <a:ext uri="{0D108BD9-81ED-4DB2-BD59-A6C34878D82A}">
                    <a16:rowId xmlns:a16="http://schemas.microsoft.com/office/drawing/2014/main" val="2379946367"/>
                  </a:ext>
                </a:extLst>
              </a:tr>
              <a:tr h="471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smtClean="0">
                          <a:ln>
                            <a:noFill/>
                          </a:ln>
                          <a:effectLst/>
                          <a:uLnTx/>
                          <a:uFillTx/>
                        </a:rPr>
                        <a:t>Assessment 3</a:t>
                      </a:r>
                      <a:endParaRPr kumimoji="0" lang="en-GB" sz="1600" b="1" i="0" u="none" strike="noStrike" kern="1200" cap="none" spc="0" normalizeH="0" baseline="0" noProof="0" dirty="0">
                        <a:ln>
                          <a:noFill/>
                        </a:ln>
                        <a:solidFill>
                          <a:prstClr val="white"/>
                        </a:solidFill>
                        <a:effectLst/>
                        <a:uLnTx/>
                        <a:uFillTx/>
                        <a:latin typeface="Tahoma"/>
                        <a:ea typeface="+mn-ea"/>
                        <a:cs typeface="+mn-cs"/>
                      </a:endParaRPr>
                    </a:p>
                  </a:txBody>
                  <a:tcPr/>
                </a:tc>
                <a:tc>
                  <a:txBody>
                    <a:bodyPr/>
                    <a:lstStyle/>
                    <a:p>
                      <a:r>
                        <a:rPr lang="en-GB" sz="1600" b="1" baseline="0" dirty="0" smtClean="0">
                          <a:solidFill>
                            <a:schemeClr val="bg1"/>
                          </a:solidFill>
                        </a:rPr>
                        <a:t>27</a:t>
                      </a:r>
                      <a:r>
                        <a:rPr lang="en-GB" sz="1600" b="1" baseline="30000" dirty="0" smtClean="0">
                          <a:solidFill>
                            <a:schemeClr val="bg1"/>
                          </a:solidFill>
                        </a:rPr>
                        <a:t>th</a:t>
                      </a:r>
                      <a:r>
                        <a:rPr lang="en-GB" sz="1600" b="1" dirty="0" smtClean="0">
                          <a:solidFill>
                            <a:schemeClr val="bg1"/>
                          </a:solidFill>
                        </a:rPr>
                        <a:t> June 2022 (Mock exams)</a:t>
                      </a:r>
                      <a:endParaRPr lang="en-GB" sz="1600" b="1" dirty="0">
                        <a:solidFill>
                          <a:schemeClr val="bg1"/>
                        </a:solidFill>
                      </a:endParaRPr>
                    </a:p>
                  </a:txBody>
                  <a:tcPr/>
                </a:tc>
                <a:extLst>
                  <a:ext uri="{0D108BD9-81ED-4DB2-BD59-A6C34878D82A}">
                    <a16:rowId xmlns:a16="http://schemas.microsoft.com/office/drawing/2014/main" val="225243958"/>
                  </a:ext>
                </a:extLst>
              </a:tr>
            </a:tbl>
          </a:graphicData>
        </a:graphic>
      </p:graphicFrame>
    </p:spTree>
    <p:extLst>
      <p:ext uri="{BB962C8B-B14F-4D97-AF65-F5344CB8AC3E}">
        <p14:creationId xmlns:p14="http://schemas.microsoft.com/office/powerpoint/2010/main" val="3362175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Homework: Manageable and meaningful</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a:bodyPr>
          <a:lstStyle/>
          <a:p>
            <a:r>
              <a:rPr lang="en-GB" dirty="0"/>
              <a:t>The homework framework ensures that The </a:t>
            </a:r>
            <a:r>
              <a:rPr lang="en-GB" dirty="0" err="1"/>
              <a:t>Birley</a:t>
            </a:r>
            <a:r>
              <a:rPr lang="en-GB" dirty="0"/>
              <a:t> Academy’s approach to homework is clear and based on research and </a:t>
            </a:r>
            <a:r>
              <a:rPr lang="en-GB" b="1" dirty="0"/>
              <a:t>parental feedback</a:t>
            </a:r>
            <a:r>
              <a:rPr lang="en-GB" dirty="0"/>
              <a:t>. </a:t>
            </a:r>
          </a:p>
          <a:p>
            <a:endParaRPr lang="en-GB" dirty="0"/>
          </a:p>
          <a:p>
            <a:r>
              <a:rPr lang="en-GB" dirty="0"/>
              <a:t>The Academy recognises that homework should be </a:t>
            </a:r>
            <a:r>
              <a:rPr lang="en-GB" b="1" i="1" dirty="0"/>
              <a:t>manageable</a:t>
            </a:r>
            <a:r>
              <a:rPr lang="en-GB" dirty="0"/>
              <a:t> (time specific, pre-planned and published) and </a:t>
            </a:r>
            <a:r>
              <a:rPr lang="en-GB" b="1" i="1" dirty="0"/>
              <a:t>meaningfu</a:t>
            </a:r>
            <a:r>
              <a:rPr lang="en-GB" i="1" dirty="0"/>
              <a:t>l</a:t>
            </a:r>
            <a:r>
              <a:rPr lang="en-GB" dirty="0"/>
              <a:t> (compliments the curriculum).</a:t>
            </a:r>
          </a:p>
          <a:p>
            <a:pPr lvl="0"/>
            <a:endParaRPr lang="en-GB" dirty="0"/>
          </a:p>
          <a:p>
            <a:pPr lvl="0"/>
            <a:r>
              <a:rPr lang="en-GB" dirty="0" smtClean="0"/>
              <a:t>Y10 </a:t>
            </a:r>
            <a:r>
              <a:rPr lang="en-GB" dirty="0"/>
              <a:t>homework will come from </a:t>
            </a:r>
            <a:r>
              <a:rPr lang="en-GB" b="1" dirty="0" smtClean="0"/>
              <a:t>all subjects </a:t>
            </a:r>
            <a:r>
              <a:rPr lang="en-GB" dirty="0" smtClean="0"/>
              <a:t>and </a:t>
            </a:r>
            <a:r>
              <a:rPr lang="en-GB" dirty="0"/>
              <a:t>will be set </a:t>
            </a:r>
            <a:r>
              <a:rPr lang="en-GB" dirty="0" smtClean="0"/>
              <a:t>weekly.</a:t>
            </a:r>
          </a:p>
          <a:p>
            <a:pPr lvl="0"/>
            <a:endParaRPr lang="en-GB" dirty="0"/>
          </a:p>
          <a:p>
            <a:pPr lvl="0"/>
            <a:endParaRPr lang="en-GB" dirty="0"/>
          </a:p>
          <a:p>
            <a:endParaRPr lang="en-GB" dirty="0"/>
          </a:p>
        </p:txBody>
      </p:sp>
    </p:spTree>
    <p:extLst>
      <p:ext uri="{BB962C8B-B14F-4D97-AF65-F5344CB8AC3E}">
        <p14:creationId xmlns:p14="http://schemas.microsoft.com/office/powerpoint/2010/main" val="745428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Year 10 homework:</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4000" dirty="0"/>
              <a:t>In </a:t>
            </a:r>
            <a:r>
              <a:rPr lang="en-GB" sz="4000" dirty="0" smtClean="0"/>
              <a:t>Y10 </a:t>
            </a:r>
            <a:r>
              <a:rPr lang="en-GB" sz="4000" dirty="0"/>
              <a:t>homework will take the form of:</a:t>
            </a:r>
          </a:p>
          <a:p>
            <a:pPr lvl="0"/>
            <a:r>
              <a:rPr lang="en-GB" dirty="0"/>
              <a:t>Extended writing tasks</a:t>
            </a:r>
          </a:p>
          <a:p>
            <a:pPr lvl="0"/>
            <a:r>
              <a:rPr lang="en-GB" dirty="0"/>
              <a:t>Exam style question papers (with a focus on taught topics)</a:t>
            </a:r>
          </a:p>
          <a:p>
            <a:pPr lvl="0"/>
            <a:r>
              <a:rPr lang="en-GB" dirty="0"/>
              <a:t>Preparation for assessments</a:t>
            </a:r>
          </a:p>
          <a:p>
            <a:pPr lvl="0"/>
            <a:r>
              <a:rPr lang="en-GB" dirty="0"/>
              <a:t>Drafting of </a:t>
            </a:r>
            <a:r>
              <a:rPr lang="en-GB" dirty="0" smtClean="0"/>
              <a:t>projects</a:t>
            </a:r>
            <a:endParaRPr lang="en-GB" dirty="0"/>
          </a:p>
          <a:p>
            <a:pPr lvl="0"/>
            <a:r>
              <a:rPr lang="en-GB" dirty="0" smtClean="0"/>
              <a:t>Use of </a:t>
            </a:r>
            <a:r>
              <a:rPr lang="en-GB" dirty="0" err="1" smtClean="0"/>
              <a:t>Hegartymaths</a:t>
            </a:r>
            <a:endParaRPr lang="en-GB" dirty="0" smtClean="0"/>
          </a:p>
          <a:p>
            <a:pPr lvl="0"/>
            <a:r>
              <a:rPr lang="en-GB" dirty="0" smtClean="0"/>
              <a:t>Pre-reading</a:t>
            </a:r>
          </a:p>
          <a:p>
            <a:pPr lvl="0"/>
            <a:r>
              <a:rPr lang="en-GB" dirty="0" smtClean="0"/>
              <a:t>Memorisation using knowledge organisers</a:t>
            </a:r>
            <a:endParaRPr lang="en-GB" dirty="0"/>
          </a:p>
        </p:txBody>
      </p:sp>
    </p:spTree>
    <p:extLst>
      <p:ext uri="{BB962C8B-B14F-4D97-AF65-F5344CB8AC3E}">
        <p14:creationId xmlns:p14="http://schemas.microsoft.com/office/powerpoint/2010/main" val="1424184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Behaviour and attitudes: Mark Jones</a:t>
            </a:r>
          </a:p>
        </p:txBody>
      </p:sp>
      <p:pic>
        <p:nvPicPr>
          <p:cNvPr id="4" name="Picture 5">
            <a:extLst>
              <a:ext uri="{FF2B5EF4-FFF2-40B4-BE49-F238E27FC236}">
                <a16:creationId xmlns:a16="http://schemas.microsoft.com/office/drawing/2014/main" id="{B1B3C2C3-8D2A-4CF1-A47D-87CAB35E6E41}"/>
              </a:ext>
            </a:extLst>
          </p:cNvPr>
          <p:cNvPicPr>
            <a:picLocks noGrp="1" noChangeAspect="1"/>
          </p:cNvPicPr>
          <p:nvPr>
            <p:ph idx="1"/>
          </p:nvPr>
        </p:nvPicPr>
        <p:blipFill>
          <a:blip r:embed="rId3"/>
          <a:stretch>
            <a:fillRect/>
          </a:stretch>
        </p:blipFill>
        <p:spPr>
          <a:xfrm>
            <a:off x="1473937" y="1712912"/>
            <a:ext cx="9353550" cy="1076325"/>
          </a:xfrm>
        </p:spPr>
      </p:pic>
      <p:pic>
        <p:nvPicPr>
          <p:cNvPr id="6" name="Picture 6">
            <a:extLst>
              <a:ext uri="{FF2B5EF4-FFF2-40B4-BE49-F238E27FC236}">
                <a16:creationId xmlns:a16="http://schemas.microsoft.com/office/drawing/2014/main" id="{46E52034-BDB9-45BE-B02A-00BDC7AA22CC}"/>
              </a:ext>
            </a:extLst>
          </p:cNvPr>
          <p:cNvPicPr>
            <a:picLocks noChangeAspect="1"/>
          </p:cNvPicPr>
          <p:nvPr/>
        </p:nvPicPr>
        <p:blipFill>
          <a:blip r:embed="rId4"/>
          <a:stretch>
            <a:fillRect/>
          </a:stretch>
        </p:blipFill>
        <p:spPr>
          <a:xfrm>
            <a:off x="1473994" y="2872800"/>
            <a:ext cx="8803480" cy="3600805"/>
          </a:xfrm>
          <a:prstGeom prst="rect">
            <a:avLst/>
          </a:prstGeom>
        </p:spPr>
      </p:pic>
    </p:spTree>
    <p:extLst>
      <p:ext uri="{BB962C8B-B14F-4D97-AF65-F5344CB8AC3E}">
        <p14:creationId xmlns:p14="http://schemas.microsoft.com/office/powerpoint/2010/main" val="2383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835E-B3B1-4188-A5C5-CD7F8B9A1C2D}"/>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5C11CC5D-F8CB-4398-9B94-69202BAA7C0C}"/>
              </a:ext>
            </a:extLst>
          </p:cNvPr>
          <p:cNvGraphicFramePr>
            <a:graphicFrameLocks noGrp="1"/>
          </p:cNvGraphicFramePr>
          <p:nvPr>
            <p:ph idx="1"/>
            <p:extLst/>
          </p:nvPr>
        </p:nvGraphicFramePr>
        <p:xfrm>
          <a:off x="497006" y="233386"/>
          <a:ext cx="10515600" cy="62826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44515778"/>
                    </a:ext>
                  </a:extLst>
                </a:gridCol>
                <a:gridCol w="5257800">
                  <a:extLst>
                    <a:ext uri="{9D8B030D-6E8A-4147-A177-3AD203B41FA5}">
                      <a16:colId xmlns:a16="http://schemas.microsoft.com/office/drawing/2014/main" val="2453984511"/>
                    </a:ext>
                  </a:extLst>
                </a:gridCol>
              </a:tblGrid>
              <a:tr h="0">
                <a:tc>
                  <a:txBody>
                    <a:bodyPr/>
                    <a:lstStyle/>
                    <a:p>
                      <a:pPr algn="ctr"/>
                      <a:r>
                        <a:rPr lang="en-US">
                          <a:effectLst/>
                        </a:rPr>
                        <a:t>%</a:t>
                      </a:r>
                    </a:p>
                  </a:txBody>
                  <a:tcPr marL="47625" marR="47625" marT="47625" marB="47625" anchor="ctr"/>
                </a:tc>
                <a:tc>
                  <a:txBody>
                    <a:bodyPr/>
                    <a:lstStyle/>
                    <a:p>
                      <a:pPr algn="ctr"/>
                      <a:r>
                        <a:rPr lang="en-US">
                          <a:effectLst/>
                        </a:rPr>
                        <a:t>Days Absent</a:t>
                      </a:r>
                    </a:p>
                  </a:txBody>
                  <a:tcPr marL="47625" marR="47625" marT="47625" marB="47625" anchor="ctr"/>
                </a:tc>
                <a:extLst>
                  <a:ext uri="{0D108BD9-81ED-4DB2-BD59-A6C34878D82A}">
                    <a16:rowId xmlns:a16="http://schemas.microsoft.com/office/drawing/2014/main" val="2067449530"/>
                  </a:ext>
                </a:extLst>
              </a:tr>
              <a:tr h="0">
                <a:tc>
                  <a:txBody>
                    <a:bodyPr/>
                    <a:lstStyle/>
                    <a:p>
                      <a:pPr algn="ctr"/>
                      <a:r>
                        <a:rPr lang="en-US">
                          <a:effectLst/>
                        </a:rPr>
                        <a:t>85</a:t>
                      </a:r>
                    </a:p>
                  </a:txBody>
                  <a:tcPr marL="47625" marR="47625" marT="47625" marB="47625" anchor="ctr"/>
                </a:tc>
                <a:tc>
                  <a:txBody>
                    <a:bodyPr/>
                    <a:lstStyle/>
                    <a:p>
                      <a:pPr algn="ctr"/>
                      <a:r>
                        <a:rPr lang="en-US">
                          <a:effectLst/>
                        </a:rPr>
                        <a:t>29 days off</a:t>
                      </a:r>
                    </a:p>
                  </a:txBody>
                  <a:tcPr marL="47625" marR="47625" marT="47625" marB="47625" anchor="ctr"/>
                </a:tc>
                <a:extLst>
                  <a:ext uri="{0D108BD9-81ED-4DB2-BD59-A6C34878D82A}">
                    <a16:rowId xmlns:a16="http://schemas.microsoft.com/office/drawing/2014/main" val="1959389455"/>
                  </a:ext>
                </a:extLst>
              </a:tr>
              <a:tr h="0">
                <a:tc>
                  <a:txBody>
                    <a:bodyPr/>
                    <a:lstStyle/>
                    <a:p>
                      <a:pPr algn="ctr"/>
                      <a:r>
                        <a:rPr lang="en-US">
                          <a:effectLst/>
                        </a:rPr>
                        <a:t>86</a:t>
                      </a:r>
                    </a:p>
                  </a:txBody>
                  <a:tcPr marL="47625" marR="47625" marT="47625" marB="47625" anchor="ctr"/>
                </a:tc>
                <a:tc>
                  <a:txBody>
                    <a:bodyPr/>
                    <a:lstStyle/>
                    <a:p>
                      <a:pPr algn="ctr"/>
                      <a:r>
                        <a:rPr lang="en-US">
                          <a:effectLst/>
                        </a:rPr>
                        <a:t>27 days off</a:t>
                      </a:r>
                    </a:p>
                  </a:txBody>
                  <a:tcPr marL="47625" marR="47625" marT="47625" marB="47625" anchor="ctr"/>
                </a:tc>
                <a:extLst>
                  <a:ext uri="{0D108BD9-81ED-4DB2-BD59-A6C34878D82A}">
                    <a16:rowId xmlns:a16="http://schemas.microsoft.com/office/drawing/2014/main" val="364778852"/>
                  </a:ext>
                </a:extLst>
              </a:tr>
              <a:tr h="0">
                <a:tc>
                  <a:txBody>
                    <a:bodyPr/>
                    <a:lstStyle/>
                    <a:p>
                      <a:pPr algn="ctr"/>
                      <a:r>
                        <a:rPr lang="en-US">
                          <a:effectLst/>
                        </a:rPr>
                        <a:t>87</a:t>
                      </a:r>
                    </a:p>
                  </a:txBody>
                  <a:tcPr marL="47625" marR="47625" marT="47625" marB="47625" anchor="ctr"/>
                </a:tc>
                <a:tc>
                  <a:txBody>
                    <a:bodyPr/>
                    <a:lstStyle/>
                    <a:p>
                      <a:pPr algn="ctr"/>
                      <a:r>
                        <a:rPr lang="en-US">
                          <a:effectLst/>
                        </a:rPr>
                        <a:t>25 days off</a:t>
                      </a:r>
                    </a:p>
                  </a:txBody>
                  <a:tcPr marL="47625" marR="47625" marT="47625" marB="47625" anchor="ctr"/>
                </a:tc>
                <a:extLst>
                  <a:ext uri="{0D108BD9-81ED-4DB2-BD59-A6C34878D82A}">
                    <a16:rowId xmlns:a16="http://schemas.microsoft.com/office/drawing/2014/main" val="3159748666"/>
                  </a:ext>
                </a:extLst>
              </a:tr>
              <a:tr h="0">
                <a:tc>
                  <a:txBody>
                    <a:bodyPr/>
                    <a:lstStyle/>
                    <a:p>
                      <a:pPr algn="ctr"/>
                      <a:r>
                        <a:rPr lang="en-US">
                          <a:effectLst/>
                        </a:rPr>
                        <a:t>88</a:t>
                      </a:r>
                    </a:p>
                  </a:txBody>
                  <a:tcPr marL="47625" marR="47625" marT="47625" marB="47625" anchor="ctr"/>
                </a:tc>
                <a:tc>
                  <a:txBody>
                    <a:bodyPr/>
                    <a:lstStyle/>
                    <a:p>
                      <a:pPr algn="ctr"/>
                      <a:r>
                        <a:rPr lang="en-US">
                          <a:effectLst/>
                        </a:rPr>
                        <a:t>23 days off</a:t>
                      </a:r>
                    </a:p>
                  </a:txBody>
                  <a:tcPr marL="47625" marR="47625" marT="47625" marB="47625" anchor="ctr"/>
                </a:tc>
                <a:extLst>
                  <a:ext uri="{0D108BD9-81ED-4DB2-BD59-A6C34878D82A}">
                    <a16:rowId xmlns:a16="http://schemas.microsoft.com/office/drawing/2014/main" val="4107677674"/>
                  </a:ext>
                </a:extLst>
              </a:tr>
              <a:tr h="0">
                <a:tc>
                  <a:txBody>
                    <a:bodyPr/>
                    <a:lstStyle/>
                    <a:p>
                      <a:pPr algn="ctr"/>
                      <a:r>
                        <a:rPr lang="en-US">
                          <a:effectLst/>
                        </a:rPr>
                        <a:t>89</a:t>
                      </a:r>
                    </a:p>
                  </a:txBody>
                  <a:tcPr marL="47625" marR="47625" marT="47625" marB="47625" anchor="ctr"/>
                </a:tc>
                <a:tc>
                  <a:txBody>
                    <a:bodyPr/>
                    <a:lstStyle/>
                    <a:p>
                      <a:pPr algn="ctr"/>
                      <a:r>
                        <a:rPr lang="en-US">
                          <a:effectLst/>
                        </a:rPr>
                        <a:t>21 days off</a:t>
                      </a:r>
                    </a:p>
                  </a:txBody>
                  <a:tcPr marL="47625" marR="47625" marT="47625" marB="47625" anchor="ctr"/>
                </a:tc>
                <a:extLst>
                  <a:ext uri="{0D108BD9-81ED-4DB2-BD59-A6C34878D82A}">
                    <a16:rowId xmlns:a16="http://schemas.microsoft.com/office/drawing/2014/main" val="3339467521"/>
                  </a:ext>
                </a:extLst>
              </a:tr>
              <a:tr h="0">
                <a:tc>
                  <a:txBody>
                    <a:bodyPr/>
                    <a:lstStyle/>
                    <a:p>
                      <a:pPr algn="ctr"/>
                      <a:r>
                        <a:rPr lang="en-US">
                          <a:effectLst/>
                        </a:rPr>
                        <a:t>90</a:t>
                      </a:r>
                    </a:p>
                  </a:txBody>
                  <a:tcPr marL="47625" marR="47625" marT="47625" marB="47625" anchor="ctr"/>
                </a:tc>
                <a:tc>
                  <a:txBody>
                    <a:bodyPr/>
                    <a:lstStyle/>
                    <a:p>
                      <a:pPr algn="ctr"/>
                      <a:r>
                        <a:rPr lang="en-US">
                          <a:effectLst/>
                        </a:rPr>
                        <a:t>19 days off</a:t>
                      </a:r>
                    </a:p>
                  </a:txBody>
                  <a:tcPr marL="47625" marR="47625" marT="47625" marB="47625" anchor="ctr"/>
                </a:tc>
                <a:extLst>
                  <a:ext uri="{0D108BD9-81ED-4DB2-BD59-A6C34878D82A}">
                    <a16:rowId xmlns:a16="http://schemas.microsoft.com/office/drawing/2014/main" val="1870846481"/>
                  </a:ext>
                </a:extLst>
              </a:tr>
              <a:tr h="0">
                <a:tc>
                  <a:txBody>
                    <a:bodyPr/>
                    <a:lstStyle/>
                    <a:p>
                      <a:pPr algn="ctr"/>
                      <a:r>
                        <a:rPr lang="en-US">
                          <a:effectLst/>
                        </a:rPr>
                        <a:t>91</a:t>
                      </a:r>
                    </a:p>
                  </a:txBody>
                  <a:tcPr marL="47625" marR="47625" marT="47625" marB="47625" anchor="ctr"/>
                </a:tc>
                <a:tc>
                  <a:txBody>
                    <a:bodyPr/>
                    <a:lstStyle/>
                    <a:p>
                      <a:pPr algn="ctr"/>
                      <a:r>
                        <a:rPr lang="en-US">
                          <a:effectLst/>
                        </a:rPr>
                        <a:t>17 days off</a:t>
                      </a:r>
                    </a:p>
                  </a:txBody>
                  <a:tcPr marL="47625" marR="47625" marT="47625" marB="47625" anchor="ctr"/>
                </a:tc>
                <a:extLst>
                  <a:ext uri="{0D108BD9-81ED-4DB2-BD59-A6C34878D82A}">
                    <a16:rowId xmlns:a16="http://schemas.microsoft.com/office/drawing/2014/main" val="1380011582"/>
                  </a:ext>
                </a:extLst>
              </a:tr>
              <a:tr h="0">
                <a:tc>
                  <a:txBody>
                    <a:bodyPr/>
                    <a:lstStyle/>
                    <a:p>
                      <a:pPr algn="ctr"/>
                      <a:r>
                        <a:rPr lang="en-US">
                          <a:effectLst/>
                        </a:rPr>
                        <a:t>92</a:t>
                      </a:r>
                    </a:p>
                  </a:txBody>
                  <a:tcPr marL="47625" marR="47625" marT="47625" marB="47625" anchor="ctr"/>
                </a:tc>
                <a:tc>
                  <a:txBody>
                    <a:bodyPr/>
                    <a:lstStyle/>
                    <a:p>
                      <a:pPr algn="ctr"/>
                      <a:r>
                        <a:rPr lang="en-US">
                          <a:effectLst/>
                        </a:rPr>
                        <a:t>15 days off</a:t>
                      </a:r>
                    </a:p>
                  </a:txBody>
                  <a:tcPr marL="47625" marR="47625" marT="47625" marB="47625" anchor="ctr"/>
                </a:tc>
                <a:extLst>
                  <a:ext uri="{0D108BD9-81ED-4DB2-BD59-A6C34878D82A}">
                    <a16:rowId xmlns:a16="http://schemas.microsoft.com/office/drawing/2014/main" val="117417542"/>
                  </a:ext>
                </a:extLst>
              </a:tr>
              <a:tr h="0">
                <a:tc>
                  <a:txBody>
                    <a:bodyPr/>
                    <a:lstStyle/>
                    <a:p>
                      <a:pPr algn="ctr"/>
                      <a:r>
                        <a:rPr lang="en-US">
                          <a:effectLst/>
                        </a:rPr>
                        <a:t>93</a:t>
                      </a:r>
                    </a:p>
                  </a:txBody>
                  <a:tcPr marL="47625" marR="47625" marT="47625" marB="47625" anchor="ctr"/>
                </a:tc>
                <a:tc>
                  <a:txBody>
                    <a:bodyPr/>
                    <a:lstStyle/>
                    <a:p>
                      <a:pPr algn="ctr"/>
                      <a:r>
                        <a:rPr lang="en-US">
                          <a:effectLst/>
                        </a:rPr>
                        <a:t>13 days off</a:t>
                      </a:r>
                    </a:p>
                  </a:txBody>
                  <a:tcPr marL="47625" marR="47625" marT="47625" marB="47625" anchor="ctr"/>
                </a:tc>
                <a:extLst>
                  <a:ext uri="{0D108BD9-81ED-4DB2-BD59-A6C34878D82A}">
                    <a16:rowId xmlns:a16="http://schemas.microsoft.com/office/drawing/2014/main" val="2609503712"/>
                  </a:ext>
                </a:extLst>
              </a:tr>
              <a:tr h="0">
                <a:tc>
                  <a:txBody>
                    <a:bodyPr/>
                    <a:lstStyle/>
                    <a:p>
                      <a:pPr algn="ctr"/>
                      <a:r>
                        <a:rPr lang="en-US">
                          <a:effectLst/>
                        </a:rPr>
                        <a:t>94</a:t>
                      </a:r>
                    </a:p>
                  </a:txBody>
                  <a:tcPr marL="47625" marR="47625" marT="47625" marB="47625" anchor="ctr"/>
                </a:tc>
                <a:tc>
                  <a:txBody>
                    <a:bodyPr/>
                    <a:lstStyle/>
                    <a:p>
                      <a:pPr algn="ctr"/>
                      <a:r>
                        <a:rPr lang="en-US">
                          <a:effectLst/>
                        </a:rPr>
                        <a:t>11 days off</a:t>
                      </a:r>
                    </a:p>
                  </a:txBody>
                  <a:tcPr marL="47625" marR="47625" marT="47625" marB="47625" anchor="ctr"/>
                </a:tc>
                <a:extLst>
                  <a:ext uri="{0D108BD9-81ED-4DB2-BD59-A6C34878D82A}">
                    <a16:rowId xmlns:a16="http://schemas.microsoft.com/office/drawing/2014/main" val="2823897668"/>
                  </a:ext>
                </a:extLst>
              </a:tr>
              <a:tr h="0">
                <a:tc>
                  <a:txBody>
                    <a:bodyPr/>
                    <a:lstStyle/>
                    <a:p>
                      <a:pPr algn="ctr"/>
                      <a:r>
                        <a:rPr lang="en-US">
                          <a:effectLst/>
                        </a:rPr>
                        <a:t>95</a:t>
                      </a:r>
                    </a:p>
                  </a:txBody>
                  <a:tcPr marL="47625" marR="47625" marT="47625" marB="47625" anchor="ctr"/>
                </a:tc>
                <a:tc>
                  <a:txBody>
                    <a:bodyPr/>
                    <a:lstStyle/>
                    <a:p>
                      <a:pPr algn="ctr"/>
                      <a:r>
                        <a:rPr lang="en-US">
                          <a:effectLst/>
                        </a:rPr>
                        <a:t>9 days off</a:t>
                      </a:r>
                    </a:p>
                  </a:txBody>
                  <a:tcPr marL="47625" marR="47625" marT="47625" marB="47625" anchor="ctr"/>
                </a:tc>
                <a:extLst>
                  <a:ext uri="{0D108BD9-81ED-4DB2-BD59-A6C34878D82A}">
                    <a16:rowId xmlns:a16="http://schemas.microsoft.com/office/drawing/2014/main" val="1828776673"/>
                  </a:ext>
                </a:extLst>
              </a:tr>
              <a:tr h="0">
                <a:tc>
                  <a:txBody>
                    <a:bodyPr/>
                    <a:lstStyle/>
                    <a:p>
                      <a:pPr algn="ctr"/>
                      <a:r>
                        <a:rPr lang="en-US">
                          <a:effectLst/>
                        </a:rPr>
                        <a:t>96</a:t>
                      </a:r>
                    </a:p>
                  </a:txBody>
                  <a:tcPr marL="47625" marR="47625" marT="47625" marB="47625" anchor="ctr"/>
                </a:tc>
                <a:tc>
                  <a:txBody>
                    <a:bodyPr/>
                    <a:lstStyle/>
                    <a:p>
                      <a:pPr algn="ctr"/>
                      <a:r>
                        <a:rPr lang="en-US">
                          <a:effectLst/>
                        </a:rPr>
                        <a:t>7 days off</a:t>
                      </a:r>
                    </a:p>
                  </a:txBody>
                  <a:tcPr marL="47625" marR="47625" marT="47625" marB="47625" anchor="ctr"/>
                </a:tc>
                <a:extLst>
                  <a:ext uri="{0D108BD9-81ED-4DB2-BD59-A6C34878D82A}">
                    <a16:rowId xmlns:a16="http://schemas.microsoft.com/office/drawing/2014/main" val="3246578760"/>
                  </a:ext>
                </a:extLst>
              </a:tr>
              <a:tr h="0">
                <a:tc>
                  <a:txBody>
                    <a:bodyPr/>
                    <a:lstStyle/>
                    <a:p>
                      <a:pPr algn="ctr"/>
                      <a:r>
                        <a:rPr lang="en-US">
                          <a:effectLst/>
                        </a:rPr>
                        <a:t>97</a:t>
                      </a:r>
                    </a:p>
                  </a:txBody>
                  <a:tcPr marL="47625" marR="47625" marT="47625" marB="47625" anchor="ctr"/>
                </a:tc>
                <a:tc>
                  <a:txBody>
                    <a:bodyPr/>
                    <a:lstStyle/>
                    <a:p>
                      <a:pPr algn="ctr"/>
                      <a:r>
                        <a:rPr lang="en-US">
                          <a:effectLst/>
                        </a:rPr>
                        <a:t>5 days off</a:t>
                      </a:r>
                    </a:p>
                  </a:txBody>
                  <a:tcPr marL="47625" marR="47625" marT="47625" marB="47625" anchor="ctr"/>
                </a:tc>
                <a:extLst>
                  <a:ext uri="{0D108BD9-81ED-4DB2-BD59-A6C34878D82A}">
                    <a16:rowId xmlns:a16="http://schemas.microsoft.com/office/drawing/2014/main" val="1244034838"/>
                  </a:ext>
                </a:extLst>
              </a:tr>
              <a:tr h="0">
                <a:tc>
                  <a:txBody>
                    <a:bodyPr/>
                    <a:lstStyle/>
                    <a:p>
                      <a:pPr algn="ctr"/>
                      <a:r>
                        <a:rPr lang="en-US">
                          <a:effectLst/>
                        </a:rPr>
                        <a:t>98</a:t>
                      </a:r>
                    </a:p>
                  </a:txBody>
                  <a:tcPr marL="47625" marR="47625" marT="47625" marB="47625" anchor="ctr"/>
                </a:tc>
                <a:tc>
                  <a:txBody>
                    <a:bodyPr/>
                    <a:lstStyle/>
                    <a:p>
                      <a:pPr algn="ctr"/>
                      <a:r>
                        <a:rPr lang="en-US">
                          <a:effectLst/>
                        </a:rPr>
                        <a:t>4 days off</a:t>
                      </a:r>
                    </a:p>
                  </a:txBody>
                  <a:tcPr marL="47625" marR="47625" marT="47625" marB="47625" anchor="ctr"/>
                </a:tc>
                <a:extLst>
                  <a:ext uri="{0D108BD9-81ED-4DB2-BD59-A6C34878D82A}">
                    <a16:rowId xmlns:a16="http://schemas.microsoft.com/office/drawing/2014/main" val="4168219549"/>
                  </a:ext>
                </a:extLst>
              </a:tr>
              <a:tr h="0">
                <a:tc>
                  <a:txBody>
                    <a:bodyPr/>
                    <a:lstStyle/>
                    <a:p>
                      <a:pPr algn="ctr"/>
                      <a:r>
                        <a:rPr lang="en-US">
                          <a:effectLst/>
                        </a:rPr>
                        <a:t>99</a:t>
                      </a:r>
                    </a:p>
                  </a:txBody>
                  <a:tcPr marL="47625" marR="47625" marT="47625" marB="47625" anchor="ctr"/>
                </a:tc>
                <a:tc>
                  <a:txBody>
                    <a:bodyPr/>
                    <a:lstStyle/>
                    <a:p>
                      <a:pPr algn="ctr"/>
                      <a:r>
                        <a:rPr lang="en-US">
                          <a:effectLst/>
                        </a:rPr>
                        <a:t>2 days off</a:t>
                      </a:r>
                    </a:p>
                  </a:txBody>
                  <a:tcPr marL="47625" marR="47625" marT="47625" marB="47625" anchor="ctr"/>
                </a:tc>
                <a:extLst>
                  <a:ext uri="{0D108BD9-81ED-4DB2-BD59-A6C34878D82A}">
                    <a16:rowId xmlns:a16="http://schemas.microsoft.com/office/drawing/2014/main" val="3676697418"/>
                  </a:ext>
                </a:extLst>
              </a:tr>
              <a:tr h="0">
                <a:tc>
                  <a:txBody>
                    <a:bodyPr/>
                    <a:lstStyle/>
                    <a:p>
                      <a:pPr algn="ctr"/>
                      <a:r>
                        <a:rPr lang="en-US">
                          <a:effectLst/>
                        </a:rPr>
                        <a:t>100</a:t>
                      </a:r>
                    </a:p>
                  </a:txBody>
                  <a:tcPr marL="47625" marR="47625" marT="47625" marB="47625" anchor="ctr"/>
                </a:tc>
                <a:tc>
                  <a:txBody>
                    <a:bodyPr/>
                    <a:lstStyle/>
                    <a:p>
                      <a:pPr algn="ctr"/>
                      <a:r>
                        <a:rPr lang="en-US">
                          <a:effectLst/>
                        </a:rPr>
                        <a:t>0 days off</a:t>
                      </a:r>
                    </a:p>
                  </a:txBody>
                  <a:tcPr marL="47625" marR="47625" marT="47625" marB="47625" anchor="ctr"/>
                </a:tc>
                <a:extLst>
                  <a:ext uri="{0D108BD9-81ED-4DB2-BD59-A6C34878D82A}">
                    <a16:rowId xmlns:a16="http://schemas.microsoft.com/office/drawing/2014/main" val="2571985502"/>
                  </a:ext>
                </a:extLst>
              </a:tr>
            </a:tbl>
          </a:graphicData>
        </a:graphic>
      </p:graphicFrame>
      <p:sp>
        <p:nvSpPr>
          <p:cNvPr id="7" name="Rectangle: Rounded Corners 6">
            <a:extLst>
              <a:ext uri="{FF2B5EF4-FFF2-40B4-BE49-F238E27FC236}">
                <a16:creationId xmlns:a16="http://schemas.microsoft.com/office/drawing/2014/main" id="{522B4106-C1E3-40C5-9953-3D6D8C61DC67}"/>
              </a:ext>
            </a:extLst>
          </p:cNvPr>
          <p:cNvSpPr/>
          <p:nvPr/>
        </p:nvSpPr>
        <p:spPr>
          <a:xfrm>
            <a:off x="498143" y="4234218"/>
            <a:ext cx="10520148" cy="225187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0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6DE3-163A-4AA0-BC30-17464648F3B1}"/>
              </a:ext>
            </a:extLst>
          </p:cNvPr>
          <p:cNvSpPr>
            <a:spLocks noGrp="1"/>
          </p:cNvSpPr>
          <p:nvPr>
            <p:ph type="title"/>
          </p:nvPr>
        </p:nvSpPr>
        <p:spPr/>
        <p:txBody>
          <a:bodyPr/>
          <a:lstStyle/>
          <a:p>
            <a:r>
              <a:rPr lang="en-US" b="1">
                <a:cs typeface="Calibri Light"/>
              </a:rPr>
              <a:t>Culture within our Academy</a:t>
            </a:r>
          </a:p>
        </p:txBody>
      </p:sp>
      <p:sp>
        <p:nvSpPr>
          <p:cNvPr id="3" name="Content Placeholder 2">
            <a:extLst>
              <a:ext uri="{FF2B5EF4-FFF2-40B4-BE49-F238E27FC236}">
                <a16:creationId xmlns:a16="http://schemas.microsoft.com/office/drawing/2014/main" id="{65DE558E-B3A7-4BF1-9704-5266AF937D86}"/>
              </a:ext>
            </a:extLst>
          </p:cNvPr>
          <p:cNvSpPr>
            <a:spLocks noGrp="1"/>
          </p:cNvSpPr>
          <p:nvPr>
            <p:ph idx="1"/>
          </p:nvPr>
        </p:nvSpPr>
        <p:spPr/>
        <p:txBody>
          <a:bodyPr vert="horz" lIns="91440" tIns="45720" rIns="91440" bIns="45720" rtlCol="0" anchor="t">
            <a:normAutofit/>
          </a:bodyPr>
          <a:lstStyle/>
          <a:p>
            <a:pPr marL="0" indent="0" algn="ctr">
              <a:buNone/>
            </a:pPr>
            <a:endParaRPr lang="en-US" b="1" i="1" dirty="0">
              <a:cs typeface="Calibri"/>
            </a:endParaRPr>
          </a:p>
          <a:p>
            <a:pPr marL="0" indent="0" algn="ctr">
              <a:buNone/>
            </a:pPr>
            <a:endParaRPr lang="en-US" b="1" i="1" dirty="0">
              <a:cs typeface="Calibri"/>
            </a:endParaRPr>
          </a:p>
          <a:p>
            <a:pPr marL="0" indent="0" algn="ctr">
              <a:buNone/>
            </a:pPr>
            <a:endParaRPr lang="en-US" b="1" i="1" dirty="0">
              <a:cs typeface="Calibri"/>
            </a:endParaRPr>
          </a:p>
          <a:p>
            <a:pPr marL="0" indent="0" algn="ctr">
              <a:buNone/>
            </a:pPr>
            <a:r>
              <a:rPr lang="en-US" sz="3600" b="1" i="1">
                <a:cs typeface="Calibri"/>
              </a:rPr>
              <a:t>"You own your own behaviour"</a:t>
            </a:r>
            <a:endParaRPr lang="en-US" sz="3600">
              <a:cs typeface="Calibri"/>
            </a:endParaRPr>
          </a:p>
        </p:txBody>
      </p:sp>
    </p:spTree>
    <p:extLst>
      <p:ext uri="{BB962C8B-B14F-4D97-AF65-F5344CB8AC3E}">
        <p14:creationId xmlns:p14="http://schemas.microsoft.com/office/powerpoint/2010/main" val="35332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9388" y="540800"/>
            <a:ext cx="10328366" cy="1655762"/>
          </a:xfrm>
        </p:spPr>
        <p:txBody>
          <a:bodyPr>
            <a:noAutofit/>
          </a:bodyPr>
          <a:lstStyle/>
          <a:p>
            <a:endParaRPr lang="en-GB" sz="4000" dirty="0"/>
          </a:p>
          <a:p>
            <a:endParaRPr lang="en-GB" sz="4800" dirty="0"/>
          </a:p>
        </p:txBody>
      </p:sp>
      <p:sp>
        <p:nvSpPr>
          <p:cNvPr id="13" name="Moon 12"/>
          <p:cNvSpPr/>
          <p:nvPr/>
        </p:nvSpPr>
        <p:spPr>
          <a:xfrm>
            <a:off x="-822959"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5" name="Oval 14"/>
          <p:cNvSpPr/>
          <p:nvPr/>
        </p:nvSpPr>
        <p:spPr>
          <a:xfrm>
            <a:off x="-1062633"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6" name="Oval 15"/>
          <p:cNvSpPr/>
          <p:nvPr/>
        </p:nvSpPr>
        <p:spPr>
          <a:xfrm>
            <a:off x="-115796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 name="Oval 24"/>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aphicFrame>
        <p:nvGraphicFramePr>
          <p:cNvPr id="7" name="Diagram 6"/>
          <p:cNvGraphicFramePr/>
          <p:nvPr>
            <p:extLst/>
          </p:nvPr>
        </p:nvGraphicFramePr>
        <p:xfrm>
          <a:off x="1584960" y="7267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54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Go 4 Schools</a:t>
            </a:r>
          </a:p>
        </p:txBody>
      </p:sp>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pic>
        <p:nvPicPr>
          <p:cNvPr id="3" name="Picture 2"/>
          <p:cNvPicPr>
            <a:picLocks noChangeAspect="1"/>
          </p:cNvPicPr>
          <p:nvPr/>
        </p:nvPicPr>
        <p:blipFill>
          <a:blip r:embed="rId3"/>
          <a:stretch>
            <a:fillRect/>
          </a:stretch>
        </p:blipFill>
        <p:spPr>
          <a:xfrm>
            <a:off x="1067664" y="1142886"/>
            <a:ext cx="5197290" cy="2621507"/>
          </a:xfrm>
          <a:prstGeom prst="rect">
            <a:avLst/>
          </a:prstGeom>
        </p:spPr>
      </p:pic>
      <p:pic>
        <p:nvPicPr>
          <p:cNvPr id="9" name="Picture 8"/>
          <p:cNvPicPr>
            <a:picLocks noChangeAspect="1"/>
          </p:cNvPicPr>
          <p:nvPr/>
        </p:nvPicPr>
        <p:blipFill>
          <a:blip r:embed="rId4"/>
          <a:stretch>
            <a:fillRect/>
          </a:stretch>
        </p:blipFill>
        <p:spPr>
          <a:xfrm>
            <a:off x="6355952" y="1258184"/>
            <a:ext cx="4983912" cy="4724809"/>
          </a:xfrm>
          <a:prstGeom prst="rect">
            <a:avLst/>
          </a:prstGeom>
        </p:spPr>
      </p:pic>
    </p:spTree>
    <p:extLst>
      <p:ext uri="{BB962C8B-B14F-4D97-AF65-F5344CB8AC3E}">
        <p14:creationId xmlns:p14="http://schemas.microsoft.com/office/powerpoint/2010/main" val="1357794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Go 4 Schools</a:t>
            </a:r>
          </a:p>
        </p:txBody>
      </p:sp>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pic>
        <p:nvPicPr>
          <p:cNvPr id="11" name="Picture 10"/>
          <p:cNvPicPr>
            <a:picLocks noChangeAspect="1"/>
          </p:cNvPicPr>
          <p:nvPr/>
        </p:nvPicPr>
        <p:blipFill>
          <a:blip r:embed="rId3"/>
          <a:stretch>
            <a:fillRect/>
          </a:stretch>
        </p:blipFill>
        <p:spPr>
          <a:xfrm>
            <a:off x="3748821" y="903261"/>
            <a:ext cx="5060118" cy="5852667"/>
          </a:xfrm>
          <a:prstGeom prst="rect">
            <a:avLst/>
          </a:prstGeom>
        </p:spPr>
      </p:pic>
    </p:spTree>
    <p:extLst>
      <p:ext uri="{BB962C8B-B14F-4D97-AF65-F5344CB8AC3E}">
        <p14:creationId xmlns:p14="http://schemas.microsoft.com/office/powerpoint/2010/main" val="148176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a:solidFill>
                  <a:srgbClr val="FF0000"/>
                </a:solidFill>
              </a:rPr>
              <a:t>Head Teacher’s welcome:</a:t>
            </a:r>
          </a:p>
        </p:txBody>
      </p:sp>
      <p:pic>
        <p:nvPicPr>
          <p:cNvPr id="3" name="Picture 3" descr="Diagram, bubble chart&#10;&#10;Description automatically generated">
            <a:extLst>
              <a:ext uri="{FF2B5EF4-FFF2-40B4-BE49-F238E27FC236}">
                <a16:creationId xmlns:a16="http://schemas.microsoft.com/office/drawing/2014/main" id="{447C9867-DBD4-44F9-AEE3-A5E3F3F4015E}"/>
              </a:ext>
            </a:extLst>
          </p:cNvPr>
          <p:cNvPicPr>
            <a:picLocks noChangeAspect="1"/>
          </p:cNvPicPr>
          <p:nvPr/>
        </p:nvPicPr>
        <p:blipFill>
          <a:blip r:embed="rId3"/>
          <a:stretch>
            <a:fillRect/>
          </a:stretch>
        </p:blipFill>
        <p:spPr>
          <a:xfrm>
            <a:off x="1949570" y="1406440"/>
            <a:ext cx="3490822" cy="4965270"/>
          </a:xfrm>
          <a:prstGeom prst="rect">
            <a:avLst/>
          </a:prstGeom>
        </p:spPr>
      </p:pic>
      <p:pic>
        <p:nvPicPr>
          <p:cNvPr id="4" name="Picture 4" descr="Diagram&#10;&#10;Description automatically generated">
            <a:extLst>
              <a:ext uri="{FF2B5EF4-FFF2-40B4-BE49-F238E27FC236}">
                <a16:creationId xmlns:a16="http://schemas.microsoft.com/office/drawing/2014/main" id="{FAF3E1D6-4E9B-4D96-A916-3193774BB1C4}"/>
              </a:ext>
            </a:extLst>
          </p:cNvPr>
          <p:cNvPicPr>
            <a:picLocks noChangeAspect="1"/>
          </p:cNvPicPr>
          <p:nvPr/>
        </p:nvPicPr>
        <p:blipFill>
          <a:blip r:embed="rId4"/>
          <a:stretch>
            <a:fillRect/>
          </a:stretch>
        </p:blipFill>
        <p:spPr>
          <a:xfrm>
            <a:off x="6090249" y="1412050"/>
            <a:ext cx="3447690" cy="4954051"/>
          </a:xfrm>
          <a:prstGeom prst="rect">
            <a:avLst/>
          </a:prstGeom>
        </p:spPr>
      </p:pic>
    </p:spTree>
    <p:extLst>
      <p:ext uri="{BB962C8B-B14F-4D97-AF65-F5344CB8AC3E}">
        <p14:creationId xmlns:p14="http://schemas.microsoft.com/office/powerpoint/2010/main" val="133655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850602" y="1095103"/>
          <a:ext cx="10490796" cy="5566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792" y="5873879"/>
            <a:ext cx="2028562" cy="788178"/>
          </a:xfrm>
          <a:prstGeom prst="rect">
            <a:avLst/>
          </a:prstGeom>
        </p:spPr>
      </p:pic>
      <p:sp>
        <p:nvSpPr>
          <p:cNvPr id="8" name="Rectangle 7"/>
          <p:cNvSpPr/>
          <p:nvPr/>
        </p:nvSpPr>
        <p:spPr>
          <a:xfrm>
            <a:off x="1509616" y="163175"/>
            <a:ext cx="9172768" cy="923330"/>
          </a:xfrm>
          <a:prstGeom prst="rect">
            <a:avLst/>
          </a:prstGeom>
          <a:noFill/>
        </p:spPr>
        <p:txBody>
          <a:bodyPr wrap="none" lIns="91440" tIns="45720" rIns="91440" bIns="45720">
            <a:spAutoFit/>
          </a:bodyPr>
          <a:lstStyle/>
          <a:p>
            <a:pPr algn="ctr"/>
            <a:r>
              <a:rPr lang="en-US" sz="5400" dirty="0" err="1">
                <a:ln w="0"/>
                <a:effectLst>
                  <a:outerShdw blurRad="38100" dist="19050" dir="2700000" algn="tl" rotWithShape="0">
                    <a:schemeClr val="dk1">
                      <a:alpha val="40000"/>
                    </a:schemeClr>
                  </a:outerShdw>
                </a:effectLst>
              </a:rPr>
              <a:t>Behaviour</a:t>
            </a:r>
            <a:r>
              <a:rPr lang="en-US" sz="5400" dirty="0">
                <a:ln w="0"/>
                <a:effectLst>
                  <a:outerShdw blurRad="38100" dist="19050" dir="2700000" algn="tl" rotWithShape="0">
                    <a:schemeClr val="dk1">
                      <a:alpha val="40000"/>
                    </a:schemeClr>
                  </a:outerShdw>
                </a:effectLst>
              </a:rPr>
              <a:t> Improvement System</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3565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705"/>
            <a:ext cx="9144000" cy="2387600"/>
          </a:xfrm>
        </p:spPr>
        <p:txBody>
          <a:bodyPr/>
          <a:lstStyle/>
          <a:p>
            <a:r>
              <a:rPr lang="en-GB" dirty="0"/>
              <a:t>Detentions</a:t>
            </a:r>
          </a:p>
        </p:txBody>
      </p:sp>
      <p:graphicFrame>
        <p:nvGraphicFramePr>
          <p:cNvPr id="4" name="Table 3"/>
          <p:cNvGraphicFramePr>
            <a:graphicFrameLocks noGrp="1"/>
          </p:cNvGraphicFramePr>
          <p:nvPr/>
        </p:nvGraphicFramePr>
        <p:xfrm>
          <a:off x="426720" y="1158240"/>
          <a:ext cx="11338560" cy="3331192"/>
        </p:xfrm>
        <a:graphic>
          <a:graphicData uri="http://schemas.openxmlformats.org/drawingml/2006/table">
            <a:tbl>
              <a:tblPr firstRow="1" bandRow="1">
                <a:tableStyleId>{5C22544A-7EE6-4342-B048-85BDC9FD1C3A}</a:tableStyleId>
              </a:tblPr>
              <a:tblGrid>
                <a:gridCol w="2267712">
                  <a:extLst>
                    <a:ext uri="{9D8B030D-6E8A-4147-A177-3AD203B41FA5}">
                      <a16:colId xmlns:a16="http://schemas.microsoft.com/office/drawing/2014/main" val="3027538664"/>
                    </a:ext>
                  </a:extLst>
                </a:gridCol>
                <a:gridCol w="2267712">
                  <a:extLst>
                    <a:ext uri="{9D8B030D-6E8A-4147-A177-3AD203B41FA5}">
                      <a16:colId xmlns:a16="http://schemas.microsoft.com/office/drawing/2014/main" val="3395706011"/>
                    </a:ext>
                  </a:extLst>
                </a:gridCol>
                <a:gridCol w="2267712">
                  <a:extLst>
                    <a:ext uri="{9D8B030D-6E8A-4147-A177-3AD203B41FA5}">
                      <a16:colId xmlns:a16="http://schemas.microsoft.com/office/drawing/2014/main" val="433338035"/>
                    </a:ext>
                  </a:extLst>
                </a:gridCol>
                <a:gridCol w="2267712">
                  <a:extLst>
                    <a:ext uri="{9D8B030D-6E8A-4147-A177-3AD203B41FA5}">
                      <a16:colId xmlns:a16="http://schemas.microsoft.com/office/drawing/2014/main" val="48881012"/>
                    </a:ext>
                  </a:extLst>
                </a:gridCol>
                <a:gridCol w="2267712">
                  <a:extLst>
                    <a:ext uri="{9D8B030D-6E8A-4147-A177-3AD203B41FA5}">
                      <a16:colId xmlns:a16="http://schemas.microsoft.com/office/drawing/2014/main" val="3001602945"/>
                    </a:ext>
                  </a:extLst>
                </a:gridCol>
              </a:tblGrid>
              <a:tr h="648624">
                <a:tc>
                  <a:txBody>
                    <a:bodyPr/>
                    <a:lstStyle/>
                    <a:p>
                      <a:r>
                        <a:rPr lang="en-GB" dirty="0"/>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GB" dirty="0"/>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28804459"/>
                  </a:ext>
                </a:extLst>
              </a:tr>
              <a:tr h="1119544">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KS3</a:t>
                      </a:r>
                      <a:r>
                        <a:rPr lang="en-GB" baseline="0" dirty="0"/>
                        <a:t> – (14:45-15:15)</a:t>
                      </a:r>
                    </a:p>
                    <a:p>
                      <a:r>
                        <a:rPr lang="en-GB" baseline="0" dirty="0"/>
                        <a:t>Dining Hall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763196"/>
                  </a:ext>
                </a:extLst>
              </a:tr>
              <a:tr h="648624">
                <a:tc>
                  <a:txBody>
                    <a:bodyPr/>
                    <a:lstStyle/>
                    <a:p>
                      <a:r>
                        <a:rPr lang="en-GB" dirty="0"/>
                        <a:t>KS4</a:t>
                      </a:r>
                      <a:r>
                        <a:rPr lang="en-GB" baseline="0" dirty="0"/>
                        <a:t> – (14:55-15:25)</a:t>
                      </a:r>
                    </a:p>
                    <a:p>
                      <a:r>
                        <a:rPr lang="en-GB" baseline="0" dirty="0"/>
                        <a:t>Main Hall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KS4</a:t>
                      </a:r>
                      <a:r>
                        <a:rPr lang="en-GB" baseline="0" dirty="0"/>
                        <a:t> – (14:55-15:25)</a:t>
                      </a:r>
                    </a:p>
                    <a:p>
                      <a:r>
                        <a:rPr lang="en-GB" baseline="0" dirty="0"/>
                        <a:t>Main 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785301"/>
                  </a:ext>
                </a:extLst>
              </a:tr>
              <a:tr h="64862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Leadership – (14:45 – 15:15)</a:t>
                      </a:r>
                    </a:p>
                    <a:p>
                      <a:r>
                        <a:rPr lang="en-GB" sz="1400" dirty="0"/>
                        <a:t>Training</a:t>
                      </a:r>
                      <a:r>
                        <a:rPr lang="en-GB" sz="1400" baseline="0" dirty="0"/>
                        <a:t> Room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Leadership – (14:45 – 15:15)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Training</a:t>
                      </a:r>
                      <a:r>
                        <a:rPr lang="en-GB" sz="1400" baseline="0" dirty="0"/>
                        <a:t> Room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945522"/>
                  </a:ext>
                </a:extLst>
              </a:tr>
            </a:tbl>
          </a:graphicData>
        </a:graphic>
      </p:graphicFrame>
      <p:sp>
        <p:nvSpPr>
          <p:cNvPr id="5" name="Moon 4"/>
          <p:cNvSpPr/>
          <p:nvPr/>
        </p:nvSpPr>
        <p:spPr>
          <a:xfrm>
            <a:off x="-857793" y="-320040"/>
            <a:ext cx="1368334" cy="7315200"/>
          </a:xfrm>
          <a:prstGeom prst="moon">
            <a:avLst>
              <a:gd name="adj" fmla="val 71092"/>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6" name="Oval 5"/>
          <p:cNvSpPr/>
          <p:nvPr/>
        </p:nvSpPr>
        <p:spPr>
          <a:xfrm>
            <a:off x="-1097467" y="1708480"/>
            <a:ext cx="1226067" cy="1184201"/>
          </a:xfrm>
          <a:prstGeom prst="ellipse">
            <a:avLst/>
          </a:prstGeom>
          <a:solidFill>
            <a:srgbClr val="01AAD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Oval 6"/>
          <p:cNvSpPr/>
          <p:nvPr/>
        </p:nvSpPr>
        <p:spPr>
          <a:xfrm>
            <a:off x="-1097008" y="2913614"/>
            <a:ext cx="1226067" cy="1184201"/>
          </a:xfrm>
          <a:prstGeom prst="ellipse">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Oval 7"/>
          <p:cNvSpPr/>
          <p:nvPr/>
        </p:nvSpPr>
        <p:spPr>
          <a:xfrm>
            <a:off x="-1068614" y="4118749"/>
            <a:ext cx="1226067" cy="1184201"/>
          </a:xfrm>
          <a:prstGeom prst="ellipse">
            <a:avLst/>
          </a:prstGeom>
          <a:solidFill>
            <a:srgbClr val="9E004B"/>
          </a:solidFill>
          <a:ln>
            <a:solidFill>
              <a:srgbClr val="A0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843" y="5839045"/>
            <a:ext cx="2028562" cy="788178"/>
          </a:xfrm>
          <a:prstGeom prst="rect">
            <a:avLst/>
          </a:prstGeom>
        </p:spPr>
      </p:pic>
    </p:spTree>
    <p:extLst>
      <p:ext uri="{BB962C8B-B14F-4D97-AF65-F5344CB8AC3E}">
        <p14:creationId xmlns:p14="http://schemas.microsoft.com/office/powerpoint/2010/main" val="168303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586508" y="-116600"/>
            <a:ext cx="5895109" cy="1334366"/>
          </a:xfrm>
        </p:spPr>
        <p:txBody>
          <a:bodyPr/>
          <a:lstStyle/>
          <a:p>
            <a:pPr algn="ctr"/>
            <a:r>
              <a:rPr lang="en-GB" b="1" dirty="0" smtClean="0">
                <a:solidFill>
                  <a:srgbClr val="FF0000"/>
                </a:solidFill>
              </a:rPr>
              <a:t>Rewards</a:t>
            </a:r>
            <a:endParaRPr lang="en-GB" b="1" dirty="0">
              <a:solidFill>
                <a:srgbClr val="FF0000"/>
              </a:solidFill>
            </a:endParaRPr>
          </a:p>
        </p:txBody>
      </p:sp>
      <p:pic>
        <p:nvPicPr>
          <p:cNvPr id="3" name="Content Placeholder 2"/>
          <p:cNvPicPr>
            <a:picLocks noGrp="1" noChangeAspect="1"/>
          </p:cNvPicPr>
          <p:nvPr>
            <p:ph idx="1"/>
          </p:nvPr>
        </p:nvPicPr>
        <p:blipFill>
          <a:blip r:embed="rId3"/>
          <a:stretch>
            <a:fillRect/>
          </a:stretch>
        </p:blipFill>
        <p:spPr>
          <a:xfrm>
            <a:off x="5957455" y="271953"/>
            <a:ext cx="5467927" cy="6511241"/>
          </a:xfrm>
          <a:prstGeom prst="rect">
            <a:avLst/>
          </a:prstGeom>
        </p:spPr>
      </p:pic>
      <p:sp>
        <p:nvSpPr>
          <p:cNvPr id="4" name="Rectangle 3"/>
          <p:cNvSpPr/>
          <p:nvPr/>
        </p:nvSpPr>
        <p:spPr>
          <a:xfrm>
            <a:off x="1459346" y="1637105"/>
            <a:ext cx="4498109" cy="4154984"/>
          </a:xfrm>
          <a:prstGeom prst="rect">
            <a:avLst/>
          </a:prstGeom>
        </p:spPr>
        <p:txBody>
          <a:bodyPr wrap="square">
            <a:spAutoFit/>
          </a:bodyPr>
          <a:lstStyle/>
          <a:p>
            <a:r>
              <a:rPr lang="en-GB" sz="3200" dirty="0" smtClean="0">
                <a:solidFill>
                  <a:srgbClr val="002060"/>
                </a:solidFill>
                <a:ea typeface="Tahoma" panose="020B0604030504040204" pitchFamily="34" charset="0"/>
                <a:cs typeface="Tahoma" panose="020B0604030504040204" pitchFamily="34" charset="0"/>
              </a:rPr>
              <a:t>Pupils </a:t>
            </a:r>
            <a:r>
              <a:rPr lang="en-GB" sz="3200" dirty="0">
                <a:solidFill>
                  <a:srgbClr val="002060"/>
                </a:solidFill>
                <a:ea typeface="Tahoma" panose="020B0604030504040204" pitchFamily="34" charset="0"/>
                <a:cs typeface="Tahoma" panose="020B0604030504040204" pitchFamily="34" charset="0"/>
              </a:rPr>
              <a:t>can earn reward </a:t>
            </a:r>
            <a:r>
              <a:rPr lang="en-GB" sz="3200" dirty="0" smtClean="0">
                <a:solidFill>
                  <a:srgbClr val="002060"/>
                </a:solidFill>
                <a:ea typeface="Tahoma" panose="020B0604030504040204" pitchFamily="34" charset="0"/>
                <a:cs typeface="Tahoma" panose="020B0604030504040204" pitchFamily="34" charset="0"/>
              </a:rPr>
              <a:t>points</a:t>
            </a:r>
            <a:endParaRPr lang="en-GB" sz="2000" dirty="0" smtClean="0">
              <a:solidFill>
                <a:srgbClr val="002060"/>
              </a:solidFill>
              <a:ea typeface="Tahoma" panose="020B0604030504040204" pitchFamily="34" charset="0"/>
              <a:cs typeface="Tahoma" panose="020B0604030504040204" pitchFamily="34" charset="0"/>
            </a:endParaRPr>
          </a:p>
          <a:p>
            <a:endParaRPr lang="en-GB" sz="32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During </a:t>
            </a:r>
            <a:r>
              <a:rPr lang="en-GB" sz="2800" dirty="0" smtClean="0">
                <a:solidFill>
                  <a:srgbClr val="002060"/>
                </a:solidFill>
                <a:ea typeface="Tahoma" panose="020B0604030504040204" pitchFamily="34" charset="0"/>
                <a:cs typeface="Tahoma" panose="020B0604030504040204" pitchFamily="34" charset="0"/>
              </a:rPr>
              <a:t>lessons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In social </a:t>
            </a:r>
            <a:r>
              <a:rPr lang="en-GB" sz="2800" dirty="0" smtClean="0">
                <a:solidFill>
                  <a:srgbClr val="002060"/>
                </a:solidFill>
                <a:ea typeface="Tahoma" panose="020B0604030504040204" pitchFamily="34" charset="0"/>
                <a:cs typeface="Tahoma" panose="020B0604030504040204" pitchFamily="34" charset="0"/>
              </a:rPr>
              <a:t>times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Extra Curricular activities and </a:t>
            </a:r>
            <a:r>
              <a:rPr lang="en-GB" sz="2800" dirty="0" smtClean="0">
                <a:solidFill>
                  <a:srgbClr val="002060"/>
                </a:solidFill>
                <a:ea typeface="Tahoma" panose="020B0604030504040204" pitchFamily="34" charset="0"/>
                <a:cs typeface="Tahoma" panose="020B0604030504040204" pitchFamily="34" charset="0"/>
              </a:rPr>
              <a:t>events</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smtClean="0">
                <a:solidFill>
                  <a:srgbClr val="002060"/>
                </a:solidFill>
                <a:ea typeface="Tahoma" panose="020B0604030504040204" pitchFamily="34" charset="0"/>
                <a:cs typeface="Tahoma" panose="020B0604030504040204" pitchFamily="34" charset="0"/>
              </a:rPr>
              <a:t>Volunteering</a:t>
            </a:r>
            <a:endParaRPr lang="en-GB" sz="2800" dirty="0">
              <a:solidFill>
                <a:srgbClr val="002060"/>
              </a:solidFill>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800" dirty="0">
                <a:solidFill>
                  <a:srgbClr val="002060"/>
                </a:solidFill>
                <a:ea typeface="Tahoma" panose="020B0604030504040204" pitchFamily="34" charset="0"/>
                <a:cs typeface="Tahoma" panose="020B0604030504040204" pitchFamily="34" charset="0"/>
              </a:rPr>
              <a:t>Out of school activities</a:t>
            </a:r>
          </a:p>
        </p:txBody>
      </p:sp>
    </p:spTree>
    <p:extLst>
      <p:ext uri="{BB962C8B-B14F-4D97-AF65-F5344CB8AC3E}">
        <p14:creationId xmlns:p14="http://schemas.microsoft.com/office/powerpoint/2010/main" val="34973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39"/>
            <a:ext cx="12065000" cy="6783194"/>
          </a:xfrm>
          <a:prstGeom prst="rect">
            <a:avLst/>
          </a:prstGeom>
        </p:spPr>
      </p:pic>
      <p:sp>
        <p:nvSpPr>
          <p:cNvPr id="8" name="Title 7"/>
          <p:cNvSpPr>
            <a:spLocks noGrp="1"/>
          </p:cNvSpPr>
          <p:nvPr>
            <p:ph type="title"/>
          </p:nvPr>
        </p:nvSpPr>
        <p:spPr>
          <a:xfrm>
            <a:off x="972288" y="-77424"/>
            <a:ext cx="10120424" cy="1325563"/>
          </a:xfrm>
        </p:spPr>
        <p:txBody>
          <a:bodyPr/>
          <a:lstStyle/>
          <a:p>
            <a:pPr algn="ctr"/>
            <a:r>
              <a:rPr lang="en-GB" b="1" dirty="0" smtClean="0">
                <a:solidFill>
                  <a:srgbClr val="FF0000"/>
                </a:solidFill>
              </a:rPr>
              <a:t>Rewards</a:t>
            </a:r>
            <a:endParaRPr lang="en-GB" b="1" dirty="0">
              <a:solidFill>
                <a:srgbClr val="FF0000"/>
              </a:solidFill>
            </a:endParaRPr>
          </a:p>
        </p:txBody>
      </p:sp>
      <p:sp>
        <p:nvSpPr>
          <p:cNvPr id="9" name="Content Placeholder 8"/>
          <p:cNvSpPr>
            <a:spLocks noGrp="1"/>
          </p:cNvSpPr>
          <p:nvPr>
            <p:ph idx="1"/>
          </p:nvPr>
        </p:nvSpPr>
        <p:spPr>
          <a:xfrm>
            <a:off x="1233376" y="1493116"/>
            <a:ext cx="10120423" cy="4351338"/>
          </a:xfrm>
        </p:spPr>
        <p:txBody>
          <a:bodyPr>
            <a:normAutofit fontScale="92500" lnSpcReduction="20000"/>
          </a:bodyPr>
          <a:lstStyle/>
          <a:p>
            <a:pPr marL="0" indent="0">
              <a:buNone/>
            </a:pPr>
            <a:r>
              <a:rPr lang="en-GB" dirty="0">
                <a:ea typeface="Tahoma" panose="020B0604030504040204" pitchFamily="34" charset="0"/>
                <a:cs typeface="Tahoma" panose="020B0604030504040204" pitchFamily="34" charset="0"/>
              </a:rPr>
              <a:t>We reward students in a variety of ways. Some examples include;</a:t>
            </a:r>
          </a:p>
          <a:p>
            <a:endParaRPr lang="en-GB" dirty="0">
              <a:ea typeface="Tahoma" panose="020B0604030504040204" pitchFamily="34" charset="0"/>
              <a:cs typeface="Tahoma" panose="020B0604030504040204" pitchFamily="34" charset="0"/>
            </a:endParaRPr>
          </a:p>
          <a:p>
            <a:pPr marL="285750" indent="-285750"/>
            <a:r>
              <a:rPr lang="en-GB" dirty="0">
                <a:ea typeface="Tahoma" panose="020B0604030504040204" pitchFamily="34" charset="0"/>
                <a:cs typeface="Tahoma" panose="020B0604030504040204" pitchFamily="34" charset="0"/>
              </a:rPr>
              <a:t>Praise </a:t>
            </a:r>
          </a:p>
          <a:p>
            <a:pPr marL="285750" indent="-285750"/>
            <a:r>
              <a:rPr lang="en-GB" dirty="0">
                <a:ea typeface="Tahoma" panose="020B0604030504040204" pitchFamily="34" charset="0"/>
                <a:cs typeface="Tahoma" panose="020B0604030504040204" pitchFamily="34" charset="0"/>
              </a:rPr>
              <a:t>Encouragement</a:t>
            </a:r>
          </a:p>
          <a:p>
            <a:pPr marL="285750" indent="-285750"/>
            <a:r>
              <a:rPr lang="en-GB" dirty="0">
                <a:ea typeface="Tahoma" panose="020B0604030504040204" pitchFamily="34" charset="0"/>
                <a:cs typeface="Tahoma" panose="020B0604030504040204" pitchFamily="34" charset="0"/>
              </a:rPr>
              <a:t>Certificates</a:t>
            </a:r>
          </a:p>
          <a:p>
            <a:pPr marL="285750" indent="-285750"/>
            <a:r>
              <a:rPr lang="en-GB" dirty="0">
                <a:ea typeface="Tahoma" panose="020B0604030504040204" pitchFamily="34" charset="0"/>
                <a:cs typeface="Tahoma" panose="020B0604030504040204" pitchFamily="34" charset="0"/>
              </a:rPr>
              <a:t>Post Cards</a:t>
            </a:r>
          </a:p>
          <a:p>
            <a:pPr marL="285750" indent="-285750"/>
            <a:r>
              <a:rPr lang="en-GB" dirty="0">
                <a:ea typeface="Tahoma" panose="020B0604030504040204" pitchFamily="34" charset="0"/>
                <a:cs typeface="Tahoma" panose="020B0604030504040204" pitchFamily="34" charset="0"/>
              </a:rPr>
              <a:t>Positive phone call/email home</a:t>
            </a:r>
          </a:p>
          <a:p>
            <a:pPr marL="285750" indent="-285750"/>
            <a:r>
              <a:rPr lang="en-GB" dirty="0">
                <a:ea typeface="Tahoma" panose="020B0604030504040204" pitchFamily="34" charset="0"/>
                <a:cs typeface="Tahoma" panose="020B0604030504040204" pitchFamily="34" charset="0"/>
              </a:rPr>
              <a:t>Reward points on Go4School</a:t>
            </a:r>
          </a:p>
          <a:p>
            <a:pPr marL="285750" indent="-285750"/>
            <a:r>
              <a:rPr lang="en-GB" dirty="0" err="1">
                <a:ea typeface="Tahoma" panose="020B0604030504040204" pitchFamily="34" charset="0"/>
                <a:cs typeface="Tahoma" panose="020B0604030504040204" pitchFamily="34" charset="0"/>
              </a:rPr>
              <a:t>Headteachers</a:t>
            </a:r>
            <a:r>
              <a:rPr lang="en-GB" dirty="0">
                <a:ea typeface="Tahoma" panose="020B0604030504040204" pitchFamily="34" charset="0"/>
                <a:cs typeface="Tahoma" panose="020B0604030504040204" pitchFamily="34" charset="0"/>
              </a:rPr>
              <a:t> award</a:t>
            </a:r>
          </a:p>
          <a:p>
            <a:pPr marL="285750" indent="-285750"/>
            <a:r>
              <a:rPr lang="en-GB" dirty="0">
                <a:ea typeface="Tahoma" panose="020B0604030504040204" pitchFamily="34" charset="0"/>
                <a:cs typeface="Tahoma" panose="020B0604030504040204" pitchFamily="34" charset="0"/>
              </a:rPr>
              <a:t>Recognition on social media</a:t>
            </a:r>
          </a:p>
          <a:p>
            <a:pPr marL="0" indent="0">
              <a:buNone/>
            </a:pPr>
            <a:endParaRPr lang="en-GB" dirty="0"/>
          </a:p>
        </p:txBody>
      </p:sp>
      <p:pic>
        <p:nvPicPr>
          <p:cNvPr id="3" name="Picture 2"/>
          <p:cNvPicPr>
            <a:picLocks noChangeAspect="1"/>
          </p:cNvPicPr>
          <p:nvPr/>
        </p:nvPicPr>
        <p:blipFill>
          <a:blip r:embed="rId3"/>
          <a:stretch>
            <a:fillRect/>
          </a:stretch>
        </p:blipFill>
        <p:spPr>
          <a:xfrm>
            <a:off x="8736187" y="2818679"/>
            <a:ext cx="3182388" cy="2542252"/>
          </a:xfrm>
          <a:prstGeom prst="rect">
            <a:avLst/>
          </a:prstGeom>
        </p:spPr>
      </p:pic>
      <p:pic>
        <p:nvPicPr>
          <p:cNvPr id="4" name="Picture 3"/>
          <p:cNvPicPr>
            <a:picLocks noChangeAspect="1"/>
          </p:cNvPicPr>
          <p:nvPr/>
        </p:nvPicPr>
        <p:blipFill>
          <a:blip r:embed="rId4"/>
          <a:stretch>
            <a:fillRect/>
          </a:stretch>
        </p:blipFill>
        <p:spPr>
          <a:xfrm>
            <a:off x="5878582" y="2573702"/>
            <a:ext cx="2700951" cy="3270752"/>
          </a:xfrm>
          <a:prstGeom prst="rect">
            <a:avLst/>
          </a:prstGeom>
        </p:spPr>
      </p:pic>
    </p:spTree>
    <p:extLst>
      <p:ext uri="{BB962C8B-B14F-4D97-AF65-F5344CB8AC3E}">
        <p14:creationId xmlns:p14="http://schemas.microsoft.com/office/powerpoint/2010/main" val="373001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150248" y="-22053"/>
            <a:ext cx="10120424" cy="1325563"/>
          </a:xfrm>
        </p:spPr>
        <p:txBody>
          <a:bodyPr/>
          <a:lstStyle/>
          <a:p>
            <a:pPr algn="ctr"/>
            <a:r>
              <a:rPr lang="en-GB" b="1" dirty="0" smtClean="0">
                <a:solidFill>
                  <a:srgbClr val="FF0000"/>
                </a:solidFill>
              </a:rPr>
              <a:t>Celebration events</a:t>
            </a:r>
            <a:endParaRPr lang="en-GB" b="1" dirty="0">
              <a:solidFill>
                <a:srgbClr val="FF0000"/>
              </a:solidFill>
            </a:endParaRPr>
          </a:p>
        </p:txBody>
      </p:sp>
      <p:sp>
        <p:nvSpPr>
          <p:cNvPr id="5" name="Content Placeholder 4"/>
          <p:cNvSpPr>
            <a:spLocks noGrp="1"/>
          </p:cNvSpPr>
          <p:nvPr>
            <p:ph idx="1"/>
          </p:nvPr>
        </p:nvSpPr>
        <p:spPr>
          <a:xfrm>
            <a:off x="1233488" y="1825625"/>
            <a:ext cx="10120312" cy="4092402"/>
          </a:xfrm>
          <a:prstGeom prst="rect">
            <a:avLst/>
          </a:prstGeom>
        </p:spPr>
        <p:txBody>
          <a:bodyPr>
            <a:spAutoFit/>
          </a:bodyPr>
          <a:lstStyle/>
          <a:p>
            <a:pPr marL="0" indent="0">
              <a:spcAft>
                <a:spcPts val="0"/>
              </a:spcAft>
              <a:buNone/>
            </a:pPr>
            <a:r>
              <a:rPr lang="en-GB" sz="2000" dirty="0">
                <a:ea typeface="Tahoma" panose="020B0604030504040204" pitchFamily="34" charset="0"/>
                <a:cs typeface="Tahoma" panose="020B0604030504040204" pitchFamily="34" charset="0"/>
              </a:rPr>
              <a:t> </a:t>
            </a:r>
            <a:r>
              <a:rPr lang="en-GB" dirty="0">
                <a:ea typeface="Tahoma" panose="020B0604030504040204" pitchFamily="34" charset="0"/>
                <a:cs typeface="Tahoma" panose="020B0604030504040204" pitchFamily="34" charset="0"/>
              </a:rPr>
              <a:t>In </a:t>
            </a:r>
            <a:r>
              <a:rPr lang="en-GB" dirty="0" smtClean="0">
                <a:ea typeface="Tahoma" panose="020B0604030504040204" pitchFamily="34" charset="0"/>
                <a:cs typeface="Tahoma" panose="020B0604030504040204" pitchFamily="34" charset="0"/>
              </a:rPr>
              <a:t>addition</a:t>
            </a:r>
            <a:r>
              <a:rPr lang="en-GB" dirty="0">
                <a:ea typeface="Tahoma" panose="020B0604030504040204" pitchFamily="34" charset="0"/>
                <a:cs typeface="Tahoma" panose="020B0604030504040204" pitchFamily="34" charset="0"/>
              </a:rPr>
              <a:t> </a:t>
            </a:r>
            <a:r>
              <a:rPr lang="en-GB" dirty="0" smtClean="0">
                <a:ea typeface="Tahoma" panose="020B0604030504040204" pitchFamily="34" charset="0"/>
                <a:cs typeface="Tahoma" panose="020B0604030504040204" pitchFamily="34" charset="0"/>
              </a:rPr>
              <a:t>we also have</a:t>
            </a:r>
          </a:p>
          <a:p>
            <a:pPr>
              <a:spcAft>
                <a:spcPts val="0"/>
              </a:spcAft>
            </a:pPr>
            <a:endParaRPr lang="en-GB" dirty="0" smtClean="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Celebration </a:t>
            </a:r>
            <a:r>
              <a:rPr lang="en-GB" dirty="0">
                <a:ea typeface="Tahoma" panose="020B0604030504040204" pitchFamily="34" charset="0"/>
                <a:cs typeface="Tahoma" panose="020B0604030504040204" pitchFamily="34" charset="0"/>
              </a:rPr>
              <a:t>assemblies </a:t>
            </a:r>
            <a:r>
              <a:rPr lang="en-GB" dirty="0" smtClean="0">
                <a:ea typeface="Tahoma" panose="020B0604030504040204" pitchFamily="34" charset="0"/>
                <a:cs typeface="Tahoma" panose="020B0604030504040204" pitchFamily="34" charset="0"/>
              </a:rPr>
              <a:t>run by progress leaders</a:t>
            </a:r>
            <a:endParaRPr lang="en-GB" dirty="0">
              <a:ea typeface="Tahoma" panose="020B0604030504040204" pitchFamily="34" charset="0"/>
              <a:cs typeface="Tahoma" panose="020B0604030504040204" pitchFamily="34" charset="0"/>
            </a:endParaRP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Grand celebration evenings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Reward events/opportunities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Prizes/vouchers</a:t>
            </a:r>
          </a:p>
          <a:p>
            <a:pPr marL="285750" indent="-285750">
              <a:spcAft>
                <a:spcPts val="0"/>
              </a:spcAft>
              <a:buFont typeface="Arial" panose="020B0604020202020204" pitchFamily="34" charset="0"/>
              <a:buChar char="•"/>
            </a:pPr>
            <a:r>
              <a:rPr lang="en-GB" dirty="0" smtClean="0">
                <a:ea typeface="Tahoma" panose="020B0604030504040204" pitchFamily="34" charset="0"/>
                <a:cs typeface="Tahoma" panose="020B0604030504040204" pitchFamily="34" charset="0"/>
              </a:rPr>
              <a:t>Reward badges</a:t>
            </a:r>
          </a:p>
          <a:p>
            <a:pPr>
              <a:spcAft>
                <a:spcPts val="0"/>
              </a:spcAft>
            </a:pPr>
            <a:endParaRPr lang="en-GB" dirty="0">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504610" y="1391530"/>
            <a:ext cx="3273836" cy="2597121"/>
          </a:xfrm>
          <a:prstGeom prst="rect">
            <a:avLst/>
          </a:prstGeom>
        </p:spPr>
      </p:pic>
      <p:pic>
        <p:nvPicPr>
          <p:cNvPr id="4" name="Picture 3"/>
          <p:cNvPicPr>
            <a:picLocks noChangeAspect="1"/>
          </p:cNvPicPr>
          <p:nvPr/>
        </p:nvPicPr>
        <p:blipFill>
          <a:blip r:embed="rId4"/>
          <a:stretch>
            <a:fillRect/>
          </a:stretch>
        </p:blipFill>
        <p:spPr>
          <a:xfrm>
            <a:off x="6518607" y="3988651"/>
            <a:ext cx="3237257" cy="2816596"/>
          </a:xfrm>
          <a:prstGeom prst="rect">
            <a:avLst/>
          </a:prstGeom>
        </p:spPr>
      </p:pic>
    </p:spTree>
    <p:extLst>
      <p:ext uri="{BB962C8B-B14F-4D97-AF65-F5344CB8AC3E}">
        <p14:creationId xmlns:p14="http://schemas.microsoft.com/office/powerpoint/2010/main" val="3409059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Reward Certificates</a:t>
            </a:r>
            <a:endParaRPr lang="en-GB" b="1" dirty="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1821801" y="1572323"/>
            <a:ext cx="9239250" cy="3695700"/>
          </a:xfrm>
          <a:prstGeom prst="rect">
            <a:avLst/>
          </a:prstGeom>
        </p:spPr>
      </p:pic>
    </p:spTree>
    <p:extLst>
      <p:ext uri="{BB962C8B-B14F-4D97-AF65-F5344CB8AC3E}">
        <p14:creationId xmlns:p14="http://schemas.microsoft.com/office/powerpoint/2010/main" val="695511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057885" y="0"/>
            <a:ext cx="10120424" cy="1325563"/>
          </a:xfrm>
        </p:spPr>
        <p:txBody>
          <a:bodyPr/>
          <a:lstStyle/>
          <a:p>
            <a:pPr algn="ctr"/>
            <a:r>
              <a:rPr lang="en-GB" b="1" dirty="0" smtClean="0">
                <a:solidFill>
                  <a:srgbClr val="FF0000"/>
                </a:solidFill>
              </a:rPr>
              <a:t>Reward Badges</a:t>
            </a:r>
            <a:endParaRPr lang="en-GB" b="1" dirty="0">
              <a:solidFill>
                <a:srgbClr val="FF0000"/>
              </a:solidFill>
            </a:endParaRPr>
          </a:p>
        </p:txBody>
      </p:sp>
      <p:pic>
        <p:nvPicPr>
          <p:cNvPr id="6" name="Picture 5"/>
          <p:cNvPicPr>
            <a:picLocks noChangeAspect="1"/>
          </p:cNvPicPr>
          <p:nvPr/>
        </p:nvPicPr>
        <p:blipFill>
          <a:blip r:embed="rId3"/>
          <a:stretch>
            <a:fillRect/>
          </a:stretch>
        </p:blipFill>
        <p:spPr>
          <a:xfrm>
            <a:off x="1975355" y="1080654"/>
            <a:ext cx="4892041" cy="5334539"/>
          </a:xfrm>
          <a:prstGeom prst="rect">
            <a:avLst/>
          </a:prstGeom>
        </p:spPr>
      </p:pic>
      <p:sp>
        <p:nvSpPr>
          <p:cNvPr id="5" name="TextBox 4"/>
          <p:cNvSpPr txBox="1"/>
          <p:nvPr/>
        </p:nvSpPr>
        <p:spPr>
          <a:xfrm>
            <a:off x="7333673" y="1256145"/>
            <a:ext cx="3925454" cy="2308324"/>
          </a:xfrm>
          <a:prstGeom prst="rect">
            <a:avLst/>
          </a:prstGeom>
          <a:noFill/>
        </p:spPr>
        <p:txBody>
          <a:bodyPr wrap="square" rtlCol="0">
            <a:spAutoFit/>
          </a:bodyPr>
          <a:lstStyle/>
          <a:p>
            <a:r>
              <a:rPr lang="en-GB" dirty="0" smtClean="0"/>
              <a:t>As part of our rewards system if your child wins an award at one of our celebration evenings they maybe issued with one of the badges.</a:t>
            </a:r>
          </a:p>
          <a:p>
            <a:endParaRPr lang="en-GB" dirty="0"/>
          </a:p>
          <a:p>
            <a:endParaRPr lang="en-GB" dirty="0" smtClean="0"/>
          </a:p>
          <a:p>
            <a:r>
              <a:rPr lang="en-GB" dirty="0" smtClean="0"/>
              <a:t>The aim is to collect all of these badges by the time they reach Year 11.</a:t>
            </a:r>
            <a:endParaRPr lang="en-GB" dirty="0"/>
          </a:p>
        </p:txBody>
      </p:sp>
    </p:spTree>
    <p:extLst>
      <p:ext uri="{BB962C8B-B14F-4D97-AF65-F5344CB8AC3E}">
        <p14:creationId xmlns:p14="http://schemas.microsoft.com/office/powerpoint/2010/main" val="2368913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65000" cy="6783194"/>
          </a:xfrm>
          <a:prstGeom prst="rect">
            <a:avLst/>
          </a:prstGeom>
        </p:spPr>
      </p:pic>
      <p:sp>
        <p:nvSpPr>
          <p:cNvPr id="8" name="Title 7"/>
          <p:cNvSpPr>
            <a:spLocks noGrp="1"/>
          </p:cNvSpPr>
          <p:nvPr>
            <p:ph type="title"/>
          </p:nvPr>
        </p:nvSpPr>
        <p:spPr>
          <a:xfrm>
            <a:off x="1057885" y="0"/>
            <a:ext cx="10120424" cy="1325563"/>
          </a:xfrm>
        </p:spPr>
        <p:txBody>
          <a:bodyPr/>
          <a:lstStyle/>
          <a:p>
            <a:pPr algn="ctr"/>
            <a:r>
              <a:rPr lang="en-GB" b="1" dirty="0" smtClean="0">
                <a:solidFill>
                  <a:srgbClr val="FF0000"/>
                </a:solidFill>
              </a:rPr>
              <a:t>Reward Badges</a:t>
            </a:r>
            <a:endParaRPr lang="en-GB" b="1" dirty="0">
              <a:solidFill>
                <a:srgbClr val="FF0000"/>
              </a:solidFill>
            </a:endParaRPr>
          </a:p>
        </p:txBody>
      </p:sp>
      <p:pic>
        <p:nvPicPr>
          <p:cNvPr id="4" name="Picture 3"/>
          <p:cNvPicPr>
            <a:picLocks noChangeAspect="1"/>
          </p:cNvPicPr>
          <p:nvPr/>
        </p:nvPicPr>
        <p:blipFill>
          <a:blip r:embed="rId3"/>
          <a:stretch>
            <a:fillRect/>
          </a:stretch>
        </p:blipFill>
        <p:spPr>
          <a:xfrm>
            <a:off x="1515888" y="1325563"/>
            <a:ext cx="4633693" cy="5334539"/>
          </a:xfrm>
          <a:prstGeom prst="rect">
            <a:avLst/>
          </a:prstGeom>
        </p:spPr>
      </p:pic>
      <p:sp>
        <p:nvSpPr>
          <p:cNvPr id="3" name="TextBox 2"/>
          <p:cNvSpPr txBox="1"/>
          <p:nvPr/>
        </p:nvSpPr>
        <p:spPr>
          <a:xfrm>
            <a:off x="2432270" y="956231"/>
            <a:ext cx="2800927" cy="369332"/>
          </a:xfrm>
          <a:prstGeom prst="rect">
            <a:avLst/>
          </a:prstGeom>
          <a:noFill/>
        </p:spPr>
        <p:txBody>
          <a:bodyPr wrap="square" rtlCol="0">
            <a:spAutoFit/>
          </a:bodyPr>
          <a:lstStyle/>
          <a:p>
            <a:r>
              <a:rPr lang="en-GB" b="1" dirty="0" smtClean="0">
                <a:solidFill>
                  <a:srgbClr val="0070C0"/>
                </a:solidFill>
              </a:rPr>
              <a:t>Student Leadership badges</a:t>
            </a:r>
            <a:endParaRPr lang="en-GB" b="1" dirty="0">
              <a:solidFill>
                <a:srgbClr val="0070C0"/>
              </a:solidFill>
            </a:endParaRPr>
          </a:p>
        </p:txBody>
      </p:sp>
      <p:sp>
        <p:nvSpPr>
          <p:cNvPr id="7" name="TextBox 6"/>
          <p:cNvSpPr txBox="1"/>
          <p:nvPr/>
        </p:nvSpPr>
        <p:spPr>
          <a:xfrm>
            <a:off x="7065963" y="1325563"/>
            <a:ext cx="3925454" cy="2585323"/>
          </a:xfrm>
          <a:prstGeom prst="rect">
            <a:avLst/>
          </a:prstGeom>
          <a:noFill/>
        </p:spPr>
        <p:txBody>
          <a:bodyPr wrap="square" rtlCol="0">
            <a:spAutoFit/>
          </a:bodyPr>
          <a:lstStyle/>
          <a:p>
            <a:r>
              <a:rPr lang="en-GB" dirty="0" smtClean="0"/>
              <a:t>Students who regularly take part in these activities are issued with a badge to identify their role. </a:t>
            </a:r>
          </a:p>
          <a:p>
            <a:endParaRPr lang="en-GB" dirty="0"/>
          </a:p>
          <a:p>
            <a:r>
              <a:rPr lang="en-GB" dirty="0" smtClean="0"/>
              <a:t>They are also regularly awarded through bonus reward points, celebration breakfasts and lunches and fun opportunities/ activities throughout the year</a:t>
            </a:r>
            <a:endParaRPr lang="en-GB" dirty="0"/>
          </a:p>
        </p:txBody>
      </p:sp>
    </p:spTree>
    <p:extLst>
      <p:ext uri="{BB962C8B-B14F-4D97-AF65-F5344CB8AC3E}">
        <p14:creationId xmlns:p14="http://schemas.microsoft.com/office/powerpoint/2010/main" val="14231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9" name="Content Placeholder 8"/>
          <p:cNvSpPr>
            <a:spLocks noGrp="1"/>
          </p:cNvSpPr>
          <p:nvPr>
            <p:ph idx="1"/>
          </p:nvPr>
        </p:nvSpPr>
        <p:spPr>
          <a:xfrm>
            <a:off x="1420064" y="1078250"/>
            <a:ext cx="3153896" cy="4351338"/>
          </a:xfrm>
        </p:spPr>
        <p:txBody>
          <a:bodyPr>
            <a:noAutofit/>
          </a:bodyPr>
          <a:lstStyle/>
          <a:p>
            <a:pPr marL="0" indent="0">
              <a:buNone/>
            </a:pPr>
            <a:r>
              <a:rPr lang="en-GB" sz="1800" dirty="0" smtClean="0"/>
              <a:t>Enrichment gives pupils opportunities to try new and varied activities that may not strictly fit into the curriculum, but that develop character, resilience and motivation, and encourage them to pursue wider goals.</a:t>
            </a:r>
          </a:p>
          <a:p>
            <a:pPr marL="0" indent="0" algn="ctr">
              <a:buNone/>
            </a:pPr>
            <a:endParaRPr lang="en-GB" sz="1800" dirty="0"/>
          </a:p>
          <a:p>
            <a:pPr marL="0" indent="0">
              <a:buNone/>
            </a:pPr>
            <a:r>
              <a:rPr lang="en-GB" sz="1800" dirty="0" smtClean="0"/>
              <a:t>We promote enrichment activities through a range of:</a:t>
            </a:r>
          </a:p>
          <a:p>
            <a:r>
              <a:rPr lang="en-GB" sz="1800" dirty="0" smtClean="0"/>
              <a:t>Extra curricular activities</a:t>
            </a:r>
          </a:p>
          <a:p>
            <a:r>
              <a:rPr lang="en-GB" sz="1800" dirty="0" smtClean="0"/>
              <a:t>School Trips</a:t>
            </a:r>
          </a:p>
          <a:p>
            <a:r>
              <a:rPr lang="en-GB" sz="1800" dirty="0" smtClean="0"/>
              <a:t>School Awards</a:t>
            </a:r>
          </a:p>
          <a:p>
            <a:r>
              <a:rPr lang="en-GB" sz="1800" dirty="0" smtClean="0"/>
              <a:t>Leadership opportunities</a:t>
            </a:r>
          </a:p>
          <a:p>
            <a:r>
              <a:rPr lang="en-GB" sz="1800" dirty="0" smtClean="0"/>
              <a:t>Debating opportunities</a:t>
            </a:r>
            <a:endParaRPr lang="en-GB" sz="1800" dirty="0"/>
          </a:p>
        </p:txBody>
      </p:sp>
      <p:sp>
        <p:nvSpPr>
          <p:cNvPr id="5" name="Title 7"/>
          <p:cNvSpPr>
            <a:spLocks noGrp="1"/>
          </p:cNvSpPr>
          <p:nvPr>
            <p:ph type="title"/>
          </p:nvPr>
        </p:nvSpPr>
        <p:spPr>
          <a:xfrm>
            <a:off x="-2269279" y="0"/>
            <a:ext cx="10120312" cy="1325563"/>
          </a:xfrm>
        </p:spPr>
        <p:txBody>
          <a:bodyPr/>
          <a:lstStyle/>
          <a:p>
            <a:pPr algn="ctr"/>
            <a:r>
              <a:rPr lang="en-GB" b="1" dirty="0" smtClean="0">
                <a:solidFill>
                  <a:srgbClr val="FF0000"/>
                </a:solidFill>
              </a:rPr>
              <a:t>Enrichment</a:t>
            </a:r>
            <a:endParaRPr lang="en-GB" b="1" dirty="0">
              <a:solidFill>
                <a:srgbClr val="FF0000"/>
              </a:solidFill>
            </a:endParaRPr>
          </a:p>
        </p:txBody>
      </p:sp>
      <p:pic>
        <p:nvPicPr>
          <p:cNvPr id="3" name="Picture 2"/>
          <p:cNvPicPr>
            <a:picLocks noChangeAspect="1"/>
          </p:cNvPicPr>
          <p:nvPr/>
        </p:nvPicPr>
        <p:blipFill>
          <a:blip r:embed="rId3"/>
          <a:stretch>
            <a:fillRect/>
          </a:stretch>
        </p:blipFill>
        <p:spPr>
          <a:xfrm>
            <a:off x="4941700" y="28576"/>
            <a:ext cx="5178612" cy="6623304"/>
          </a:xfrm>
          <a:prstGeom prst="rect">
            <a:avLst/>
          </a:prstGeom>
        </p:spPr>
      </p:pic>
    </p:spTree>
    <p:extLst>
      <p:ext uri="{BB962C8B-B14F-4D97-AF65-F5344CB8AC3E}">
        <p14:creationId xmlns:p14="http://schemas.microsoft.com/office/powerpoint/2010/main" val="2259247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28576"/>
            <a:ext cx="10120424" cy="1325563"/>
          </a:xfrm>
        </p:spPr>
        <p:txBody>
          <a:bodyPr/>
          <a:lstStyle/>
          <a:p>
            <a:pPr algn="ctr"/>
            <a:r>
              <a:rPr lang="en-GB" b="1" dirty="0" smtClean="0">
                <a:solidFill>
                  <a:srgbClr val="FF0000"/>
                </a:solidFill>
              </a:rPr>
              <a:t>Extra Curricular</a:t>
            </a:r>
            <a:endParaRPr lang="en-GB" b="1" dirty="0">
              <a:solidFill>
                <a:srgbClr val="FF0000"/>
              </a:solidFill>
            </a:endParaRPr>
          </a:p>
        </p:txBody>
      </p:sp>
      <p:sp>
        <p:nvSpPr>
          <p:cNvPr id="3" name="Content Placeholder 2"/>
          <p:cNvSpPr>
            <a:spLocks noGrp="1"/>
          </p:cNvSpPr>
          <p:nvPr>
            <p:ph idx="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509626041"/>
              </p:ext>
            </p:extLst>
          </p:nvPr>
        </p:nvGraphicFramePr>
        <p:xfrm>
          <a:off x="1608160" y="1354139"/>
          <a:ext cx="8975680" cy="4852144"/>
        </p:xfrm>
        <a:graphic>
          <a:graphicData uri="http://schemas.openxmlformats.org/drawingml/2006/table">
            <a:tbl>
              <a:tblPr firstRow="1" bandRow="1">
                <a:tableStyleId>{5940675A-B579-460E-94D1-54222C63F5DA}</a:tableStyleId>
              </a:tblPr>
              <a:tblGrid>
                <a:gridCol w="2243920">
                  <a:extLst>
                    <a:ext uri="{9D8B030D-6E8A-4147-A177-3AD203B41FA5}">
                      <a16:colId xmlns:a16="http://schemas.microsoft.com/office/drawing/2014/main" val="2037051488"/>
                    </a:ext>
                  </a:extLst>
                </a:gridCol>
                <a:gridCol w="2243920">
                  <a:extLst>
                    <a:ext uri="{9D8B030D-6E8A-4147-A177-3AD203B41FA5}">
                      <a16:colId xmlns:a16="http://schemas.microsoft.com/office/drawing/2014/main" val="333839023"/>
                    </a:ext>
                  </a:extLst>
                </a:gridCol>
                <a:gridCol w="2243920">
                  <a:extLst>
                    <a:ext uri="{9D8B030D-6E8A-4147-A177-3AD203B41FA5}">
                      <a16:colId xmlns:a16="http://schemas.microsoft.com/office/drawing/2014/main" val="2749528831"/>
                    </a:ext>
                  </a:extLst>
                </a:gridCol>
                <a:gridCol w="2243920">
                  <a:extLst>
                    <a:ext uri="{9D8B030D-6E8A-4147-A177-3AD203B41FA5}">
                      <a16:colId xmlns:a16="http://schemas.microsoft.com/office/drawing/2014/main" val="1621856046"/>
                    </a:ext>
                  </a:extLst>
                </a:gridCol>
              </a:tblGrid>
              <a:tr h="660516">
                <a:tc>
                  <a:txBody>
                    <a:bodyPr/>
                    <a:lstStyle/>
                    <a:p>
                      <a:r>
                        <a:rPr lang="en-GB" sz="1800" dirty="0" smtClean="0"/>
                        <a:t>Day</a:t>
                      </a:r>
                      <a:endParaRPr lang="en-GB" sz="1800" dirty="0"/>
                    </a:p>
                  </a:txBody>
                  <a:tcPr>
                    <a:solidFill>
                      <a:srgbClr val="FFFF00"/>
                    </a:solidFill>
                  </a:tcPr>
                </a:tc>
                <a:tc>
                  <a:txBody>
                    <a:bodyPr/>
                    <a:lstStyle/>
                    <a:p>
                      <a:r>
                        <a:rPr lang="en-GB" sz="1800" dirty="0" smtClean="0"/>
                        <a:t>Club</a:t>
                      </a:r>
                      <a:endParaRPr lang="en-GB" sz="1800" dirty="0"/>
                    </a:p>
                  </a:txBody>
                  <a:tcPr>
                    <a:solidFill>
                      <a:srgbClr val="92D050"/>
                    </a:solidFill>
                  </a:tcPr>
                </a:tc>
                <a:tc>
                  <a:txBody>
                    <a:bodyPr/>
                    <a:lstStyle/>
                    <a:p>
                      <a:r>
                        <a:rPr lang="en-GB" sz="1800" dirty="0" smtClean="0"/>
                        <a:t>Staff</a:t>
                      </a:r>
                      <a:endParaRPr lang="en-GB" sz="1800" dirty="0"/>
                    </a:p>
                  </a:txBody>
                  <a:tcPr>
                    <a:solidFill>
                      <a:srgbClr val="00B0F0"/>
                    </a:solidFill>
                  </a:tcPr>
                </a:tc>
                <a:tc>
                  <a:txBody>
                    <a:bodyPr/>
                    <a:lstStyle/>
                    <a:p>
                      <a:r>
                        <a:rPr lang="en-GB" sz="1800" dirty="0" smtClean="0"/>
                        <a:t>Room</a:t>
                      </a:r>
                      <a:endParaRPr lang="en-GB" sz="1800" dirty="0"/>
                    </a:p>
                  </a:txBody>
                  <a:tcPr>
                    <a:solidFill>
                      <a:srgbClr val="FFC000"/>
                    </a:solidFill>
                  </a:tcPr>
                </a:tc>
                <a:extLst>
                  <a:ext uri="{0D108BD9-81ED-4DB2-BD59-A6C34878D82A}">
                    <a16:rowId xmlns:a16="http://schemas.microsoft.com/office/drawing/2014/main" val="951658505"/>
                  </a:ext>
                </a:extLst>
              </a:tr>
              <a:tr h="660516">
                <a:tc>
                  <a:txBody>
                    <a:bodyPr/>
                    <a:lstStyle/>
                    <a:p>
                      <a:r>
                        <a:rPr lang="en-GB" sz="1800" dirty="0" smtClean="0"/>
                        <a:t>Monday</a:t>
                      </a:r>
                      <a:endParaRPr lang="en-GB" sz="1800" dirty="0"/>
                    </a:p>
                  </a:txBody>
                  <a:tcPr/>
                </a:tc>
                <a:tc>
                  <a:txBody>
                    <a:bodyPr/>
                    <a:lstStyle/>
                    <a:p>
                      <a:r>
                        <a:rPr lang="en-GB" sz="1800" dirty="0" smtClean="0"/>
                        <a:t>Music Club</a:t>
                      </a:r>
                      <a:endParaRPr lang="en-GB" sz="1800" dirty="0"/>
                    </a:p>
                  </a:txBody>
                  <a:tcPr/>
                </a:tc>
                <a:tc>
                  <a:txBody>
                    <a:bodyPr/>
                    <a:lstStyle/>
                    <a:p>
                      <a:r>
                        <a:rPr lang="en-GB" sz="1800" dirty="0" smtClean="0"/>
                        <a:t>Mr</a:t>
                      </a:r>
                      <a:r>
                        <a:rPr lang="en-GB" sz="1800" baseline="0" dirty="0" smtClean="0"/>
                        <a:t> </a:t>
                      </a:r>
                      <a:r>
                        <a:rPr lang="en-GB" sz="1800" baseline="0" dirty="0" err="1" smtClean="0"/>
                        <a:t>Gillott</a:t>
                      </a:r>
                      <a:endParaRPr lang="en-GB" sz="1800" dirty="0"/>
                    </a:p>
                  </a:txBody>
                  <a:tcPr/>
                </a:tc>
                <a:tc>
                  <a:txBody>
                    <a:bodyPr/>
                    <a:lstStyle/>
                    <a:p>
                      <a:r>
                        <a:rPr lang="en-GB" sz="1800" dirty="0" smtClean="0"/>
                        <a:t>Music Room</a:t>
                      </a:r>
                      <a:endParaRPr lang="en-GB" sz="1800" dirty="0"/>
                    </a:p>
                  </a:txBody>
                  <a:tcPr/>
                </a:tc>
                <a:extLst>
                  <a:ext uri="{0D108BD9-81ED-4DB2-BD59-A6C34878D82A}">
                    <a16:rowId xmlns:a16="http://schemas.microsoft.com/office/drawing/2014/main" val="525047598"/>
                  </a:ext>
                </a:extLst>
              </a:tr>
              <a:tr h="660516">
                <a:tc>
                  <a:txBody>
                    <a:bodyPr/>
                    <a:lstStyle/>
                    <a:p>
                      <a:r>
                        <a:rPr lang="en-GB" sz="1800" dirty="0" smtClean="0"/>
                        <a:t>Wednesday</a:t>
                      </a:r>
                      <a:endParaRPr lang="en-GB" sz="1800" dirty="0"/>
                    </a:p>
                  </a:txBody>
                  <a:tcPr/>
                </a:tc>
                <a:tc>
                  <a:txBody>
                    <a:bodyPr/>
                    <a:lstStyle/>
                    <a:p>
                      <a:r>
                        <a:rPr lang="en-GB" sz="1800" dirty="0" smtClean="0"/>
                        <a:t>Dance Club</a:t>
                      </a:r>
                      <a:endParaRPr lang="en-GB" sz="1800" dirty="0"/>
                    </a:p>
                  </a:txBody>
                  <a:tcPr/>
                </a:tc>
                <a:tc>
                  <a:txBody>
                    <a:bodyPr/>
                    <a:lstStyle/>
                    <a:p>
                      <a:r>
                        <a:rPr lang="en-GB" sz="1800" dirty="0" smtClean="0"/>
                        <a:t>External</a:t>
                      </a:r>
                      <a:r>
                        <a:rPr lang="en-GB" sz="1800" baseline="0" dirty="0" smtClean="0"/>
                        <a:t> Coach</a:t>
                      </a:r>
                      <a:endParaRPr lang="en-GB" sz="1800" dirty="0"/>
                    </a:p>
                  </a:txBody>
                  <a:tcPr/>
                </a:tc>
                <a:tc>
                  <a:txBody>
                    <a:bodyPr/>
                    <a:lstStyle/>
                    <a:p>
                      <a:r>
                        <a:rPr lang="en-GB" sz="1800" dirty="0" smtClean="0"/>
                        <a:t>Dance Studio</a:t>
                      </a:r>
                      <a:endParaRPr lang="en-GB" sz="1800" dirty="0"/>
                    </a:p>
                  </a:txBody>
                  <a:tcPr/>
                </a:tc>
                <a:extLst>
                  <a:ext uri="{0D108BD9-81ED-4DB2-BD59-A6C34878D82A}">
                    <a16:rowId xmlns:a16="http://schemas.microsoft.com/office/drawing/2014/main" val="3411201533"/>
                  </a:ext>
                </a:extLst>
              </a:tr>
              <a:tr h="916192">
                <a:tc>
                  <a:txBody>
                    <a:bodyPr/>
                    <a:lstStyle/>
                    <a:p>
                      <a:r>
                        <a:rPr lang="en-GB" sz="1800" dirty="0" smtClean="0"/>
                        <a:t>Thursday</a:t>
                      </a:r>
                      <a:endParaRPr lang="en-GB" sz="1800" dirty="0"/>
                    </a:p>
                  </a:txBody>
                  <a:tcPr/>
                </a:tc>
                <a:tc>
                  <a:txBody>
                    <a:bodyPr/>
                    <a:lstStyle/>
                    <a:p>
                      <a:r>
                        <a:rPr lang="en-GB" sz="1800" dirty="0" smtClean="0"/>
                        <a:t>Drama Club –DNA play</a:t>
                      </a:r>
                      <a:endParaRPr lang="en-GB" sz="1800" dirty="0"/>
                    </a:p>
                  </a:txBody>
                  <a:tcPr/>
                </a:tc>
                <a:tc>
                  <a:txBody>
                    <a:bodyPr/>
                    <a:lstStyle/>
                    <a:p>
                      <a:r>
                        <a:rPr lang="en-GB" sz="1800" dirty="0" smtClean="0"/>
                        <a:t>Mr</a:t>
                      </a:r>
                      <a:r>
                        <a:rPr lang="en-GB" sz="1800" baseline="0" dirty="0" smtClean="0"/>
                        <a:t> Hulme</a:t>
                      </a:r>
                    </a:p>
                    <a:p>
                      <a:r>
                        <a:rPr lang="en-GB" sz="1800" baseline="0" dirty="0" smtClean="0"/>
                        <a:t>Mr </a:t>
                      </a:r>
                      <a:r>
                        <a:rPr lang="en-GB" sz="1800" baseline="0" dirty="0" err="1" smtClean="0"/>
                        <a:t>McKeown</a:t>
                      </a:r>
                      <a:endParaRPr lang="en-GB" sz="1800" dirty="0"/>
                    </a:p>
                  </a:txBody>
                  <a:tcPr/>
                </a:tc>
                <a:tc>
                  <a:txBody>
                    <a:bodyPr/>
                    <a:lstStyle/>
                    <a:p>
                      <a:r>
                        <a:rPr lang="en-GB" sz="1800" dirty="0" smtClean="0"/>
                        <a:t>250</a:t>
                      </a:r>
                      <a:endParaRPr lang="en-GB" sz="1800" dirty="0"/>
                    </a:p>
                  </a:txBody>
                  <a:tcPr/>
                </a:tc>
                <a:extLst>
                  <a:ext uri="{0D108BD9-81ED-4DB2-BD59-A6C34878D82A}">
                    <a16:rowId xmlns:a16="http://schemas.microsoft.com/office/drawing/2014/main" val="3848573192"/>
                  </a:ext>
                </a:extLst>
              </a:tr>
              <a:tr h="651468">
                <a:tc>
                  <a:txBody>
                    <a:bodyPr/>
                    <a:lstStyle/>
                    <a:p>
                      <a:r>
                        <a:rPr lang="en-GB" sz="1800" dirty="0" smtClean="0"/>
                        <a:t>Thursday</a:t>
                      </a:r>
                      <a:endParaRPr lang="en-GB" sz="1800" dirty="0"/>
                    </a:p>
                  </a:txBody>
                  <a:tcPr/>
                </a:tc>
                <a:tc>
                  <a:txBody>
                    <a:bodyPr/>
                    <a:lstStyle/>
                    <a:p>
                      <a:r>
                        <a:rPr lang="en-GB" sz="1800" dirty="0" smtClean="0"/>
                        <a:t>Girls</a:t>
                      </a:r>
                      <a:r>
                        <a:rPr lang="en-GB" sz="1800" baseline="0" dirty="0" smtClean="0"/>
                        <a:t> Football</a:t>
                      </a:r>
                      <a:endParaRPr lang="en-GB" sz="1800" dirty="0"/>
                    </a:p>
                  </a:txBody>
                  <a:tcPr/>
                </a:tc>
                <a:tc>
                  <a:txBody>
                    <a:bodyPr/>
                    <a:lstStyle/>
                    <a:p>
                      <a:r>
                        <a:rPr lang="en-GB" sz="1800" dirty="0" smtClean="0"/>
                        <a:t>Miss Reid</a:t>
                      </a:r>
                      <a:endParaRPr lang="en-GB" sz="1800" dirty="0"/>
                    </a:p>
                  </a:txBody>
                  <a:tcPr/>
                </a:tc>
                <a:tc>
                  <a:txBody>
                    <a:bodyPr/>
                    <a:lstStyle/>
                    <a:p>
                      <a:r>
                        <a:rPr lang="en-GB" sz="1800" dirty="0" smtClean="0"/>
                        <a:t>Sports Field</a:t>
                      </a:r>
                      <a:endParaRPr lang="en-GB" sz="1800" dirty="0"/>
                    </a:p>
                  </a:txBody>
                  <a:tcPr/>
                </a:tc>
                <a:extLst>
                  <a:ext uri="{0D108BD9-81ED-4DB2-BD59-A6C34878D82A}">
                    <a16:rowId xmlns:a16="http://schemas.microsoft.com/office/drawing/2014/main" val="2948950940"/>
                  </a:ext>
                </a:extLst>
              </a:tr>
              <a:tr h="651468">
                <a:tc>
                  <a:txBody>
                    <a:bodyPr/>
                    <a:lstStyle/>
                    <a:p>
                      <a:r>
                        <a:rPr lang="en-GB" sz="1800" dirty="0" smtClean="0"/>
                        <a:t>Thursday</a:t>
                      </a:r>
                      <a:endParaRPr lang="en-GB" sz="1800" dirty="0"/>
                    </a:p>
                  </a:txBody>
                  <a:tcPr/>
                </a:tc>
                <a:tc>
                  <a:txBody>
                    <a:bodyPr/>
                    <a:lstStyle/>
                    <a:p>
                      <a:r>
                        <a:rPr lang="en-GB" sz="1800" dirty="0" smtClean="0"/>
                        <a:t>Chess Club</a:t>
                      </a:r>
                      <a:endParaRPr lang="en-GB" sz="1800" dirty="0"/>
                    </a:p>
                  </a:txBody>
                  <a:tcPr/>
                </a:tc>
                <a:tc>
                  <a:txBody>
                    <a:bodyPr/>
                    <a:lstStyle/>
                    <a:p>
                      <a:r>
                        <a:rPr lang="en-GB" sz="1800" dirty="0" smtClean="0"/>
                        <a:t>Mr King</a:t>
                      </a:r>
                      <a:endParaRPr lang="en-GB" sz="1800" dirty="0"/>
                    </a:p>
                  </a:txBody>
                  <a:tcPr/>
                </a:tc>
                <a:tc>
                  <a:txBody>
                    <a:bodyPr/>
                    <a:lstStyle/>
                    <a:p>
                      <a:r>
                        <a:rPr lang="en-GB" sz="1800" dirty="0" smtClean="0"/>
                        <a:t>139</a:t>
                      </a:r>
                      <a:endParaRPr lang="en-GB" sz="1800" dirty="0"/>
                    </a:p>
                  </a:txBody>
                  <a:tcPr/>
                </a:tc>
                <a:extLst>
                  <a:ext uri="{0D108BD9-81ED-4DB2-BD59-A6C34878D82A}">
                    <a16:rowId xmlns:a16="http://schemas.microsoft.com/office/drawing/2014/main" val="220388279"/>
                  </a:ext>
                </a:extLst>
              </a:tr>
              <a:tr h="651468">
                <a:tc>
                  <a:txBody>
                    <a:bodyPr/>
                    <a:lstStyle/>
                    <a:p>
                      <a:r>
                        <a:rPr lang="en-GB" sz="1800" dirty="0" smtClean="0"/>
                        <a:t>Thursday</a:t>
                      </a:r>
                      <a:endParaRPr lang="en-GB" sz="1800" dirty="0"/>
                    </a:p>
                  </a:txBody>
                  <a:tcPr/>
                </a:tc>
                <a:tc>
                  <a:txBody>
                    <a:bodyPr/>
                    <a:lstStyle/>
                    <a:p>
                      <a:r>
                        <a:rPr lang="en-GB" sz="1800" dirty="0" smtClean="0"/>
                        <a:t>Music</a:t>
                      </a:r>
                      <a:r>
                        <a:rPr lang="en-GB" sz="1800" baseline="0" dirty="0" smtClean="0"/>
                        <a:t> Club</a:t>
                      </a:r>
                      <a:endParaRPr lang="en-GB" sz="1800" dirty="0"/>
                    </a:p>
                  </a:txBody>
                  <a:tcPr/>
                </a:tc>
                <a:tc>
                  <a:txBody>
                    <a:bodyPr/>
                    <a:lstStyle/>
                    <a:p>
                      <a:r>
                        <a:rPr lang="en-GB" sz="1800" dirty="0" smtClean="0"/>
                        <a:t>Mr </a:t>
                      </a:r>
                      <a:r>
                        <a:rPr lang="en-GB" sz="1800" dirty="0" err="1" smtClean="0"/>
                        <a:t>Gillott</a:t>
                      </a:r>
                      <a:endParaRPr lang="en-GB" sz="1800" dirty="0"/>
                    </a:p>
                  </a:txBody>
                  <a:tcPr/>
                </a:tc>
                <a:tc>
                  <a:txBody>
                    <a:bodyPr/>
                    <a:lstStyle/>
                    <a:p>
                      <a:r>
                        <a:rPr lang="en-GB" sz="1800" dirty="0" smtClean="0"/>
                        <a:t>Music</a:t>
                      </a:r>
                      <a:r>
                        <a:rPr lang="en-GB" sz="1800" baseline="0" dirty="0" smtClean="0"/>
                        <a:t> Room</a:t>
                      </a:r>
                      <a:endParaRPr lang="en-GB" sz="1800" dirty="0"/>
                    </a:p>
                  </a:txBody>
                  <a:tcPr/>
                </a:tc>
                <a:extLst>
                  <a:ext uri="{0D108BD9-81ED-4DB2-BD59-A6C34878D82A}">
                    <a16:rowId xmlns:a16="http://schemas.microsoft.com/office/drawing/2014/main" val="3830812780"/>
                  </a:ext>
                </a:extLst>
              </a:tr>
            </a:tbl>
          </a:graphicData>
        </a:graphic>
      </p:graphicFrame>
    </p:spTree>
    <p:extLst>
      <p:ext uri="{BB962C8B-B14F-4D97-AF65-F5344CB8AC3E}">
        <p14:creationId xmlns:p14="http://schemas.microsoft.com/office/powerpoint/2010/main" val="392161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Quality of Education: Diarmaid Casey</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4000" dirty="0" smtClean="0"/>
              <a:t>Overview:</a:t>
            </a:r>
          </a:p>
          <a:p>
            <a:pPr lvl="1"/>
            <a:r>
              <a:rPr lang="en-GB" sz="3600" dirty="0" smtClean="0"/>
              <a:t>Year 10 curriculum</a:t>
            </a:r>
          </a:p>
          <a:p>
            <a:pPr lvl="1"/>
            <a:r>
              <a:rPr lang="en-GB" sz="3600" dirty="0" smtClean="0"/>
              <a:t>Remote curriculum</a:t>
            </a:r>
          </a:p>
          <a:p>
            <a:pPr lvl="1"/>
            <a:r>
              <a:rPr lang="en-GB" sz="3600" dirty="0" smtClean="0"/>
              <a:t>Adapted curriculum</a:t>
            </a:r>
          </a:p>
          <a:p>
            <a:pPr lvl="1"/>
            <a:r>
              <a:rPr lang="en-GB" sz="3600" dirty="0" smtClean="0"/>
              <a:t>Assessment</a:t>
            </a:r>
          </a:p>
          <a:p>
            <a:pPr lvl="1"/>
            <a:r>
              <a:rPr lang="en-GB" sz="3600" dirty="0" smtClean="0"/>
              <a:t>Classroom expectations / Attitude to Learning</a:t>
            </a:r>
          </a:p>
          <a:p>
            <a:pPr lvl="1"/>
            <a:r>
              <a:rPr lang="en-GB" sz="3600" dirty="0"/>
              <a:t>Homework</a:t>
            </a:r>
          </a:p>
          <a:p>
            <a:endParaRPr lang="en-GB" dirty="0"/>
          </a:p>
        </p:txBody>
      </p:sp>
    </p:spTree>
    <p:extLst>
      <p:ext uri="{BB962C8B-B14F-4D97-AF65-F5344CB8AC3E}">
        <p14:creationId xmlns:p14="http://schemas.microsoft.com/office/powerpoint/2010/main" val="436728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Extra Curricular</a:t>
            </a:r>
          </a:p>
        </p:txBody>
      </p:sp>
      <p:sp>
        <p:nvSpPr>
          <p:cNvPr id="9" name="Content Placeholder 8"/>
          <p:cNvSpPr>
            <a:spLocks noGrp="1"/>
          </p:cNvSpPr>
          <p:nvPr>
            <p:ph idx="1"/>
          </p:nvPr>
        </p:nvSpPr>
        <p:spPr>
          <a:xfrm>
            <a:off x="1298031" y="1456170"/>
            <a:ext cx="10120423" cy="4351338"/>
          </a:xfrm>
        </p:spPr>
        <p:txBody>
          <a:bodyPr>
            <a:normAutofit fontScale="92500" lnSpcReduction="20000"/>
          </a:bodyPr>
          <a:lstStyle/>
          <a:p>
            <a:pPr marL="0" indent="0" algn="ctr" fontAlgn="base">
              <a:buNone/>
            </a:pPr>
            <a:endParaRPr lang="en-GB" dirty="0"/>
          </a:p>
          <a:p>
            <a:pPr marL="0" indent="0" algn="ctr" fontAlgn="base">
              <a:buNone/>
            </a:pPr>
            <a:r>
              <a:rPr lang="en-GB" sz="7200" b="1" i="1" u="sng" dirty="0">
                <a:solidFill>
                  <a:srgbClr val="00B050"/>
                </a:solidFill>
              </a:rPr>
              <a:t>CROSS COUNTRY RUNNING</a:t>
            </a:r>
          </a:p>
          <a:p>
            <a:pPr fontAlgn="base"/>
            <a:endParaRPr lang="en-GB" dirty="0"/>
          </a:p>
          <a:p>
            <a:pPr fontAlgn="base"/>
            <a:r>
              <a:rPr lang="en-GB" dirty="0"/>
              <a:t>Saturday 25th September - High Hazels Park</a:t>
            </a:r>
          </a:p>
          <a:p>
            <a:pPr fontAlgn="base"/>
            <a:r>
              <a:rPr lang="en-GB" dirty="0"/>
              <a:t>Saturday 9th October - Norfolk Park</a:t>
            </a:r>
          </a:p>
          <a:p>
            <a:pPr fontAlgn="base"/>
            <a:r>
              <a:rPr lang="en-GB" dirty="0"/>
              <a:t>Saturday 6th November - Bradfield School</a:t>
            </a:r>
          </a:p>
          <a:p>
            <a:pPr fontAlgn="base"/>
            <a:r>
              <a:rPr lang="en-GB" dirty="0"/>
              <a:t>Saturday 20th November - Longley Park</a:t>
            </a:r>
          </a:p>
          <a:p>
            <a:pPr fontAlgn="base"/>
            <a:r>
              <a:rPr lang="en-GB" dirty="0"/>
              <a:t>Saturday 11th December - Castle Dyke Sports Centre</a:t>
            </a:r>
          </a:p>
          <a:p>
            <a:pPr fontAlgn="base"/>
            <a:r>
              <a:rPr lang="en-GB" dirty="0"/>
              <a:t>Saturday 15th January - Graves Park (City Championships)</a:t>
            </a:r>
          </a:p>
          <a:p>
            <a:endParaRPr lang="en-GB" dirty="0"/>
          </a:p>
        </p:txBody>
      </p:sp>
      <p:pic>
        <p:nvPicPr>
          <p:cNvPr id="3" name="Picture 2"/>
          <p:cNvPicPr>
            <a:picLocks noChangeAspect="1"/>
          </p:cNvPicPr>
          <p:nvPr/>
        </p:nvPicPr>
        <p:blipFill>
          <a:blip r:embed="rId3"/>
          <a:stretch>
            <a:fillRect/>
          </a:stretch>
        </p:blipFill>
        <p:spPr>
          <a:xfrm>
            <a:off x="8483406" y="3241303"/>
            <a:ext cx="2870393" cy="1496952"/>
          </a:xfrm>
          <a:prstGeom prst="rect">
            <a:avLst/>
          </a:prstGeom>
        </p:spPr>
      </p:pic>
    </p:spTree>
    <p:extLst>
      <p:ext uri="{BB962C8B-B14F-4D97-AF65-F5344CB8AC3E}">
        <p14:creationId xmlns:p14="http://schemas.microsoft.com/office/powerpoint/2010/main" val="2196241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248708"/>
            <a:ext cx="10120424" cy="1325563"/>
          </a:xfrm>
        </p:spPr>
        <p:txBody>
          <a:bodyPr/>
          <a:lstStyle/>
          <a:p>
            <a:pPr algn="ctr"/>
            <a:r>
              <a:rPr lang="en-GB" b="1" dirty="0" smtClean="0">
                <a:solidFill>
                  <a:srgbClr val="FF0000"/>
                </a:solidFill>
              </a:rPr>
              <a:t>Communication</a:t>
            </a:r>
            <a:endParaRPr lang="en-GB" b="1" dirty="0">
              <a:solidFill>
                <a:srgbClr val="FF0000"/>
              </a:solidFill>
            </a:endParaRPr>
          </a:p>
        </p:txBody>
      </p:sp>
      <p:sp>
        <p:nvSpPr>
          <p:cNvPr id="9" name="Content Placeholder 8"/>
          <p:cNvSpPr>
            <a:spLocks noGrp="1"/>
          </p:cNvSpPr>
          <p:nvPr>
            <p:ph idx="1"/>
          </p:nvPr>
        </p:nvSpPr>
        <p:spPr>
          <a:xfrm>
            <a:off x="1233376" y="1354570"/>
            <a:ext cx="10120423" cy="4351338"/>
          </a:xfrm>
        </p:spPr>
        <p:txBody>
          <a:bodyPr>
            <a:normAutofit fontScale="25000" lnSpcReduction="20000"/>
          </a:bodyPr>
          <a:lstStyle/>
          <a:p>
            <a:pPr marL="0" indent="0">
              <a:buNone/>
            </a:pPr>
            <a:r>
              <a:rPr lang="en-GB" sz="8000" dirty="0"/>
              <a:t>We believe that a good two way communication between </a:t>
            </a:r>
            <a:r>
              <a:rPr lang="en-GB" sz="8000" dirty="0" err="1"/>
              <a:t>Birley</a:t>
            </a:r>
            <a:r>
              <a:rPr lang="en-GB" sz="8000" dirty="0"/>
              <a:t> Academy and parents/carers is necessary in supporting students success. Over the year we will communicate with you using a variety of methods. </a:t>
            </a:r>
          </a:p>
          <a:p>
            <a:pPr marL="0" indent="0">
              <a:buNone/>
            </a:pPr>
            <a:endParaRPr lang="en-GB" sz="8000" dirty="0"/>
          </a:p>
          <a:p>
            <a:pPr marL="0" indent="0">
              <a:buNone/>
            </a:pPr>
            <a:r>
              <a:rPr lang="en-GB" sz="8000" b="1" dirty="0">
                <a:solidFill>
                  <a:srgbClr val="0070C0"/>
                </a:solidFill>
              </a:rPr>
              <a:t>Go4Schools: </a:t>
            </a:r>
            <a:r>
              <a:rPr lang="en-GB" sz="8000" b="1" dirty="0"/>
              <a:t>This is our primary method of communication with you. </a:t>
            </a:r>
            <a:r>
              <a:rPr lang="en-GB" sz="8000" dirty="0"/>
              <a:t>You will receive a login, username and password to access information on Go4Schools. You will be able to access your child's account to look at details of their reward points and behaviour points.</a:t>
            </a:r>
          </a:p>
          <a:p>
            <a:pPr marL="0" indent="0">
              <a:buNone/>
            </a:pPr>
            <a:endParaRPr lang="en-GB" sz="8000" b="1" dirty="0">
              <a:solidFill>
                <a:srgbClr val="0070C0"/>
              </a:solidFill>
            </a:endParaRPr>
          </a:p>
          <a:p>
            <a:pPr marL="0" indent="0">
              <a:buNone/>
            </a:pPr>
            <a:r>
              <a:rPr lang="en-GB" sz="8000" b="1" dirty="0" smtClean="0">
                <a:solidFill>
                  <a:srgbClr val="0070C0"/>
                </a:solidFill>
              </a:rPr>
              <a:t>Newsletters</a:t>
            </a:r>
            <a:endParaRPr lang="en-GB" sz="8000" dirty="0"/>
          </a:p>
          <a:p>
            <a:pPr marL="0" indent="0">
              <a:buNone/>
            </a:pPr>
            <a:r>
              <a:rPr lang="en-GB" sz="8000" b="1" dirty="0">
                <a:solidFill>
                  <a:srgbClr val="0070C0"/>
                </a:solidFill>
              </a:rPr>
              <a:t>Emails and phone </a:t>
            </a:r>
            <a:r>
              <a:rPr lang="en-GB" sz="8000" b="1" dirty="0" smtClean="0">
                <a:solidFill>
                  <a:srgbClr val="0070C0"/>
                </a:solidFill>
              </a:rPr>
              <a:t>calls</a:t>
            </a:r>
            <a:endParaRPr lang="en-GB" sz="8000" dirty="0"/>
          </a:p>
          <a:p>
            <a:pPr marL="0" indent="0">
              <a:buNone/>
            </a:pPr>
            <a:r>
              <a:rPr lang="en-GB" sz="8000" b="1" dirty="0">
                <a:solidFill>
                  <a:srgbClr val="0070C0"/>
                </a:solidFill>
              </a:rPr>
              <a:t>Parents </a:t>
            </a:r>
            <a:r>
              <a:rPr lang="en-GB" sz="8000" b="1" dirty="0" smtClean="0">
                <a:solidFill>
                  <a:srgbClr val="0070C0"/>
                </a:solidFill>
              </a:rPr>
              <a:t>Evenings</a:t>
            </a:r>
            <a:endParaRPr lang="en-GB" sz="8000" dirty="0"/>
          </a:p>
          <a:p>
            <a:pPr marL="0" indent="0">
              <a:buNone/>
            </a:pPr>
            <a:r>
              <a:rPr lang="en-GB" sz="8000" b="1" dirty="0" smtClean="0">
                <a:solidFill>
                  <a:srgbClr val="0070C0"/>
                </a:solidFill>
              </a:rPr>
              <a:t>Students reports</a:t>
            </a:r>
            <a:endParaRPr lang="en-GB" sz="8000" b="1" dirty="0">
              <a:solidFill>
                <a:srgbClr val="0070C0"/>
              </a:solidFill>
            </a:endParaRPr>
          </a:p>
          <a:p>
            <a:pPr marL="0" indent="0">
              <a:buNone/>
            </a:pPr>
            <a:r>
              <a:rPr lang="en-GB" sz="8000" b="1" dirty="0" smtClean="0">
                <a:solidFill>
                  <a:srgbClr val="0070C0"/>
                </a:solidFill>
              </a:rPr>
              <a:t>School </a:t>
            </a:r>
            <a:r>
              <a:rPr lang="en-GB" sz="8000" b="1" dirty="0">
                <a:solidFill>
                  <a:srgbClr val="0070C0"/>
                </a:solidFill>
              </a:rPr>
              <a:t>Website: </a:t>
            </a:r>
            <a:r>
              <a:rPr lang="en-GB" sz="8000" dirty="0"/>
              <a:t>www.birleysecondaryacademy.co.uk</a:t>
            </a:r>
          </a:p>
          <a:p>
            <a:pPr marL="0" indent="0">
              <a:buNone/>
            </a:pPr>
            <a:endParaRPr lang="en-GB" sz="8000" dirty="0"/>
          </a:p>
          <a:p>
            <a:pPr marL="0" indent="0">
              <a:buNone/>
            </a:pPr>
            <a:r>
              <a:rPr lang="en-GB" sz="8000" dirty="0"/>
              <a:t>We also have a number of </a:t>
            </a:r>
            <a:r>
              <a:rPr lang="en-GB" sz="8000" b="1" dirty="0">
                <a:solidFill>
                  <a:srgbClr val="0070C0"/>
                </a:solidFill>
              </a:rPr>
              <a:t>social media </a:t>
            </a:r>
            <a:r>
              <a:rPr lang="en-GB" sz="8000" dirty="0"/>
              <a:t>websites which you can follow</a:t>
            </a:r>
            <a:r>
              <a:rPr lang="en-GB" dirty="0"/>
              <a:t>.</a:t>
            </a:r>
          </a:p>
          <a:p>
            <a:endParaRPr lang="en-GB" dirty="0"/>
          </a:p>
          <a:p>
            <a:endParaRPr lang="en-GB" dirty="0"/>
          </a:p>
        </p:txBody>
      </p:sp>
      <p:pic>
        <p:nvPicPr>
          <p:cNvPr id="3" name="Picture 2"/>
          <p:cNvPicPr>
            <a:picLocks noChangeAspect="1"/>
          </p:cNvPicPr>
          <p:nvPr/>
        </p:nvPicPr>
        <p:blipFill>
          <a:blip r:embed="rId3"/>
          <a:stretch>
            <a:fillRect/>
          </a:stretch>
        </p:blipFill>
        <p:spPr>
          <a:xfrm>
            <a:off x="9376674" y="3094181"/>
            <a:ext cx="2398604" cy="3431261"/>
          </a:xfrm>
          <a:prstGeom prst="rect">
            <a:avLst/>
          </a:prstGeom>
        </p:spPr>
      </p:pic>
    </p:spTree>
    <p:extLst>
      <p:ext uri="{BB962C8B-B14F-4D97-AF65-F5344CB8AC3E}">
        <p14:creationId xmlns:p14="http://schemas.microsoft.com/office/powerpoint/2010/main" val="3658152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4041231" y="28576"/>
            <a:ext cx="10120424" cy="1325563"/>
          </a:xfrm>
        </p:spPr>
        <p:txBody>
          <a:bodyPr/>
          <a:lstStyle/>
          <a:p>
            <a:pPr algn="ctr"/>
            <a:r>
              <a:rPr lang="en-GB" b="1" dirty="0" smtClean="0">
                <a:solidFill>
                  <a:srgbClr val="FF0000"/>
                </a:solidFill>
              </a:rPr>
              <a:t>Key contacts</a:t>
            </a:r>
            <a:endParaRPr lang="en-GB" b="1" dirty="0">
              <a:solidFill>
                <a:srgbClr val="FF0000"/>
              </a:solidFill>
            </a:endParaRPr>
          </a:p>
        </p:txBody>
      </p:sp>
      <p:sp>
        <p:nvSpPr>
          <p:cNvPr id="9" name="Content Placeholder 8"/>
          <p:cNvSpPr>
            <a:spLocks noGrp="1"/>
          </p:cNvSpPr>
          <p:nvPr>
            <p:ph idx="1"/>
          </p:nvPr>
        </p:nvSpPr>
        <p:spPr>
          <a:xfrm>
            <a:off x="1196431" y="310862"/>
            <a:ext cx="10120423" cy="4351338"/>
          </a:xfrm>
        </p:spPr>
        <p:txBody>
          <a:bodyPr>
            <a:noAutofit/>
          </a:bodyPr>
          <a:lstStyle/>
          <a:p>
            <a:pPr marL="0" lvl="0" indent="0">
              <a:buNone/>
            </a:pPr>
            <a:r>
              <a:rPr lang="en-GB" sz="1400" dirty="0">
                <a:solidFill>
                  <a:prstClr val="black"/>
                </a:solidFill>
                <a:hlinkClick r:id="rId3"/>
              </a:rPr>
              <a:t>Matthewhunt@birleysecondaryacademy.co.uk</a:t>
            </a:r>
            <a:endParaRPr lang="en-GB" sz="1400" dirty="0">
              <a:solidFill>
                <a:prstClr val="black"/>
              </a:solidFill>
            </a:endParaRPr>
          </a:p>
          <a:p>
            <a:pPr marL="0" lvl="0" indent="0">
              <a:buNone/>
            </a:pPr>
            <a:r>
              <a:rPr lang="en-GB" sz="1400" dirty="0">
                <a:solidFill>
                  <a:prstClr val="black"/>
                </a:solidFill>
              </a:rPr>
              <a:t>Progress Leader for Y7</a:t>
            </a:r>
          </a:p>
          <a:p>
            <a:pPr lvl="0"/>
            <a:endParaRPr lang="en-GB" sz="1400" dirty="0">
              <a:solidFill>
                <a:prstClr val="black"/>
              </a:solidFill>
            </a:endParaRPr>
          </a:p>
          <a:p>
            <a:pPr marL="0" indent="0">
              <a:buNone/>
            </a:pPr>
            <a:r>
              <a:rPr lang="en-GB" sz="1400" dirty="0">
                <a:hlinkClick r:id="rId4"/>
              </a:rPr>
              <a:t>Sarahyellott</a:t>
            </a:r>
            <a:r>
              <a:rPr lang="en-GB" sz="1400" dirty="0">
                <a:solidFill>
                  <a:prstClr val="black"/>
                </a:solidFill>
                <a:hlinkClick r:id="rId4"/>
              </a:rPr>
              <a:t>@birleysecondaryacademy.co.uk</a:t>
            </a:r>
            <a:endParaRPr lang="en-GB" sz="1400" dirty="0">
              <a:solidFill>
                <a:prstClr val="black"/>
              </a:solidFill>
            </a:endParaRPr>
          </a:p>
          <a:p>
            <a:pPr marL="0" indent="0">
              <a:buNone/>
            </a:pPr>
            <a:r>
              <a:rPr lang="en-GB" sz="1400" dirty="0">
                <a:solidFill>
                  <a:prstClr val="black"/>
                </a:solidFill>
              </a:rPr>
              <a:t>Year Leader</a:t>
            </a:r>
          </a:p>
          <a:p>
            <a:pPr marL="0" indent="0">
              <a:buNone/>
            </a:pPr>
            <a:endParaRPr lang="en-GB" sz="1400" dirty="0">
              <a:solidFill>
                <a:prstClr val="black"/>
              </a:solidFill>
            </a:endParaRPr>
          </a:p>
          <a:p>
            <a:pPr marL="0" indent="0">
              <a:buNone/>
            </a:pPr>
            <a:r>
              <a:rPr lang="en-GB" sz="1400" dirty="0">
                <a:solidFill>
                  <a:prstClr val="black"/>
                </a:solidFill>
                <a:hlinkClick r:id="rId5"/>
              </a:rPr>
              <a:t>Markjones@birleysecondaryacademy.co.uk</a:t>
            </a:r>
            <a:r>
              <a:rPr lang="en-GB" sz="1400" dirty="0">
                <a:solidFill>
                  <a:prstClr val="black"/>
                </a:solidFill>
              </a:rPr>
              <a:t> </a:t>
            </a:r>
          </a:p>
          <a:p>
            <a:pPr marL="0" indent="0">
              <a:buNone/>
            </a:pPr>
            <a:r>
              <a:rPr lang="en-GB" sz="1400" dirty="0">
                <a:solidFill>
                  <a:prstClr val="black"/>
                </a:solidFill>
              </a:rPr>
              <a:t>Deputy </a:t>
            </a:r>
            <a:r>
              <a:rPr lang="en-GB" sz="1400" dirty="0" err="1">
                <a:solidFill>
                  <a:prstClr val="black"/>
                </a:solidFill>
              </a:rPr>
              <a:t>Headteacher</a:t>
            </a:r>
            <a:r>
              <a:rPr lang="en-GB" sz="1400" dirty="0">
                <a:solidFill>
                  <a:prstClr val="black"/>
                </a:solidFill>
              </a:rPr>
              <a:t> for Behaviour and Attitudes and Safeguarding Lead</a:t>
            </a:r>
          </a:p>
          <a:p>
            <a:pPr marL="0" indent="0">
              <a:buNone/>
            </a:pPr>
            <a:endParaRPr lang="en-GB" sz="1400" dirty="0">
              <a:solidFill>
                <a:prstClr val="black"/>
              </a:solidFill>
            </a:endParaRPr>
          </a:p>
          <a:p>
            <a:pPr marL="0" indent="0">
              <a:buNone/>
            </a:pPr>
            <a:r>
              <a:rPr lang="en-GB" sz="1400" dirty="0">
                <a:solidFill>
                  <a:prstClr val="black"/>
                </a:solidFill>
                <a:hlinkClick r:id="rId6"/>
              </a:rPr>
              <a:t>Diarmaidcasey@birleysecondaryacademy.co.uk</a:t>
            </a:r>
            <a:endParaRPr lang="en-GB" sz="1400" dirty="0">
              <a:solidFill>
                <a:prstClr val="black"/>
              </a:solidFill>
            </a:endParaRPr>
          </a:p>
          <a:p>
            <a:pPr marL="0" indent="0">
              <a:buNone/>
            </a:pPr>
            <a:r>
              <a:rPr lang="en-GB" sz="1400" dirty="0">
                <a:solidFill>
                  <a:prstClr val="black"/>
                </a:solidFill>
              </a:rPr>
              <a:t>Deputy </a:t>
            </a:r>
            <a:r>
              <a:rPr lang="en-GB" sz="1400" dirty="0" err="1">
                <a:solidFill>
                  <a:prstClr val="black"/>
                </a:solidFill>
              </a:rPr>
              <a:t>Headteacher</a:t>
            </a:r>
            <a:r>
              <a:rPr lang="en-GB" sz="1400" dirty="0">
                <a:solidFill>
                  <a:prstClr val="black"/>
                </a:solidFill>
              </a:rPr>
              <a:t> for Quality of Education</a:t>
            </a:r>
          </a:p>
          <a:p>
            <a:pPr marL="0" indent="0">
              <a:buNone/>
            </a:pPr>
            <a:endParaRPr lang="en-GB" sz="1400" dirty="0">
              <a:solidFill>
                <a:prstClr val="black"/>
              </a:solidFill>
            </a:endParaRPr>
          </a:p>
          <a:p>
            <a:pPr marL="0" indent="0">
              <a:buNone/>
            </a:pPr>
            <a:r>
              <a:rPr lang="en-GB" sz="1400" dirty="0">
                <a:solidFill>
                  <a:prstClr val="black"/>
                </a:solidFill>
                <a:hlinkClick r:id="rId7"/>
              </a:rPr>
              <a:t>Mariathomas@birleysecondaryacademy.co.uk</a:t>
            </a:r>
            <a:endParaRPr lang="en-GB" sz="1400" dirty="0">
              <a:solidFill>
                <a:prstClr val="black"/>
              </a:solidFill>
            </a:endParaRPr>
          </a:p>
          <a:p>
            <a:pPr marL="0" indent="0">
              <a:buNone/>
            </a:pPr>
            <a:r>
              <a:rPr lang="en-GB" sz="1400" dirty="0">
                <a:solidFill>
                  <a:prstClr val="black"/>
                </a:solidFill>
              </a:rPr>
              <a:t> Assistant </a:t>
            </a:r>
            <a:r>
              <a:rPr lang="en-GB" sz="1400" dirty="0" err="1">
                <a:solidFill>
                  <a:prstClr val="black"/>
                </a:solidFill>
              </a:rPr>
              <a:t>Headteacher</a:t>
            </a:r>
            <a:r>
              <a:rPr lang="en-GB" sz="1400" dirty="0">
                <a:solidFill>
                  <a:prstClr val="black"/>
                </a:solidFill>
              </a:rPr>
              <a:t> for Adapted Curriculum and SENDCO)</a:t>
            </a:r>
          </a:p>
          <a:p>
            <a:endParaRPr lang="en-GB" sz="1400" dirty="0">
              <a:solidFill>
                <a:prstClr val="black"/>
              </a:solidFill>
            </a:endParaRPr>
          </a:p>
          <a:p>
            <a:pPr marL="0" indent="0">
              <a:buNone/>
            </a:pPr>
            <a:r>
              <a:rPr lang="en-GB" sz="1400" u="sng" dirty="0">
                <a:solidFill>
                  <a:srgbClr val="0070C0"/>
                </a:solidFill>
              </a:rPr>
              <a:t>Leoniegillham@birleysecondaryacademy.co.uk</a:t>
            </a:r>
            <a:r>
              <a:rPr lang="en-GB" sz="1400" dirty="0">
                <a:solidFill>
                  <a:prstClr val="black"/>
                </a:solidFill>
              </a:rPr>
              <a:t> </a:t>
            </a:r>
          </a:p>
          <a:p>
            <a:pPr marL="0" indent="0">
              <a:buNone/>
            </a:pPr>
            <a:r>
              <a:rPr lang="en-GB" sz="1400" dirty="0">
                <a:solidFill>
                  <a:prstClr val="black"/>
                </a:solidFill>
              </a:rPr>
              <a:t>Assistant </a:t>
            </a:r>
            <a:r>
              <a:rPr lang="en-GB" sz="1400" dirty="0" err="1">
                <a:solidFill>
                  <a:prstClr val="black"/>
                </a:solidFill>
              </a:rPr>
              <a:t>Headteacher</a:t>
            </a:r>
            <a:r>
              <a:rPr lang="en-GB" sz="1400" dirty="0">
                <a:solidFill>
                  <a:prstClr val="black"/>
                </a:solidFill>
              </a:rPr>
              <a:t> with responsibility for Teaching and Learning</a:t>
            </a:r>
          </a:p>
          <a:p>
            <a:endParaRPr lang="en-GB" sz="1400" dirty="0">
              <a:solidFill>
                <a:prstClr val="black"/>
              </a:solidFill>
            </a:endParaRPr>
          </a:p>
          <a:p>
            <a:pPr marL="0" indent="0">
              <a:buNone/>
            </a:pPr>
            <a:r>
              <a:rPr lang="en-GB" sz="1400" dirty="0">
                <a:solidFill>
                  <a:prstClr val="black"/>
                </a:solidFill>
                <a:hlinkClick r:id="rId8"/>
              </a:rPr>
              <a:t>Theresaclark@birleysecondaryacademy.co.uk</a:t>
            </a:r>
            <a:endParaRPr lang="en-GB" sz="1400" dirty="0">
              <a:solidFill>
                <a:prstClr val="black"/>
              </a:solidFill>
            </a:endParaRPr>
          </a:p>
          <a:p>
            <a:pPr marL="0" indent="0">
              <a:buNone/>
            </a:pPr>
            <a:r>
              <a:rPr lang="en-GB" sz="1400" dirty="0">
                <a:solidFill>
                  <a:prstClr val="black"/>
                </a:solidFill>
              </a:rPr>
              <a:t>Assistant </a:t>
            </a:r>
            <a:r>
              <a:rPr lang="en-GB" sz="1400" dirty="0" err="1">
                <a:solidFill>
                  <a:prstClr val="black"/>
                </a:solidFill>
              </a:rPr>
              <a:t>Headteacher</a:t>
            </a:r>
            <a:r>
              <a:rPr lang="en-GB" sz="1400" dirty="0">
                <a:solidFill>
                  <a:prstClr val="black"/>
                </a:solidFill>
              </a:rPr>
              <a:t> with responsibility for Personal Development</a:t>
            </a:r>
          </a:p>
          <a:p>
            <a:endParaRPr lang="en-GB" sz="900" dirty="0" smtClean="0"/>
          </a:p>
        </p:txBody>
      </p:sp>
    </p:spTree>
    <p:extLst>
      <p:ext uri="{BB962C8B-B14F-4D97-AF65-F5344CB8AC3E}">
        <p14:creationId xmlns:p14="http://schemas.microsoft.com/office/powerpoint/2010/main" val="2815738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Questions and questionnaire:</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We will take questions individually (parent feedback)</a:t>
            </a:r>
          </a:p>
          <a:p>
            <a:endParaRPr lang="en-GB" dirty="0"/>
          </a:p>
          <a:p>
            <a:r>
              <a:rPr lang="en-GB" dirty="0" smtClean="0"/>
              <a:t>We would greatly appreciate some feedback. Could you please take a few minutes and complete the sheet. We will use your feedback to improve future Parents’ Evenings.</a:t>
            </a:r>
            <a:endParaRPr lang="en-GB" dirty="0"/>
          </a:p>
        </p:txBody>
      </p:sp>
      <p:pic>
        <p:nvPicPr>
          <p:cNvPr id="6" name="Picture 5" descr="Thank You HD Stock Images | Shutterstock"/>
          <p:cNvPicPr/>
          <p:nvPr/>
        </p:nvPicPr>
        <p:blipFill rotWithShape="1">
          <a:blip r:embed="rId3">
            <a:extLst>
              <a:ext uri="{28A0092B-C50C-407E-A947-70E740481C1C}">
                <a14:useLocalDpi xmlns:a14="http://schemas.microsoft.com/office/drawing/2010/main" val="0"/>
              </a:ext>
            </a:extLst>
          </a:blip>
          <a:srcRect b="6556"/>
          <a:stretch/>
        </p:blipFill>
        <p:spPr bwMode="auto">
          <a:xfrm>
            <a:off x="3112135" y="4384675"/>
            <a:ext cx="5731510" cy="1927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034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Year 10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lstStyle/>
          <a:p>
            <a:r>
              <a:rPr lang="en-GB" dirty="0" smtClean="0"/>
              <a:t>We </a:t>
            </a:r>
            <a:r>
              <a:rPr lang="en-GB" dirty="0"/>
              <a:t>aim to provide a broad and balanced curriculum to support all of our </a:t>
            </a:r>
            <a:r>
              <a:rPr lang="en-GB" dirty="0" smtClean="0"/>
              <a:t>students </a:t>
            </a:r>
            <a:r>
              <a:rPr lang="en-GB" dirty="0"/>
              <a:t>to achieve their potential. </a:t>
            </a:r>
            <a:endParaRPr lang="en-GB" dirty="0" smtClean="0"/>
          </a:p>
          <a:p>
            <a:endParaRPr lang="en-GB" dirty="0" smtClean="0"/>
          </a:p>
          <a:p>
            <a:r>
              <a:rPr lang="en-GB" dirty="0" smtClean="0"/>
              <a:t>The </a:t>
            </a:r>
            <a:r>
              <a:rPr lang="en-GB" dirty="0"/>
              <a:t>purpose of the curriculum is to develop the deep skills and knowledge that will allow students to thrive in life beyond the </a:t>
            </a:r>
            <a:r>
              <a:rPr lang="en-GB" dirty="0" smtClean="0"/>
              <a:t>academy.</a:t>
            </a:r>
          </a:p>
          <a:p>
            <a:pPr marL="0" indent="0">
              <a:buNone/>
            </a:pPr>
            <a:endParaRPr lang="en-GB" dirty="0" smtClean="0"/>
          </a:p>
        </p:txBody>
      </p:sp>
    </p:spTree>
    <p:extLst>
      <p:ext uri="{BB962C8B-B14F-4D97-AF65-F5344CB8AC3E}">
        <p14:creationId xmlns:p14="http://schemas.microsoft.com/office/powerpoint/2010/main" val="282178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lstStyle/>
          <a:p>
            <a:pPr algn="ctr"/>
            <a:r>
              <a:rPr lang="en-GB" b="1" dirty="0" smtClean="0">
                <a:solidFill>
                  <a:srgbClr val="FF0000"/>
                </a:solidFill>
              </a:rPr>
              <a:t>Year 10 curriculum: </a:t>
            </a:r>
            <a:br>
              <a:rPr lang="en-GB" b="1" dirty="0" smtClean="0">
                <a:solidFill>
                  <a:srgbClr val="FF0000"/>
                </a:solidFill>
              </a:rPr>
            </a:br>
            <a:r>
              <a:rPr lang="en-GB" b="1" dirty="0" smtClean="0">
                <a:solidFill>
                  <a:srgbClr val="FF0000"/>
                </a:solidFill>
              </a:rPr>
              <a:t>Broad, balanced and ambitious</a:t>
            </a:r>
            <a:endParaRPr lang="en-GB" b="1" dirty="0">
              <a:solidFill>
                <a:srgbClr val="FF0000"/>
              </a:solidFill>
            </a:endParaRPr>
          </a:p>
        </p:txBody>
      </p:sp>
      <p:sp>
        <p:nvSpPr>
          <p:cNvPr id="3" name="Content Placeholder 2"/>
          <p:cNvSpPr>
            <a:spLocks noGrp="1"/>
          </p:cNvSpPr>
          <p:nvPr>
            <p:ph sz="half" idx="1"/>
          </p:nvPr>
        </p:nvSpPr>
        <p:spPr>
          <a:xfrm>
            <a:off x="1256144" y="1825625"/>
            <a:ext cx="4763655" cy="4351338"/>
          </a:xfrm>
        </p:spPr>
        <p:txBody>
          <a:bodyPr>
            <a:normAutofit fontScale="70000" lnSpcReduction="20000"/>
          </a:bodyPr>
          <a:lstStyle/>
          <a:p>
            <a:pPr marL="0" indent="0">
              <a:buNone/>
            </a:pPr>
            <a:r>
              <a:rPr lang="en-GB" b="1" dirty="0" smtClean="0"/>
              <a:t>Core curriculum:</a:t>
            </a:r>
          </a:p>
          <a:p>
            <a:r>
              <a:rPr lang="en-GB" dirty="0" smtClean="0"/>
              <a:t>English </a:t>
            </a:r>
          </a:p>
          <a:p>
            <a:r>
              <a:rPr lang="en-GB" dirty="0" smtClean="0"/>
              <a:t>Maths</a:t>
            </a:r>
          </a:p>
          <a:p>
            <a:r>
              <a:rPr lang="en-GB" dirty="0" smtClean="0"/>
              <a:t>Science</a:t>
            </a:r>
          </a:p>
          <a:p>
            <a:r>
              <a:rPr lang="en-GB" dirty="0"/>
              <a:t>Core </a:t>
            </a:r>
            <a:r>
              <a:rPr lang="en-GB" dirty="0" smtClean="0"/>
              <a:t>PE</a:t>
            </a:r>
          </a:p>
          <a:p>
            <a:r>
              <a:rPr lang="en-GB" dirty="0"/>
              <a:t>PSHE</a:t>
            </a:r>
          </a:p>
          <a:p>
            <a:endParaRPr lang="en-GB" dirty="0"/>
          </a:p>
          <a:p>
            <a:endParaRPr lang="en-GB" dirty="0" smtClean="0"/>
          </a:p>
          <a:p>
            <a:pPr marL="0" indent="0">
              <a:buNone/>
            </a:pPr>
            <a:r>
              <a:rPr lang="en-GB" b="1" dirty="0" smtClean="0"/>
              <a:t>Option 1:</a:t>
            </a:r>
          </a:p>
          <a:p>
            <a:r>
              <a:rPr lang="en-GB" dirty="0" smtClean="0"/>
              <a:t>Geography</a:t>
            </a:r>
          </a:p>
          <a:p>
            <a:r>
              <a:rPr lang="en-GB" dirty="0" smtClean="0"/>
              <a:t>History</a:t>
            </a:r>
          </a:p>
          <a:p>
            <a:r>
              <a:rPr lang="en-GB" dirty="0" smtClean="0"/>
              <a:t>French</a:t>
            </a:r>
            <a:endParaRPr lang="en-GB" dirty="0"/>
          </a:p>
        </p:txBody>
      </p:sp>
      <p:sp>
        <p:nvSpPr>
          <p:cNvPr id="4" name="Content Placeholder 3"/>
          <p:cNvSpPr>
            <a:spLocks noGrp="1"/>
          </p:cNvSpPr>
          <p:nvPr>
            <p:ph sz="half" idx="2"/>
          </p:nvPr>
        </p:nvSpPr>
        <p:spPr>
          <a:xfrm>
            <a:off x="6172200" y="1825624"/>
            <a:ext cx="5181600" cy="4621357"/>
          </a:xfrm>
        </p:spPr>
        <p:txBody>
          <a:bodyPr>
            <a:normAutofit fontScale="70000" lnSpcReduction="20000"/>
          </a:bodyPr>
          <a:lstStyle/>
          <a:p>
            <a:pPr marL="0" indent="0">
              <a:buNone/>
            </a:pPr>
            <a:r>
              <a:rPr lang="en-GB" b="1" dirty="0" smtClean="0"/>
              <a:t>2 from option the following:</a:t>
            </a:r>
          </a:p>
          <a:p>
            <a:r>
              <a:rPr lang="en-GB" dirty="0" smtClean="0"/>
              <a:t>Art</a:t>
            </a:r>
          </a:p>
          <a:p>
            <a:r>
              <a:rPr lang="en-GB" dirty="0" smtClean="0"/>
              <a:t>BTEC Sport</a:t>
            </a:r>
          </a:p>
          <a:p>
            <a:r>
              <a:rPr lang="en-GB" dirty="0"/>
              <a:t>Creative </a:t>
            </a:r>
            <a:r>
              <a:rPr lang="en-GB" dirty="0" err="1"/>
              <a:t>iMedia</a:t>
            </a:r>
            <a:endParaRPr lang="en-GB" dirty="0"/>
          </a:p>
          <a:p>
            <a:r>
              <a:rPr lang="en-GB" dirty="0" smtClean="0"/>
              <a:t>DT Graphics</a:t>
            </a:r>
          </a:p>
          <a:p>
            <a:r>
              <a:rPr lang="en-GB" dirty="0" smtClean="0"/>
              <a:t>DT Resistant Materials</a:t>
            </a:r>
          </a:p>
          <a:p>
            <a:r>
              <a:rPr lang="en-GB" dirty="0" smtClean="0"/>
              <a:t>Engineering</a:t>
            </a:r>
          </a:p>
          <a:p>
            <a:r>
              <a:rPr lang="en-GB" dirty="0" smtClean="0"/>
              <a:t>Food Technology</a:t>
            </a:r>
          </a:p>
          <a:p>
            <a:r>
              <a:rPr lang="en-GB" dirty="0" smtClean="0"/>
              <a:t>Health and Social Care</a:t>
            </a:r>
          </a:p>
          <a:p>
            <a:r>
              <a:rPr lang="en-GB" dirty="0" smtClean="0"/>
              <a:t>Music</a:t>
            </a:r>
          </a:p>
          <a:p>
            <a:r>
              <a:rPr lang="en-GB" dirty="0" smtClean="0"/>
              <a:t>Performing Arts </a:t>
            </a:r>
          </a:p>
          <a:p>
            <a:r>
              <a:rPr lang="en-GB" dirty="0" smtClean="0"/>
              <a:t>R.S.</a:t>
            </a:r>
          </a:p>
          <a:p>
            <a:r>
              <a:rPr lang="en-GB" dirty="0" smtClean="0"/>
              <a:t>Tourism</a:t>
            </a:r>
          </a:p>
          <a:p>
            <a:endParaRPr lang="en-GB" dirty="0"/>
          </a:p>
        </p:txBody>
      </p:sp>
    </p:spTree>
    <p:extLst>
      <p:ext uri="{BB962C8B-B14F-4D97-AF65-F5344CB8AC3E}">
        <p14:creationId xmlns:p14="http://schemas.microsoft.com/office/powerpoint/2010/main" val="297612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p:txBody>
          <a:bodyPr/>
          <a:lstStyle/>
          <a:p>
            <a:pPr algn="ctr"/>
            <a:r>
              <a:rPr lang="en-GB" b="1" dirty="0" smtClean="0">
                <a:solidFill>
                  <a:srgbClr val="FF0000"/>
                </a:solidFill>
              </a:rPr>
              <a:t>Sequenced curriculum:</a:t>
            </a:r>
            <a:endParaRPr lang="en-GB" b="1" dirty="0">
              <a:solidFill>
                <a:srgbClr val="FF0000"/>
              </a:solidFill>
            </a:endParaRPr>
          </a:p>
        </p:txBody>
      </p:sp>
      <p:pic>
        <p:nvPicPr>
          <p:cNvPr id="3" name="Picture 2"/>
          <p:cNvPicPr>
            <a:picLocks noChangeAspect="1"/>
          </p:cNvPicPr>
          <p:nvPr/>
        </p:nvPicPr>
        <p:blipFill rotWithShape="1">
          <a:blip r:embed="rId3"/>
          <a:srcRect l="33421" t="23060" r="11666" b="9415"/>
          <a:stretch/>
        </p:blipFill>
        <p:spPr>
          <a:xfrm>
            <a:off x="3136778" y="1690688"/>
            <a:ext cx="6734228" cy="4658021"/>
          </a:xfrm>
          <a:prstGeom prst="rect">
            <a:avLst/>
          </a:prstGeom>
          <a:ln w="60325">
            <a:solidFill>
              <a:schemeClr val="accent1"/>
            </a:solidFill>
          </a:ln>
        </p:spPr>
      </p:pic>
    </p:spTree>
    <p:extLst>
      <p:ext uri="{BB962C8B-B14F-4D97-AF65-F5344CB8AC3E}">
        <p14:creationId xmlns:p14="http://schemas.microsoft.com/office/powerpoint/2010/main" val="382715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Remote curriculum:</a:t>
            </a:r>
            <a:endParaRPr lang="en-GB" b="1" dirty="0">
              <a:solidFill>
                <a:srgbClr val="FF0000"/>
              </a:solidFill>
            </a:endParaRPr>
          </a:p>
        </p:txBody>
      </p:sp>
      <p:sp>
        <p:nvSpPr>
          <p:cNvPr id="9" name="Content Placeholder 8"/>
          <p:cNvSpPr>
            <a:spLocks noGrp="1"/>
          </p:cNvSpPr>
          <p:nvPr>
            <p:ph idx="1"/>
          </p:nvPr>
        </p:nvSpPr>
        <p:spPr>
          <a:xfrm>
            <a:off x="1233376" y="1825625"/>
            <a:ext cx="10120423" cy="4351338"/>
          </a:xfrm>
        </p:spPr>
        <p:txBody>
          <a:bodyPr>
            <a:normAutofit lnSpcReduction="10000"/>
          </a:bodyPr>
          <a:lstStyle/>
          <a:p>
            <a:r>
              <a:rPr lang="en-GB" dirty="0"/>
              <a:t>In the event that your child has to isolate or that the school is closed, teaching will take place remotely</a:t>
            </a:r>
            <a:r>
              <a:rPr lang="en-GB" dirty="0" smtClean="0"/>
              <a:t>.</a:t>
            </a:r>
          </a:p>
          <a:p>
            <a:endParaRPr lang="en-GB" dirty="0"/>
          </a:p>
          <a:p>
            <a:r>
              <a:rPr lang="en-GB" dirty="0" smtClean="0"/>
              <a:t>Lessons </a:t>
            </a:r>
            <a:r>
              <a:rPr lang="en-GB" dirty="0"/>
              <a:t>can be accessed via the website </a:t>
            </a:r>
            <a:r>
              <a:rPr lang="en-GB" dirty="0">
                <a:hlinkClick r:id="rId3"/>
              </a:rPr>
              <a:t>www.birleysecondaryacademy.co.uk</a:t>
            </a:r>
            <a:r>
              <a:rPr lang="en-GB" dirty="0"/>
              <a:t> or by logging into Office365 and choosing SharePoint</a:t>
            </a:r>
            <a:r>
              <a:rPr lang="en-GB" dirty="0" smtClean="0"/>
              <a:t>.</a:t>
            </a:r>
          </a:p>
          <a:p>
            <a:endParaRPr lang="en-GB" dirty="0"/>
          </a:p>
          <a:p>
            <a:r>
              <a:rPr lang="en-GB" dirty="0" smtClean="0"/>
              <a:t>If </a:t>
            </a:r>
            <a:r>
              <a:rPr lang="en-GB" dirty="0"/>
              <a:t>your child does not have access to a laptop or computer, please let us know immediately and we will provide, either a laptop or paper </a:t>
            </a:r>
            <a:r>
              <a:rPr lang="en-GB" dirty="0" smtClean="0"/>
              <a:t>resources.</a:t>
            </a:r>
            <a:endParaRPr lang="en-GB" dirty="0"/>
          </a:p>
        </p:txBody>
      </p:sp>
      <p:pic>
        <p:nvPicPr>
          <p:cNvPr id="5" name="Picture 4"/>
          <p:cNvPicPr>
            <a:picLocks noChangeAspect="1"/>
          </p:cNvPicPr>
          <p:nvPr/>
        </p:nvPicPr>
        <p:blipFill rotWithShape="1">
          <a:blip r:embed="rId4"/>
          <a:srcRect l="27347" t="28274" r="24251" b="6868"/>
          <a:stretch/>
        </p:blipFill>
        <p:spPr>
          <a:xfrm>
            <a:off x="10302948" y="0"/>
            <a:ext cx="1889051" cy="1511249"/>
          </a:xfrm>
          <a:prstGeom prst="rect">
            <a:avLst/>
          </a:prstGeom>
        </p:spPr>
      </p:pic>
    </p:spTree>
    <p:extLst>
      <p:ext uri="{BB962C8B-B14F-4D97-AF65-F5344CB8AC3E}">
        <p14:creationId xmlns:p14="http://schemas.microsoft.com/office/powerpoint/2010/main" val="353989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smtClean="0">
                <a:solidFill>
                  <a:srgbClr val="FF0000"/>
                </a:solidFill>
              </a:rPr>
              <a:t>The Adapted curriculum:</a:t>
            </a:r>
            <a:endParaRPr lang="en-GB" b="1" dirty="0">
              <a:solidFill>
                <a:srgbClr val="FF0000"/>
              </a:solidFill>
            </a:endParaRPr>
          </a:p>
        </p:txBody>
      </p:sp>
      <p:sp>
        <p:nvSpPr>
          <p:cNvPr id="9" name="Content Placeholder 8"/>
          <p:cNvSpPr>
            <a:spLocks noGrp="1"/>
          </p:cNvSpPr>
          <p:nvPr>
            <p:ph idx="1"/>
          </p:nvPr>
        </p:nvSpPr>
        <p:spPr>
          <a:xfrm>
            <a:off x="1233376" y="1825624"/>
            <a:ext cx="10120423" cy="4840989"/>
          </a:xfrm>
        </p:spPr>
        <p:txBody>
          <a:bodyPr>
            <a:normAutofit/>
          </a:bodyPr>
          <a:lstStyle/>
          <a:p>
            <a:pPr marL="0" indent="0">
              <a:buNone/>
            </a:pPr>
            <a:r>
              <a:rPr lang="en-GB" sz="3600" dirty="0" smtClean="0"/>
              <a:t>The Adapted Curriculum team have responsibility for any student who: </a:t>
            </a:r>
          </a:p>
          <a:p>
            <a:pPr marL="628650" lvl="1" indent="-171450"/>
            <a:r>
              <a:rPr lang="en-GB" sz="3600" dirty="0"/>
              <a:t>H</a:t>
            </a:r>
            <a:r>
              <a:rPr lang="en-GB" sz="3600" dirty="0" smtClean="0"/>
              <a:t>as </a:t>
            </a:r>
            <a:r>
              <a:rPr lang="en-GB" sz="3600" dirty="0"/>
              <a:t>a SEN or when a SEN is being </a:t>
            </a:r>
            <a:r>
              <a:rPr lang="en-GB" sz="3600" dirty="0" smtClean="0"/>
              <a:t>investigated</a:t>
            </a:r>
          </a:p>
          <a:p>
            <a:pPr marL="628650" lvl="1" indent="-171450"/>
            <a:endParaRPr lang="en-GB" sz="3600" dirty="0"/>
          </a:p>
          <a:p>
            <a:pPr marL="628650" lvl="1" indent="-171450"/>
            <a:r>
              <a:rPr lang="en-GB" sz="3600" dirty="0"/>
              <a:t>Whose provision is in the Integrated </a:t>
            </a:r>
            <a:r>
              <a:rPr lang="en-GB" sz="3600" dirty="0" smtClean="0"/>
              <a:t>Resource (I.R.)</a:t>
            </a:r>
          </a:p>
          <a:p>
            <a:pPr marL="628650" lvl="1" indent="-171450"/>
            <a:endParaRPr lang="en-GB" sz="3600" dirty="0"/>
          </a:p>
          <a:p>
            <a:pPr marL="628650" lvl="1" indent="-171450"/>
            <a:r>
              <a:rPr lang="en-GB" sz="3600" dirty="0"/>
              <a:t>Who is a Looked </a:t>
            </a:r>
            <a:r>
              <a:rPr lang="en-GB" sz="3600" dirty="0" smtClean="0"/>
              <a:t>After Child</a:t>
            </a:r>
          </a:p>
          <a:p>
            <a:pPr marL="628650" lvl="1" indent="-171450"/>
            <a:endParaRPr lang="en-GB" sz="2000" dirty="0"/>
          </a:p>
          <a:p>
            <a:pPr marL="0" indent="0">
              <a:buNone/>
            </a:pPr>
            <a:endParaRPr lang="en-GB" dirty="0"/>
          </a:p>
        </p:txBody>
      </p:sp>
    </p:spTree>
    <p:extLst>
      <p:ext uri="{BB962C8B-B14F-4D97-AF65-F5344CB8AC3E}">
        <p14:creationId xmlns:p14="http://schemas.microsoft.com/office/powerpoint/2010/main" val="3269854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ED815C-149B-2643-8C2C-93A03FC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12065000" cy="6783194"/>
          </a:xfrm>
          <a:prstGeom prst="rect">
            <a:avLst/>
          </a:prstGeom>
        </p:spPr>
      </p:pic>
      <p:sp>
        <p:nvSpPr>
          <p:cNvPr id="8" name="Title 7"/>
          <p:cNvSpPr>
            <a:spLocks noGrp="1"/>
          </p:cNvSpPr>
          <p:nvPr>
            <p:ph type="title"/>
          </p:nvPr>
        </p:nvSpPr>
        <p:spPr>
          <a:xfrm>
            <a:off x="1233376" y="365125"/>
            <a:ext cx="10120424" cy="1325563"/>
          </a:xfrm>
        </p:spPr>
        <p:txBody>
          <a:bodyPr/>
          <a:lstStyle/>
          <a:p>
            <a:pPr algn="ctr"/>
            <a:r>
              <a:rPr lang="en-GB" b="1" dirty="0">
                <a:solidFill>
                  <a:srgbClr val="FF0000"/>
                </a:solidFill>
              </a:rPr>
              <a:t>The Adapted curriculum:</a:t>
            </a:r>
          </a:p>
        </p:txBody>
      </p:sp>
      <p:sp>
        <p:nvSpPr>
          <p:cNvPr id="9" name="Content Placeholder 8"/>
          <p:cNvSpPr>
            <a:spLocks noGrp="1"/>
          </p:cNvSpPr>
          <p:nvPr>
            <p:ph idx="1"/>
          </p:nvPr>
        </p:nvSpPr>
        <p:spPr>
          <a:xfrm>
            <a:off x="1233376" y="1825625"/>
            <a:ext cx="10120423" cy="4351338"/>
          </a:xfrm>
        </p:spPr>
        <p:txBody>
          <a:bodyPr/>
          <a:lstStyle/>
          <a:p>
            <a:pPr marL="0" indent="0">
              <a:buNone/>
            </a:pPr>
            <a:r>
              <a:rPr lang="en-GB" sz="2000" b="1" dirty="0"/>
              <a:t>Support is available in the form of:</a:t>
            </a:r>
          </a:p>
          <a:p>
            <a:pPr marL="171450" indent="-171450"/>
            <a:r>
              <a:rPr lang="en-GB" sz="2000" dirty="0"/>
              <a:t>Advice on issues related to SEN or Social, Emotional and Mental Health</a:t>
            </a:r>
          </a:p>
          <a:p>
            <a:pPr marL="171450" indent="-171450"/>
            <a:r>
              <a:rPr lang="en-GB" sz="2000" dirty="0"/>
              <a:t>Meeting with parents to discuss any concerns they may have about their child’s development or learning difficulties </a:t>
            </a:r>
          </a:p>
          <a:p>
            <a:pPr marL="171450" indent="-171450"/>
            <a:r>
              <a:rPr lang="en-GB" sz="2000" dirty="0"/>
              <a:t>Assessments of individual pupils to identify need  </a:t>
            </a:r>
          </a:p>
          <a:p>
            <a:pPr marL="171450" indent="-171450"/>
            <a:r>
              <a:rPr lang="en-GB" sz="2000" dirty="0"/>
              <a:t>Referrals may be made to a range of other professionals such as: </a:t>
            </a:r>
          </a:p>
          <a:p>
            <a:pPr marL="628650" lvl="1" indent="-171450"/>
            <a:r>
              <a:rPr lang="en-GB" sz="2000" dirty="0"/>
              <a:t>Educational Psychologist, Speech and Language Therapist and Specialist Teacher Advisors in the City</a:t>
            </a:r>
          </a:p>
          <a:p>
            <a:endParaRPr lang="en-GB" dirty="0"/>
          </a:p>
        </p:txBody>
      </p:sp>
      <p:sp>
        <p:nvSpPr>
          <p:cNvPr id="5" name="TextBox 4"/>
          <p:cNvSpPr txBox="1"/>
          <p:nvPr/>
        </p:nvSpPr>
        <p:spPr>
          <a:xfrm>
            <a:off x="1494858" y="4834572"/>
            <a:ext cx="8574173"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b="1" dirty="0">
                <a:solidFill>
                  <a:schemeClr val="bg1"/>
                </a:solidFill>
              </a:rPr>
              <a:t>SEND </a:t>
            </a:r>
            <a:r>
              <a:rPr lang="en-GB" b="1" dirty="0" smtClean="0">
                <a:solidFill>
                  <a:schemeClr val="bg1"/>
                </a:solidFill>
              </a:rPr>
              <a:t>drop </a:t>
            </a:r>
            <a:r>
              <a:rPr lang="en-GB" b="1" dirty="0">
                <a:solidFill>
                  <a:schemeClr val="bg1"/>
                </a:solidFill>
              </a:rPr>
              <a:t>in</a:t>
            </a:r>
            <a:r>
              <a:rPr lang="en-GB" dirty="0">
                <a:solidFill>
                  <a:schemeClr val="bg1"/>
                </a:solidFill>
              </a:rPr>
              <a:t/>
            </a:r>
            <a:br>
              <a:rPr lang="en-GB" dirty="0">
                <a:solidFill>
                  <a:schemeClr val="bg1"/>
                </a:solidFill>
              </a:rPr>
            </a:br>
            <a:r>
              <a:rPr lang="en-GB" dirty="0">
                <a:solidFill>
                  <a:schemeClr val="bg1"/>
                </a:solidFill>
              </a:rPr>
              <a:t>A virtual SEND drop in session will be available every Tuesday from 4-6pm.  </a:t>
            </a:r>
            <a:br>
              <a:rPr lang="en-GB" dirty="0">
                <a:solidFill>
                  <a:schemeClr val="bg1"/>
                </a:solidFill>
              </a:rPr>
            </a:br>
            <a:r>
              <a:rPr lang="en-GB" dirty="0">
                <a:solidFill>
                  <a:schemeClr val="bg1"/>
                </a:solidFill>
              </a:rPr>
              <a:t/>
            </a:r>
            <a:br>
              <a:rPr lang="en-GB" dirty="0">
                <a:solidFill>
                  <a:schemeClr val="bg1"/>
                </a:solidFill>
              </a:rPr>
            </a:br>
            <a:r>
              <a:rPr lang="en-GB" dirty="0">
                <a:solidFill>
                  <a:schemeClr val="bg1"/>
                </a:solidFill>
              </a:rPr>
              <a:t>These will be short meetings that are held without an appointment. Following on from these meetings a longer meeting will be arranged, if needed.  </a:t>
            </a:r>
            <a:endParaRPr lang="en-GB" sz="2800" dirty="0"/>
          </a:p>
        </p:txBody>
      </p:sp>
    </p:spTree>
    <p:extLst>
      <p:ext uri="{BB962C8B-B14F-4D97-AF65-F5344CB8AC3E}">
        <p14:creationId xmlns:p14="http://schemas.microsoft.com/office/powerpoint/2010/main" val="2147217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1481</Words>
  <Application>Microsoft Office PowerPoint</Application>
  <PresentationFormat>Widescreen</PresentationFormat>
  <Paragraphs>319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Franklin Gothic Book</vt:lpstr>
      <vt:lpstr>Tahoma</vt:lpstr>
      <vt:lpstr>Times New Roman</vt:lpstr>
      <vt:lpstr>Office Theme</vt:lpstr>
      <vt:lpstr>Year 10 Parents’ Information Evening</vt:lpstr>
      <vt:lpstr>Head Teacher’s welcome:</vt:lpstr>
      <vt:lpstr>Quality of Education: Diarmaid Casey</vt:lpstr>
      <vt:lpstr>Year 10 curriculum:</vt:lpstr>
      <vt:lpstr>Year 10 curriculum:  Broad, balanced and ambitious</vt:lpstr>
      <vt:lpstr>Sequenced curriculum:</vt:lpstr>
      <vt:lpstr>Remote curriculum:</vt:lpstr>
      <vt:lpstr>The Adapted curriculum:</vt:lpstr>
      <vt:lpstr>The Adapted curriculum:</vt:lpstr>
      <vt:lpstr>Assessment in Year 10:</vt:lpstr>
      <vt:lpstr>Assessment weeks in Year 10:</vt:lpstr>
      <vt:lpstr>Homework: Manageable and meaningful</vt:lpstr>
      <vt:lpstr>Year 10 homework:</vt:lpstr>
      <vt:lpstr>Behaviour and attitudes: Mark Jones</vt:lpstr>
      <vt:lpstr>PowerPoint Presentation</vt:lpstr>
      <vt:lpstr>Culture within our Academy</vt:lpstr>
      <vt:lpstr>PowerPoint Presentation</vt:lpstr>
      <vt:lpstr>Go 4 Schools</vt:lpstr>
      <vt:lpstr>Go 4 Schools</vt:lpstr>
      <vt:lpstr>PowerPoint Presentation</vt:lpstr>
      <vt:lpstr>Detentions</vt:lpstr>
      <vt:lpstr>Rewards</vt:lpstr>
      <vt:lpstr>Rewards</vt:lpstr>
      <vt:lpstr>Celebration events</vt:lpstr>
      <vt:lpstr>Reward Certificates</vt:lpstr>
      <vt:lpstr>Reward Badges</vt:lpstr>
      <vt:lpstr>Reward Badges</vt:lpstr>
      <vt:lpstr>Enrichment</vt:lpstr>
      <vt:lpstr>Extra Curricular</vt:lpstr>
      <vt:lpstr>Extra Curricular</vt:lpstr>
      <vt:lpstr>Communication</vt:lpstr>
      <vt:lpstr>Key contacts</vt:lpstr>
      <vt:lpstr>Questions and questionnaire: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dcasey2</dc:creator>
  <cp:lastModifiedBy>Nikola Stadler</cp:lastModifiedBy>
  <cp:revision>51</cp:revision>
  <cp:lastPrinted>2021-09-14T15:44:53Z</cp:lastPrinted>
  <dcterms:created xsi:type="dcterms:W3CDTF">2019-09-04T14:24:50Z</dcterms:created>
  <dcterms:modified xsi:type="dcterms:W3CDTF">2021-09-21T12:05:08Z</dcterms:modified>
</cp:coreProperties>
</file>