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Architects Daughter" panose="020B0604020202020204" charset="0"/>
      <p:regular r:id="rId14"/>
    </p:embeddedFont>
    <p:embeddedFont>
      <p:font typeface="Comic Neue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93" autoAdjust="0"/>
    <p:restoredTop sz="90747" autoAdjust="0"/>
  </p:normalViewPr>
  <p:slideViewPr>
    <p:cSldViewPr snapToGrid="0">
      <p:cViewPr varScale="1">
        <p:scale>
          <a:sx n="80" d="100"/>
          <a:sy n="80" d="100"/>
        </p:scale>
        <p:origin x="1084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68e363bb94ae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68e363bb94ae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68e363bd38c7f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68e363bd38c7f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68e363bd50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68e363bd50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68e363bbad1fe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68e363bbad1fe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68e363bbccfa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68e363bbccfa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68e363bbe46ff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68e363bbe46ff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68e363bc076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68e363bc076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68e363bc5ee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68e363bc5ee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68e363bc7ccdb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68e363bc7ccdb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68e363bcc6f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68e363bcc6f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68e363bd11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68e363bd11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7260" y="742950"/>
            <a:ext cx="36576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914900" y="1371600"/>
            <a:ext cx="38292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3250" b="1">
                <a:solidFill>
                  <a:srgbClr val="5F79BA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Supporting Year 11: Self-Quizzing for Revision</a:t>
            </a:r>
            <a:endParaRPr sz="3250" b="1">
              <a:solidFill>
                <a:srgbClr val="5F79BA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>
                <a:solidFill>
                  <a:srgbClr val="102542"/>
                </a:solidFill>
                <a:latin typeface="Comic Neue"/>
                <a:ea typeface="Comic Neue"/>
                <a:cs typeface="Comic Neue"/>
                <a:sym typeface="Comic Neue"/>
              </a:rPr>
              <a:t>How Parents Can Help Pupils Use Powerful Revision Techniques</a:t>
            </a:r>
            <a:endParaRPr sz="1600">
              <a:solidFill>
                <a:srgbClr val="102542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2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900" dirty="0">
                <a:solidFill>
                  <a:srgbClr val="5F79BA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Tips for Parents/Carers</a:t>
            </a:r>
            <a:endParaRPr sz="2900" dirty="0">
              <a:solidFill>
                <a:srgbClr val="5F79BA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34" name="Google Shape;134;p22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150" b="1">
                <a:solidFill>
                  <a:srgbClr val="102542"/>
                </a:solidFill>
                <a:latin typeface="Comic Neue"/>
                <a:ea typeface="Comic Neue"/>
                <a:cs typeface="Comic Neue"/>
                <a:sym typeface="Comic Neue"/>
              </a:rPr>
              <a:t>How You Can Help</a:t>
            </a:r>
            <a:endParaRPr sz="2150" b="1">
              <a:solidFill>
                <a:srgbClr val="102542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lvl="0" indent="-330200" algn="l" rtl="0">
              <a:spcBef>
                <a:spcPts val="360"/>
              </a:spcBef>
              <a:spcAft>
                <a:spcPts val="0"/>
              </a:spcAft>
              <a:buClr>
                <a:srgbClr val="102542"/>
              </a:buClr>
              <a:buSzPts val="1600"/>
              <a:buFont typeface="Comic Neue"/>
              <a:buChar char="●"/>
            </a:pPr>
            <a:r>
              <a:rPr lang="en-GB" sz="1600">
                <a:solidFill>
                  <a:srgbClr val="102542"/>
                </a:solidFill>
                <a:latin typeface="Comic Neue"/>
                <a:ea typeface="Comic Neue"/>
                <a:cs typeface="Comic Neue"/>
                <a:sym typeface="Comic Neue"/>
              </a:rPr>
              <a:t>Create a quiet revision space.</a:t>
            </a:r>
            <a:endParaRPr sz="1600">
              <a:solidFill>
                <a:srgbClr val="102542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102542"/>
              </a:buClr>
              <a:buSzPts val="1600"/>
              <a:buFont typeface="Comic Neue"/>
              <a:buChar char="●"/>
            </a:pPr>
            <a:r>
              <a:rPr lang="en-GB" sz="1600">
                <a:solidFill>
                  <a:srgbClr val="102542"/>
                </a:solidFill>
                <a:latin typeface="Comic Neue"/>
                <a:ea typeface="Comic Neue"/>
                <a:cs typeface="Comic Neue"/>
                <a:sym typeface="Comic Neue"/>
              </a:rPr>
              <a:t>Encourage short, regular self-quizzing sessions.</a:t>
            </a:r>
            <a:endParaRPr sz="1600">
              <a:solidFill>
                <a:srgbClr val="102542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102542"/>
              </a:buClr>
              <a:buSzPts val="1600"/>
              <a:buFont typeface="Comic Neue"/>
              <a:buChar char="●"/>
            </a:pPr>
            <a:r>
              <a:rPr lang="en-GB" sz="1600">
                <a:solidFill>
                  <a:srgbClr val="102542"/>
                </a:solidFill>
                <a:latin typeface="Comic Neue"/>
                <a:ea typeface="Comic Neue"/>
                <a:cs typeface="Comic Neue"/>
                <a:sym typeface="Comic Neue"/>
              </a:rPr>
              <a:t>Ask your child to explain what they’ve just revised.</a:t>
            </a:r>
            <a:endParaRPr sz="1600">
              <a:solidFill>
                <a:srgbClr val="102542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102542"/>
              </a:buClr>
              <a:buSzPts val="1600"/>
              <a:buFont typeface="Comic Neue"/>
              <a:buChar char="●"/>
            </a:pPr>
            <a:r>
              <a:rPr lang="en-GB" sz="1600">
                <a:solidFill>
                  <a:srgbClr val="102542"/>
                </a:solidFill>
                <a:latin typeface="Comic Neue"/>
                <a:ea typeface="Comic Neue"/>
                <a:cs typeface="Comic Neue"/>
                <a:sym typeface="Comic Neue"/>
              </a:rPr>
              <a:t>Celebrate effort, not just results.</a:t>
            </a:r>
            <a:endParaRPr sz="1600">
              <a:solidFill>
                <a:srgbClr val="102542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>
                <a:solidFill>
                  <a:srgbClr val="102542"/>
                </a:solidFill>
                <a:latin typeface="Comic Neue"/>
                <a:ea typeface="Comic Neue"/>
                <a:cs typeface="Comic Neue"/>
                <a:sym typeface="Comic Neue"/>
              </a:rPr>
              <a:t>Your support can build confidence and motivation.</a:t>
            </a:r>
            <a:endParaRPr sz="1600">
              <a:solidFill>
                <a:srgbClr val="102542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7850" y="0"/>
            <a:ext cx="34861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3"/>
          <p:cNvSpPr txBox="1"/>
          <p:nvPr/>
        </p:nvSpPr>
        <p:spPr>
          <a:xfrm>
            <a:off x="285750" y="17145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3250" b="1">
                <a:solidFill>
                  <a:srgbClr val="5F79BA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Key Takeaways</a:t>
            </a:r>
            <a:endParaRPr sz="3250" b="1">
              <a:solidFill>
                <a:srgbClr val="5F79BA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150" b="1">
                <a:solidFill>
                  <a:srgbClr val="102542"/>
                </a:solidFill>
                <a:latin typeface="Comic Neue"/>
                <a:ea typeface="Comic Neue"/>
                <a:cs typeface="Comic Neue"/>
                <a:sym typeface="Comic Neue"/>
              </a:rPr>
              <a:t>Support Makes a Difference</a:t>
            </a:r>
            <a:endParaRPr sz="2150" b="1">
              <a:solidFill>
                <a:srgbClr val="102542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lvl="0" indent="-330200" algn="l" rtl="0">
              <a:spcBef>
                <a:spcPts val="360"/>
              </a:spcBef>
              <a:spcAft>
                <a:spcPts val="0"/>
              </a:spcAft>
              <a:buClr>
                <a:srgbClr val="102542"/>
              </a:buClr>
              <a:buSzPts val="1600"/>
              <a:buFont typeface="Comic Neue"/>
              <a:buChar char="●"/>
            </a:pPr>
            <a:r>
              <a:rPr lang="en-GB" sz="1600">
                <a:solidFill>
                  <a:srgbClr val="102542"/>
                </a:solidFill>
                <a:latin typeface="Comic Neue"/>
                <a:ea typeface="Comic Neue"/>
                <a:cs typeface="Comic Neue"/>
                <a:sym typeface="Comic Neue"/>
              </a:rPr>
              <a:t>Self-quizzing is a simple, research-backed way to boost memory.</a:t>
            </a:r>
            <a:endParaRPr sz="1600">
              <a:solidFill>
                <a:srgbClr val="102542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102542"/>
              </a:buClr>
              <a:buSzPts val="1600"/>
              <a:buFont typeface="Comic Neue"/>
              <a:buChar char="●"/>
            </a:pPr>
            <a:r>
              <a:rPr lang="en-GB" sz="1600">
                <a:solidFill>
                  <a:srgbClr val="102542"/>
                </a:solidFill>
                <a:latin typeface="Comic Neue"/>
                <a:ea typeface="Comic Neue"/>
                <a:cs typeface="Comic Neue"/>
                <a:sym typeface="Comic Neue"/>
              </a:rPr>
              <a:t>The Look-Cover-Write-Check-Correct method is easy to use at home.</a:t>
            </a:r>
            <a:endParaRPr sz="1600">
              <a:solidFill>
                <a:srgbClr val="102542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102542"/>
              </a:buClr>
              <a:buSzPts val="1600"/>
              <a:buFont typeface="Comic Neue"/>
              <a:buChar char="●"/>
            </a:pPr>
            <a:r>
              <a:rPr lang="en-GB" sz="1600">
                <a:solidFill>
                  <a:srgbClr val="102542"/>
                </a:solidFill>
                <a:latin typeface="Comic Neue"/>
                <a:ea typeface="Comic Neue"/>
                <a:cs typeface="Comic Neue"/>
                <a:sym typeface="Comic Neue"/>
              </a:rPr>
              <a:t>With your encouragement, your child can build strong revision habits for exam success.</a:t>
            </a:r>
            <a:endParaRPr sz="1600">
              <a:solidFill>
                <a:srgbClr val="102542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34861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3714750" y="17145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3250" b="1">
                <a:solidFill>
                  <a:srgbClr val="5F79BA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Why Revision Matters</a:t>
            </a:r>
            <a:endParaRPr sz="3250" b="1">
              <a:solidFill>
                <a:srgbClr val="5F79BA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150" b="1">
                <a:solidFill>
                  <a:srgbClr val="102542"/>
                </a:solidFill>
                <a:latin typeface="Comic Neue"/>
                <a:ea typeface="Comic Neue"/>
                <a:cs typeface="Comic Neue"/>
                <a:sym typeface="Comic Neue"/>
              </a:rPr>
              <a:t>The Challenge of Year 11</a:t>
            </a:r>
            <a:endParaRPr sz="2150" b="1">
              <a:solidFill>
                <a:srgbClr val="102542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102542"/>
                </a:solidFill>
                <a:latin typeface="Comic Neue"/>
                <a:ea typeface="Comic Neue"/>
                <a:cs typeface="Comic Neue"/>
                <a:sym typeface="Comic Neue"/>
              </a:rPr>
              <a:t>Revision is crucial for GCSE success. Many pupils struggle to remember everything, especially under exam pressure.</a:t>
            </a:r>
            <a:endParaRPr sz="1600">
              <a:solidFill>
                <a:srgbClr val="102542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150" b="1">
                <a:solidFill>
                  <a:srgbClr val="102542"/>
                </a:solidFill>
                <a:latin typeface="Comic Neue"/>
                <a:ea typeface="Comic Neue"/>
                <a:cs typeface="Comic Neue"/>
                <a:sym typeface="Comic Neue"/>
              </a:rPr>
              <a:t>Parental Support</a:t>
            </a:r>
            <a:endParaRPr sz="2150" b="1">
              <a:solidFill>
                <a:srgbClr val="102542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>
                <a:solidFill>
                  <a:srgbClr val="102542"/>
                </a:solidFill>
                <a:latin typeface="Comic Neue"/>
                <a:ea typeface="Comic Neue"/>
                <a:cs typeface="Comic Neue"/>
                <a:sym typeface="Comic Neue"/>
              </a:rPr>
              <a:t>Parents can make a real difference by encouraging effective revision habits at home.</a:t>
            </a:r>
            <a:endParaRPr sz="1600">
              <a:solidFill>
                <a:srgbClr val="102542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900">
                <a:solidFill>
                  <a:srgbClr val="5F79BA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The Brain Science: How We Remember</a:t>
            </a:r>
            <a:endParaRPr sz="2900">
              <a:solidFill>
                <a:srgbClr val="5F79BA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150" b="1">
                <a:solidFill>
                  <a:srgbClr val="102542"/>
                </a:solidFill>
                <a:latin typeface="Comic Neue"/>
                <a:ea typeface="Comic Neue"/>
                <a:cs typeface="Comic Neue"/>
                <a:sym typeface="Comic Neue"/>
              </a:rPr>
              <a:t>Memory Works Like a Muscle</a:t>
            </a:r>
            <a:endParaRPr sz="2150" b="1">
              <a:solidFill>
                <a:srgbClr val="102542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102542"/>
                </a:solidFill>
                <a:latin typeface="Comic Neue"/>
                <a:ea typeface="Comic Neue"/>
                <a:cs typeface="Comic Neue"/>
                <a:sym typeface="Comic Neue"/>
              </a:rPr>
              <a:t>Each time we try to recall information, our brain strengthens those connections—just like exercising a muscle.</a:t>
            </a:r>
            <a:endParaRPr sz="1600">
              <a:solidFill>
                <a:srgbClr val="102542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150" b="1">
                <a:solidFill>
                  <a:srgbClr val="102542"/>
                </a:solidFill>
                <a:latin typeface="Comic Neue"/>
                <a:ea typeface="Comic Neue"/>
                <a:cs typeface="Comic Neue"/>
                <a:sym typeface="Comic Neue"/>
              </a:rPr>
              <a:t>Forgetting is Normal</a:t>
            </a:r>
            <a:endParaRPr sz="2150" b="1">
              <a:solidFill>
                <a:srgbClr val="102542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>
                <a:solidFill>
                  <a:srgbClr val="102542"/>
                </a:solidFill>
                <a:latin typeface="Comic Neue"/>
                <a:ea typeface="Comic Neue"/>
                <a:cs typeface="Comic Neue"/>
                <a:sym typeface="Comic Neue"/>
              </a:rPr>
              <a:t>Without practice, we quickly forget new facts. Regular retrieval helps move knowledge from short-term to long-term memory.</a:t>
            </a:r>
            <a:endParaRPr sz="1600">
              <a:solidFill>
                <a:srgbClr val="102542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900">
                <a:solidFill>
                  <a:srgbClr val="5F79BA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What is Self-Quizzing?</a:t>
            </a:r>
            <a:endParaRPr sz="2900">
              <a:solidFill>
                <a:srgbClr val="5F79BA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150" b="1">
                <a:solidFill>
                  <a:srgbClr val="102542"/>
                </a:solidFill>
                <a:latin typeface="Comic Neue"/>
                <a:ea typeface="Comic Neue"/>
                <a:cs typeface="Comic Neue"/>
                <a:sym typeface="Comic Neue"/>
              </a:rPr>
              <a:t>Active, Not Passive</a:t>
            </a:r>
            <a:endParaRPr sz="2150" b="1">
              <a:solidFill>
                <a:srgbClr val="102542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102542"/>
                </a:solidFill>
                <a:latin typeface="Comic Neue"/>
                <a:ea typeface="Comic Neue"/>
                <a:cs typeface="Comic Neue"/>
                <a:sym typeface="Comic Neue"/>
              </a:rPr>
              <a:t>Self-quizzing means testing yourself on what you’ve learnt, rather than just reading notes or highlighting.</a:t>
            </a:r>
            <a:endParaRPr sz="1600">
              <a:solidFill>
                <a:srgbClr val="102542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150" b="1">
                <a:solidFill>
                  <a:srgbClr val="102542"/>
                </a:solidFill>
                <a:latin typeface="Comic Neue"/>
                <a:ea typeface="Comic Neue"/>
                <a:cs typeface="Comic Neue"/>
                <a:sym typeface="Comic Neue"/>
              </a:rPr>
              <a:t>Proven to Boost Memory</a:t>
            </a:r>
            <a:endParaRPr sz="2150" b="1">
              <a:solidFill>
                <a:srgbClr val="102542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>
                <a:solidFill>
                  <a:srgbClr val="102542"/>
                </a:solidFill>
                <a:latin typeface="Comic Neue"/>
                <a:ea typeface="Comic Neue"/>
                <a:cs typeface="Comic Neue"/>
                <a:sym typeface="Comic Neue"/>
              </a:rPr>
              <a:t>This technique encourages the brain to retrieve information, making it more likely to stick for exams.</a:t>
            </a:r>
            <a:endParaRPr sz="1600">
              <a:solidFill>
                <a:srgbClr val="102542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/>
          <p:nvPr/>
        </p:nvSpPr>
        <p:spPr>
          <a:xfrm>
            <a:off x="1062990" y="1257300"/>
            <a:ext cx="411600" cy="411600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0F13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1828800"/>
            <a:ext cx="196596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/>
          <p:nvPr/>
        </p:nvSpPr>
        <p:spPr>
          <a:xfrm>
            <a:off x="3257550" y="1257300"/>
            <a:ext cx="411600" cy="411600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0F13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80310" y="1828800"/>
            <a:ext cx="196596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/>
          <p:nvPr/>
        </p:nvSpPr>
        <p:spPr>
          <a:xfrm>
            <a:off x="5463540" y="1257300"/>
            <a:ext cx="411600" cy="411600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0F13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86300" y="1828800"/>
            <a:ext cx="196596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/>
          <p:nvPr/>
        </p:nvSpPr>
        <p:spPr>
          <a:xfrm>
            <a:off x="7658100" y="1257300"/>
            <a:ext cx="411600" cy="411600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0F13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80860" y="1828800"/>
            <a:ext cx="196596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900">
                <a:solidFill>
                  <a:srgbClr val="5F79BA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The Look - Cover - Write - Check - Correct Method</a:t>
            </a:r>
            <a:endParaRPr sz="2900">
              <a:solidFill>
                <a:srgbClr val="5F79BA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1062990" y="125730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1</a:t>
            </a:r>
            <a:endParaRPr sz="16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285750" y="3314700"/>
            <a:ext cx="19659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102542"/>
                </a:solidFill>
                <a:latin typeface="Comic Neue"/>
                <a:ea typeface="Comic Neue"/>
                <a:cs typeface="Comic Neue"/>
                <a:sym typeface="Comic Neue"/>
              </a:rPr>
              <a:t>Look</a:t>
            </a:r>
            <a:endParaRPr sz="2000" b="1">
              <a:solidFill>
                <a:srgbClr val="102542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>
                <a:solidFill>
                  <a:srgbClr val="102542"/>
                </a:solidFill>
                <a:latin typeface="Comic Neue"/>
                <a:ea typeface="Comic Neue"/>
                <a:cs typeface="Comic Neue"/>
                <a:sym typeface="Comic Neue"/>
              </a:rPr>
              <a:t>Read a section of notes or a key fact you want to remember.</a:t>
            </a:r>
            <a:endParaRPr sz="1600">
              <a:solidFill>
                <a:srgbClr val="102542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3257550" y="125730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2</a:t>
            </a:r>
            <a:endParaRPr sz="16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2480310" y="3314700"/>
            <a:ext cx="19659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102542"/>
                </a:solidFill>
                <a:latin typeface="Comic Neue"/>
                <a:ea typeface="Comic Neue"/>
                <a:cs typeface="Comic Neue"/>
                <a:sym typeface="Comic Neue"/>
              </a:rPr>
              <a:t>Cover</a:t>
            </a:r>
            <a:endParaRPr sz="2000" b="1">
              <a:solidFill>
                <a:srgbClr val="102542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>
                <a:solidFill>
                  <a:srgbClr val="102542"/>
                </a:solidFill>
                <a:latin typeface="Comic Neue"/>
                <a:ea typeface="Comic Neue"/>
                <a:cs typeface="Comic Neue"/>
                <a:sym typeface="Comic Neue"/>
              </a:rPr>
              <a:t>Hide the notes so you can’t see them anymore.</a:t>
            </a:r>
            <a:endParaRPr sz="1600">
              <a:solidFill>
                <a:srgbClr val="102542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5463540" y="125730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3</a:t>
            </a:r>
            <a:endParaRPr sz="16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94" name="Google Shape;94;p17"/>
          <p:cNvSpPr txBox="1"/>
          <p:nvPr/>
        </p:nvSpPr>
        <p:spPr>
          <a:xfrm>
            <a:off x="4686300" y="3314700"/>
            <a:ext cx="19659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102542"/>
                </a:solidFill>
                <a:latin typeface="Comic Neue"/>
                <a:ea typeface="Comic Neue"/>
                <a:cs typeface="Comic Neue"/>
                <a:sym typeface="Comic Neue"/>
              </a:rPr>
              <a:t>Write</a:t>
            </a:r>
            <a:endParaRPr sz="2000" b="1">
              <a:solidFill>
                <a:srgbClr val="102542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>
                <a:solidFill>
                  <a:srgbClr val="102542"/>
                </a:solidFill>
                <a:latin typeface="Comic Neue"/>
                <a:ea typeface="Comic Neue"/>
                <a:cs typeface="Comic Neue"/>
                <a:sym typeface="Comic Neue"/>
              </a:rPr>
              <a:t>On a blank sheet, write down everything you can remember.</a:t>
            </a:r>
            <a:endParaRPr sz="1600">
              <a:solidFill>
                <a:srgbClr val="102542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95" name="Google Shape;95;p17"/>
          <p:cNvSpPr txBox="1"/>
          <p:nvPr/>
        </p:nvSpPr>
        <p:spPr>
          <a:xfrm>
            <a:off x="7658100" y="125730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4</a:t>
            </a:r>
            <a:endParaRPr sz="16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6880860" y="3314700"/>
            <a:ext cx="19659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102542"/>
                </a:solidFill>
                <a:latin typeface="Comic Neue"/>
                <a:ea typeface="Comic Neue"/>
                <a:cs typeface="Comic Neue"/>
                <a:sym typeface="Comic Neue"/>
              </a:rPr>
              <a:t>Check &amp; Correct</a:t>
            </a:r>
            <a:endParaRPr sz="2000" b="1">
              <a:solidFill>
                <a:srgbClr val="102542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>
                <a:solidFill>
                  <a:srgbClr val="102542"/>
                </a:solidFill>
                <a:latin typeface="Comic Neue"/>
                <a:ea typeface="Comic Neue"/>
                <a:cs typeface="Comic Neue"/>
                <a:sym typeface="Comic Neue"/>
              </a:rPr>
              <a:t>Compare answers to notes, correct mistakes, fill details.</a:t>
            </a:r>
            <a:endParaRPr sz="1600">
              <a:solidFill>
                <a:srgbClr val="102542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8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900">
                <a:solidFill>
                  <a:srgbClr val="5F79BA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Example in Action: GCSE Science</a:t>
            </a:r>
            <a:endParaRPr sz="2900">
              <a:solidFill>
                <a:srgbClr val="5F79BA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150" b="1">
                <a:solidFill>
                  <a:srgbClr val="102542"/>
                </a:solidFill>
                <a:latin typeface="Comic Neue"/>
                <a:ea typeface="Comic Neue"/>
                <a:cs typeface="Comic Neue"/>
                <a:sym typeface="Comic Neue"/>
              </a:rPr>
              <a:t>Step-by-Step</a:t>
            </a:r>
            <a:endParaRPr sz="2150" b="1">
              <a:solidFill>
                <a:srgbClr val="102542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lvl="0" indent="-330200" algn="l" rtl="0">
              <a:spcBef>
                <a:spcPts val="360"/>
              </a:spcBef>
              <a:spcAft>
                <a:spcPts val="0"/>
              </a:spcAft>
              <a:buClr>
                <a:srgbClr val="102542"/>
              </a:buClr>
              <a:buSzPts val="1600"/>
              <a:buFont typeface="Comic Neue"/>
              <a:buChar char="●"/>
            </a:pPr>
            <a:r>
              <a:rPr lang="en-GB" sz="1600" b="1">
                <a:solidFill>
                  <a:srgbClr val="102542"/>
                </a:solidFill>
                <a:latin typeface="Comic Neue"/>
                <a:ea typeface="Comic Neue"/>
                <a:cs typeface="Comic Neue"/>
                <a:sym typeface="Comic Neue"/>
              </a:rPr>
              <a:t>Look:</a:t>
            </a:r>
            <a:r>
              <a:rPr lang="en-GB" sz="1600">
                <a:solidFill>
                  <a:srgbClr val="102542"/>
                </a:solidFill>
                <a:latin typeface="Comic Neue"/>
                <a:ea typeface="Comic Neue"/>
                <a:cs typeface="Comic Neue"/>
                <a:sym typeface="Comic Neue"/>
              </a:rPr>
              <a:t> Your child reads a summary of photosynthesis.</a:t>
            </a:r>
            <a:endParaRPr sz="1600">
              <a:solidFill>
                <a:srgbClr val="102542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102542"/>
              </a:buClr>
              <a:buSzPts val="1600"/>
              <a:buFont typeface="Comic Neue"/>
              <a:buChar char="●"/>
            </a:pPr>
            <a:r>
              <a:rPr lang="en-GB" sz="1600" b="1">
                <a:solidFill>
                  <a:srgbClr val="102542"/>
                </a:solidFill>
                <a:latin typeface="Comic Neue"/>
                <a:ea typeface="Comic Neue"/>
                <a:cs typeface="Comic Neue"/>
                <a:sym typeface="Comic Neue"/>
              </a:rPr>
              <a:t>Cover:</a:t>
            </a:r>
            <a:r>
              <a:rPr lang="en-GB" sz="1600">
                <a:solidFill>
                  <a:srgbClr val="102542"/>
                </a:solidFill>
                <a:latin typeface="Comic Neue"/>
                <a:ea typeface="Comic Neue"/>
                <a:cs typeface="Comic Neue"/>
                <a:sym typeface="Comic Neue"/>
              </a:rPr>
              <a:t> The summary is covered up.</a:t>
            </a:r>
            <a:endParaRPr sz="1600">
              <a:solidFill>
                <a:srgbClr val="102542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102542"/>
              </a:buClr>
              <a:buSzPts val="1600"/>
              <a:buFont typeface="Comic Neue"/>
              <a:buChar char="●"/>
            </a:pPr>
            <a:r>
              <a:rPr lang="en-GB" sz="1600" b="1">
                <a:solidFill>
                  <a:srgbClr val="102542"/>
                </a:solidFill>
                <a:latin typeface="Comic Neue"/>
                <a:ea typeface="Comic Neue"/>
                <a:cs typeface="Comic Neue"/>
                <a:sym typeface="Comic Neue"/>
              </a:rPr>
              <a:t>Write:</a:t>
            </a:r>
            <a:r>
              <a:rPr lang="en-GB" sz="1600">
                <a:solidFill>
                  <a:srgbClr val="102542"/>
                </a:solidFill>
                <a:latin typeface="Comic Neue"/>
                <a:ea typeface="Comic Neue"/>
                <a:cs typeface="Comic Neue"/>
                <a:sym typeface="Comic Neue"/>
              </a:rPr>
              <a:t> They write out the process from memory.</a:t>
            </a:r>
            <a:endParaRPr sz="1600">
              <a:solidFill>
                <a:srgbClr val="102542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102542"/>
              </a:buClr>
              <a:buSzPts val="1600"/>
              <a:buFont typeface="Comic Neue"/>
              <a:buChar char="●"/>
            </a:pPr>
            <a:r>
              <a:rPr lang="en-GB" sz="1600" b="1">
                <a:solidFill>
                  <a:srgbClr val="102542"/>
                </a:solidFill>
                <a:latin typeface="Comic Neue"/>
                <a:ea typeface="Comic Neue"/>
                <a:cs typeface="Comic Neue"/>
                <a:sym typeface="Comic Neue"/>
              </a:rPr>
              <a:t>Check:</a:t>
            </a:r>
            <a:r>
              <a:rPr lang="en-GB" sz="1600">
                <a:solidFill>
                  <a:srgbClr val="102542"/>
                </a:solidFill>
                <a:latin typeface="Comic Neue"/>
                <a:ea typeface="Comic Neue"/>
                <a:cs typeface="Comic Neue"/>
                <a:sym typeface="Comic Neue"/>
              </a:rPr>
              <a:t> They check for accuracy and fill in any gaps.</a:t>
            </a:r>
            <a:endParaRPr sz="1600">
              <a:solidFill>
                <a:srgbClr val="102542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150" b="1">
                <a:solidFill>
                  <a:srgbClr val="102542"/>
                </a:solidFill>
                <a:latin typeface="Comic Neue"/>
                <a:ea typeface="Comic Neue"/>
                <a:cs typeface="Comic Neue"/>
                <a:sym typeface="Comic Neue"/>
              </a:rPr>
              <a:t>Why It Works</a:t>
            </a:r>
            <a:endParaRPr sz="2150" b="1">
              <a:solidFill>
                <a:srgbClr val="102542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>
                <a:solidFill>
                  <a:srgbClr val="102542"/>
                </a:solidFill>
                <a:latin typeface="Comic Neue"/>
                <a:ea typeface="Comic Neue"/>
                <a:cs typeface="Comic Neue"/>
                <a:sym typeface="Comic Neue"/>
              </a:rPr>
              <a:t>This method highlights what’s been forgotten, so pupils know exactly what to focus on next time.</a:t>
            </a:r>
            <a:endParaRPr sz="1600">
              <a:solidFill>
                <a:srgbClr val="102542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9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900">
                <a:solidFill>
                  <a:srgbClr val="5F79BA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Applying Self-Quizzing</a:t>
            </a:r>
            <a:endParaRPr sz="2900">
              <a:solidFill>
                <a:srgbClr val="5F79BA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3192AB-DCA9-4670-9BE1-38E65E2ED41A}"/>
              </a:ext>
            </a:extLst>
          </p:cNvPr>
          <p:cNvSpPr txBox="1"/>
          <p:nvPr/>
        </p:nvSpPr>
        <p:spPr>
          <a:xfrm>
            <a:off x="3976577" y="2396628"/>
            <a:ext cx="414315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40F0F"/>
                </a:solidFill>
                <a:latin typeface="Comic Neue"/>
              </a:rPr>
              <a:t>Photosynthesis is the process by which green plants, algae, and some bacteria use light energy, water, and carbon dioxide to create their own food (glucose) and release oxygen as a </a:t>
            </a:r>
            <a:r>
              <a:rPr lang="en-GB" sz="1600" dirty="0" err="1">
                <a:solidFill>
                  <a:srgbClr val="040F0F"/>
                </a:solidFill>
                <a:latin typeface="Comic Neue"/>
              </a:rPr>
              <a:t>byproduct</a:t>
            </a:r>
            <a:r>
              <a:rPr lang="en-GB" sz="1600" dirty="0">
                <a:solidFill>
                  <a:srgbClr val="040F0F"/>
                </a:solidFill>
                <a:latin typeface="Comic Neue"/>
              </a:rPr>
              <a:t>.</a:t>
            </a:r>
          </a:p>
        </p:txBody>
      </p:sp>
      <p:pic>
        <p:nvPicPr>
          <p:cNvPr id="1026" name="Picture 2" descr="Photosynthesis - Wikipedia">
            <a:extLst>
              <a:ext uri="{FF2B5EF4-FFF2-40B4-BE49-F238E27FC236}">
                <a16:creationId xmlns:a16="http://schemas.microsoft.com/office/drawing/2014/main" id="{75BABB1C-01E9-438B-9330-8BDAAF705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520" y="1986608"/>
            <a:ext cx="2142903" cy="214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330" y="651510"/>
            <a:ext cx="8332470" cy="4309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3020" y="1657350"/>
            <a:ext cx="2834640" cy="219456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0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900" dirty="0">
                <a:solidFill>
                  <a:srgbClr val="5F79BA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Think / Discuss! ​🤷‍♀️​ ​💁‍♂️​ ​</a:t>
            </a:r>
            <a:r>
              <a:rPr lang="en-GB" sz="2900" dirty="0">
                <a:solidFill>
                  <a:srgbClr val="102542"/>
                </a:solidFill>
                <a:latin typeface="Comic Neue"/>
                <a:ea typeface="Comic Neue"/>
                <a:cs typeface="Comic Neue"/>
                <a:sym typeface="Comic Neue"/>
              </a:rPr>
              <a:t>💬​</a:t>
            </a:r>
            <a:endParaRPr sz="2900" dirty="0">
              <a:solidFill>
                <a:srgbClr val="102542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19" name="Google Shape;119;p20"/>
          <p:cNvSpPr txBox="1"/>
          <p:nvPr/>
        </p:nvSpPr>
        <p:spPr>
          <a:xfrm>
            <a:off x="4297680" y="1828800"/>
            <a:ext cx="3726300" cy="19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Supporting Home Revision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Considering the </a:t>
            </a:r>
            <a:r>
              <a:rPr lang="en-GB" sz="16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Look-Cover-Write-Check-Correct</a:t>
            </a:r>
            <a:r>
              <a:rPr lang="en-GB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method, what are some practical ways you might encourage or support your child to use this self-quizzing technique effectively at home?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330" y="651510"/>
            <a:ext cx="8332470" cy="430911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1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900">
                <a:solidFill>
                  <a:srgbClr val="5F79BA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Discuss! ​🤷‍♀️​ ​💁‍♂️​ ​</a:t>
            </a:r>
            <a:r>
              <a:rPr lang="en-GB" sz="2900">
                <a:solidFill>
                  <a:srgbClr val="102542"/>
                </a:solidFill>
                <a:latin typeface="Comic Neue"/>
                <a:ea typeface="Comic Neue"/>
                <a:cs typeface="Comic Neue"/>
                <a:sym typeface="Comic Neue"/>
              </a:rPr>
              <a:t>💬​</a:t>
            </a:r>
            <a:endParaRPr sz="2900">
              <a:solidFill>
                <a:srgbClr val="102542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26" name="Google Shape;126;p21"/>
          <p:cNvSpPr txBox="1"/>
          <p:nvPr/>
        </p:nvSpPr>
        <p:spPr>
          <a:xfrm>
            <a:off x="982980" y="1657350"/>
            <a:ext cx="7041000" cy="19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You might have said...</a:t>
            </a:r>
            <a:endParaRPr sz="16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I'd set aside a specific time each day for revision using this method.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 could help them set up a dedicated revision space free from distractions.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 might quiz them on their corrections or help them find their notes.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27" name="Google Shape;127;p21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3600">
                <a:solidFill>
                  <a:srgbClr val="102542"/>
                </a:solidFill>
                <a:latin typeface="Comic Neue"/>
                <a:ea typeface="Comic Neue"/>
                <a:cs typeface="Comic Neue"/>
                <a:sym typeface="Comic Neue"/>
              </a:rPr>
              <a:t>​✅​</a:t>
            </a:r>
            <a:endParaRPr sz="3600">
              <a:solidFill>
                <a:srgbClr val="102542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527</Words>
  <Application>Microsoft Office PowerPoint</Application>
  <PresentationFormat>On-screen Show (16:9)</PresentationFormat>
  <Paragraphs>61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Architects Daughter</vt:lpstr>
      <vt:lpstr>Arial</vt:lpstr>
      <vt:lpstr>Comic Neue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Child, Eddie</dc:creator>
  <cp:lastModifiedBy>Diarmaid Casey</cp:lastModifiedBy>
  <cp:revision>1</cp:revision>
  <dcterms:modified xsi:type="dcterms:W3CDTF">2025-10-13T06:56:02Z</dcterms:modified>
</cp:coreProperties>
</file>