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64" r:id="rId2"/>
    <p:sldId id="265" r:id="rId3"/>
    <p:sldId id="435" r:id="rId4"/>
    <p:sldId id="437" r:id="rId5"/>
    <p:sldId id="256" r:id="rId6"/>
    <p:sldId id="274" r:id="rId7"/>
    <p:sldId id="257" r:id="rId8"/>
    <p:sldId id="258" r:id="rId9"/>
    <p:sldId id="432" r:id="rId10"/>
    <p:sldId id="260" r:id="rId11"/>
    <p:sldId id="261" r:id="rId12"/>
    <p:sldId id="263" r:id="rId13"/>
    <p:sldId id="262" r:id="rId14"/>
    <p:sldId id="275" r:id="rId15"/>
    <p:sldId id="433" r:id="rId16"/>
    <p:sldId id="434" r:id="rId17"/>
    <p:sldId id="266" r:id="rId18"/>
    <p:sldId id="276" r:id="rId19"/>
    <p:sldId id="277" r:id="rId20"/>
    <p:sldId id="278" r:id="rId21"/>
    <p:sldId id="279" r:id="rId22"/>
    <p:sldId id="280" r:id="rId23"/>
    <p:sldId id="281" r:id="rId24"/>
    <p:sldId id="430" r:id="rId25"/>
    <p:sldId id="307" r:id="rId26"/>
    <p:sldId id="399" r:id="rId27"/>
    <p:sldId id="431" r:id="rId28"/>
    <p:sldId id="259" r:id="rId29"/>
    <p:sldId id="295" r:id="rId30"/>
    <p:sldId id="299" r:id="rId31"/>
    <p:sldId id="328" r:id="rId32"/>
    <p:sldId id="343" r:id="rId33"/>
    <p:sldId id="438" r:id="rId34"/>
    <p:sldId id="436" r:id="rId3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1" autoAdjust="0"/>
    <p:restoredTop sz="94660"/>
  </p:normalViewPr>
  <p:slideViewPr>
    <p:cSldViewPr snapToGrid="0">
      <p:cViewPr varScale="1">
        <p:scale>
          <a:sx n="67" d="100"/>
          <a:sy n="67" d="100"/>
        </p:scale>
        <p:origin x="6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70411AFA-37A7-4796-B631-7AB03D40C27A}" type="datetimeFigureOut">
              <a:rPr lang="en-GB" smtClean="0"/>
              <a:t>13/10/2025</a:t>
            </a:fld>
            <a:endParaRPr lang="en-GB"/>
          </a:p>
        </p:txBody>
      </p:sp>
      <p:sp>
        <p:nvSpPr>
          <p:cNvPr id="4" name="Footer Placeholder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96F5AEAC-F776-4F4A-8ED1-4AEC0AC7F609}" type="slidenum">
              <a:rPr lang="en-GB" smtClean="0"/>
              <a:t>‹#›</a:t>
            </a:fld>
            <a:endParaRPr lang="en-GB"/>
          </a:p>
        </p:txBody>
      </p:sp>
    </p:spTree>
    <p:extLst>
      <p:ext uri="{BB962C8B-B14F-4D97-AF65-F5344CB8AC3E}">
        <p14:creationId xmlns:p14="http://schemas.microsoft.com/office/powerpoint/2010/main" val="3968728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1"/>
            <a:ext cx="2945659" cy="498135"/>
          </a:xfrm>
          <a:prstGeom prst="rect">
            <a:avLst/>
          </a:prstGeom>
        </p:spPr>
        <p:txBody>
          <a:bodyPr vert="horz" lIns="91440" tIns="45720" rIns="91440" bIns="45720" rtlCol="0"/>
          <a:lstStyle>
            <a:lvl1pPr algn="r">
              <a:defRPr sz="1200"/>
            </a:lvl1pPr>
          </a:lstStyle>
          <a:p>
            <a:fld id="{34F2B5BD-C4FA-499F-8541-FCB5EDCA7FF2}" type="datetimeFigureOut">
              <a:rPr lang="en-GB" smtClean="0"/>
              <a:t>13/10/2025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30091"/>
            <a:ext cx="2945659" cy="498134"/>
          </a:xfrm>
          <a:prstGeom prst="rect">
            <a:avLst/>
          </a:prstGeom>
        </p:spPr>
        <p:txBody>
          <a:bodyPr vert="horz" lIns="91440" tIns="45720" rIns="91440" bIns="45720" rtlCol="0" anchor="b"/>
          <a:lstStyle>
            <a:lvl1pPr algn="r">
              <a:defRPr sz="1200"/>
            </a:lvl1pPr>
          </a:lstStyle>
          <a:p>
            <a:fld id="{04E757AA-43AC-4261-AFDC-214DBBD36E93}" type="slidenum">
              <a:rPr lang="en-GB" smtClean="0"/>
              <a:t>‹#›</a:t>
            </a:fld>
            <a:endParaRPr lang="en-GB"/>
          </a:p>
        </p:txBody>
      </p:sp>
    </p:spTree>
    <p:extLst>
      <p:ext uri="{BB962C8B-B14F-4D97-AF65-F5344CB8AC3E}">
        <p14:creationId xmlns:p14="http://schemas.microsoft.com/office/powerpoint/2010/main" val="104393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5059F7F-4B65-45E2-9F7E-6AE0C4391771}" type="datetimeFigureOut">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683CF7-C541-4E3C-B5FC-70046722C20C}" type="slidenum">
              <a:rPr lang="en-GB" smtClean="0"/>
              <a:t>‹#›</a:t>
            </a:fld>
            <a:endParaRPr lang="en-GB"/>
          </a:p>
        </p:txBody>
      </p:sp>
    </p:spTree>
    <p:extLst>
      <p:ext uri="{BB962C8B-B14F-4D97-AF65-F5344CB8AC3E}">
        <p14:creationId xmlns:p14="http://schemas.microsoft.com/office/powerpoint/2010/main" val="212017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059F7F-4B65-45E2-9F7E-6AE0C4391771}" type="datetimeFigureOut">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683CF7-C541-4E3C-B5FC-70046722C20C}" type="slidenum">
              <a:rPr lang="en-GB" smtClean="0"/>
              <a:t>‹#›</a:t>
            </a:fld>
            <a:endParaRPr lang="en-GB"/>
          </a:p>
        </p:txBody>
      </p:sp>
    </p:spTree>
    <p:extLst>
      <p:ext uri="{BB962C8B-B14F-4D97-AF65-F5344CB8AC3E}">
        <p14:creationId xmlns:p14="http://schemas.microsoft.com/office/powerpoint/2010/main" val="253329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059F7F-4B65-45E2-9F7E-6AE0C4391771}" type="datetimeFigureOut">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683CF7-C541-4E3C-B5FC-70046722C20C}" type="slidenum">
              <a:rPr lang="en-GB" smtClean="0"/>
              <a:t>‹#›</a:t>
            </a:fld>
            <a:endParaRPr lang="en-GB"/>
          </a:p>
        </p:txBody>
      </p:sp>
    </p:spTree>
    <p:extLst>
      <p:ext uri="{BB962C8B-B14F-4D97-AF65-F5344CB8AC3E}">
        <p14:creationId xmlns:p14="http://schemas.microsoft.com/office/powerpoint/2010/main" val="267822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059F7F-4B65-45E2-9F7E-6AE0C4391771}" type="datetimeFigureOut">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683CF7-C541-4E3C-B5FC-70046722C20C}" type="slidenum">
              <a:rPr lang="en-GB" smtClean="0"/>
              <a:t>‹#›</a:t>
            </a:fld>
            <a:endParaRPr lang="en-GB"/>
          </a:p>
        </p:txBody>
      </p:sp>
    </p:spTree>
    <p:extLst>
      <p:ext uri="{BB962C8B-B14F-4D97-AF65-F5344CB8AC3E}">
        <p14:creationId xmlns:p14="http://schemas.microsoft.com/office/powerpoint/2010/main" val="76333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059F7F-4B65-45E2-9F7E-6AE0C4391771}" type="datetimeFigureOut">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683CF7-C541-4E3C-B5FC-70046722C20C}" type="slidenum">
              <a:rPr lang="en-GB" smtClean="0"/>
              <a:t>‹#›</a:t>
            </a:fld>
            <a:endParaRPr lang="en-GB"/>
          </a:p>
        </p:txBody>
      </p:sp>
    </p:spTree>
    <p:extLst>
      <p:ext uri="{BB962C8B-B14F-4D97-AF65-F5344CB8AC3E}">
        <p14:creationId xmlns:p14="http://schemas.microsoft.com/office/powerpoint/2010/main" val="253444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5059F7F-4B65-45E2-9F7E-6AE0C4391771}" type="datetimeFigureOut">
              <a:rPr lang="en-GB" smtClean="0"/>
              <a:t>13/10/2025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683CF7-C541-4E3C-B5FC-70046722C20C}" type="slidenum">
              <a:rPr lang="en-GB" smtClean="0"/>
              <a:t>‹#›</a:t>
            </a:fld>
            <a:endParaRPr lang="en-GB"/>
          </a:p>
        </p:txBody>
      </p:sp>
    </p:spTree>
    <p:extLst>
      <p:ext uri="{BB962C8B-B14F-4D97-AF65-F5344CB8AC3E}">
        <p14:creationId xmlns:p14="http://schemas.microsoft.com/office/powerpoint/2010/main" val="161509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5059F7F-4B65-45E2-9F7E-6AE0C4391771}" type="datetimeFigureOut">
              <a:rPr lang="en-GB" smtClean="0"/>
              <a:t>13/10/2025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683CF7-C541-4E3C-B5FC-70046722C20C}" type="slidenum">
              <a:rPr lang="en-GB" smtClean="0"/>
              <a:t>‹#›</a:t>
            </a:fld>
            <a:endParaRPr lang="en-GB"/>
          </a:p>
        </p:txBody>
      </p:sp>
    </p:spTree>
    <p:extLst>
      <p:ext uri="{BB962C8B-B14F-4D97-AF65-F5344CB8AC3E}">
        <p14:creationId xmlns:p14="http://schemas.microsoft.com/office/powerpoint/2010/main" val="157217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5059F7F-4B65-45E2-9F7E-6AE0C4391771}" type="datetimeFigureOut">
              <a:rPr lang="en-GB" smtClean="0"/>
              <a:t>13/10/2025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683CF7-C541-4E3C-B5FC-70046722C20C}" type="slidenum">
              <a:rPr lang="en-GB" smtClean="0"/>
              <a:t>‹#›</a:t>
            </a:fld>
            <a:endParaRPr lang="en-GB"/>
          </a:p>
        </p:txBody>
      </p:sp>
    </p:spTree>
    <p:extLst>
      <p:ext uri="{BB962C8B-B14F-4D97-AF65-F5344CB8AC3E}">
        <p14:creationId xmlns:p14="http://schemas.microsoft.com/office/powerpoint/2010/main" val="203264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59F7F-4B65-45E2-9F7E-6AE0C4391771}" type="datetimeFigureOut">
              <a:rPr lang="en-GB" smtClean="0"/>
              <a:t>13/10/2025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683CF7-C541-4E3C-B5FC-70046722C20C}" type="slidenum">
              <a:rPr lang="en-GB" smtClean="0"/>
              <a:t>‹#›</a:t>
            </a:fld>
            <a:endParaRPr lang="en-GB"/>
          </a:p>
        </p:txBody>
      </p:sp>
    </p:spTree>
    <p:extLst>
      <p:ext uri="{BB962C8B-B14F-4D97-AF65-F5344CB8AC3E}">
        <p14:creationId xmlns:p14="http://schemas.microsoft.com/office/powerpoint/2010/main" val="1471957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059F7F-4B65-45E2-9F7E-6AE0C4391771}" type="datetimeFigureOut">
              <a:rPr lang="en-GB" smtClean="0"/>
              <a:t>13/10/2025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683CF7-C541-4E3C-B5FC-70046722C20C}" type="slidenum">
              <a:rPr lang="en-GB" smtClean="0"/>
              <a:t>‹#›</a:t>
            </a:fld>
            <a:endParaRPr lang="en-GB"/>
          </a:p>
        </p:txBody>
      </p:sp>
    </p:spTree>
    <p:extLst>
      <p:ext uri="{BB962C8B-B14F-4D97-AF65-F5344CB8AC3E}">
        <p14:creationId xmlns:p14="http://schemas.microsoft.com/office/powerpoint/2010/main" val="262694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059F7F-4B65-45E2-9F7E-6AE0C4391771}" type="datetimeFigureOut">
              <a:rPr lang="en-GB" smtClean="0"/>
              <a:t>13/10/2025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683CF7-C541-4E3C-B5FC-70046722C20C}" type="slidenum">
              <a:rPr lang="en-GB" smtClean="0"/>
              <a:t>‹#›</a:t>
            </a:fld>
            <a:endParaRPr lang="en-GB"/>
          </a:p>
        </p:txBody>
      </p:sp>
    </p:spTree>
    <p:extLst>
      <p:ext uri="{BB962C8B-B14F-4D97-AF65-F5344CB8AC3E}">
        <p14:creationId xmlns:p14="http://schemas.microsoft.com/office/powerpoint/2010/main" val="107324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59F7F-4B65-45E2-9F7E-6AE0C4391771}" type="datetimeFigureOut">
              <a:rPr lang="en-GB" smtClean="0"/>
              <a:t>13/10/2025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83CF7-C541-4E3C-B5FC-70046722C20C}" type="slidenum">
              <a:rPr lang="en-GB" smtClean="0"/>
              <a:t>‹#›</a:t>
            </a:fld>
            <a:endParaRPr lang="en-GB"/>
          </a:p>
        </p:txBody>
      </p:sp>
    </p:spTree>
    <p:extLst>
      <p:ext uri="{BB962C8B-B14F-4D97-AF65-F5344CB8AC3E}">
        <p14:creationId xmlns:p14="http://schemas.microsoft.com/office/powerpoint/2010/main" val="886286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aqa.org.uk/subjects/food-preparation-and-nutrition/gcse/food-preparation-and-nutrition-8585/assessment-resources?f.Resource+type%7C6=Question+papers&amp;sort=title&amp;num_ranks=10"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revisionworld.com/gcse-revision/food-preparation-and-nutrition-gcse-revision/gcse-food-preparation-and-nutrition-past-papers/aqa-gcse-food-preparation-and-nutrition-past-paper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gpbooks.co.uk/secondary-books/vocational/other-vocational/cambridge-national-level-1-2/tmrn1-new-ocr-cambridge-national-in-creative?srsltid=AfmBOoqNpH3P1RaYI1N8XYyh14KMqJebcsiadaq-pXhhCFLCH4G6zRIp"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youtube.com/watch?v=uqGz7uqoPZ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hyperlink" Target="https://www.birleysecondaryacademy.co.uk/letters-newsletters/" TargetMode="Externa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senecalearning.com/en-GB/"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3" name="Title 2"/>
          <p:cNvSpPr>
            <a:spLocks noGrp="1"/>
          </p:cNvSpPr>
          <p:nvPr>
            <p:ph type="ctrTitle"/>
          </p:nvPr>
        </p:nvSpPr>
        <p:spPr>
          <a:xfrm>
            <a:off x="1524000" y="1122363"/>
            <a:ext cx="9144000" cy="1966495"/>
          </a:xfrm>
        </p:spPr>
        <p:txBody>
          <a:bodyPr/>
          <a:lstStyle/>
          <a:p>
            <a:r>
              <a:rPr lang="en-GB" b="1" dirty="0">
                <a:solidFill>
                  <a:srgbClr val="FF0000"/>
                </a:solidFill>
              </a:rPr>
              <a:t>Year 11 Parents’ Revision Evening</a:t>
            </a:r>
            <a:endParaRPr lang="en-GB" dirty="0"/>
          </a:p>
        </p:txBody>
      </p:sp>
      <p:sp>
        <p:nvSpPr>
          <p:cNvPr id="4" name="Subtitle 3"/>
          <p:cNvSpPr>
            <a:spLocks noGrp="1"/>
          </p:cNvSpPr>
          <p:nvPr>
            <p:ph type="subTitle" idx="1"/>
          </p:nvPr>
        </p:nvSpPr>
        <p:spPr>
          <a:xfrm>
            <a:off x="1524000" y="3321301"/>
            <a:ext cx="9144000" cy="1655762"/>
          </a:xfrm>
        </p:spPr>
        <p:txBody>
          <a:bodyPr vert="horz" lIns="91440" tIns="45720" rIns="91440" bIns="45720" rtlCol="0" anchor="t">
            <a:normAutofit/>
          </a:bodyPr>
          <a:lstStyle/>
          <a:p>
            <a:r>
              <a:rPr lang="en-GB" b="1" dirty="0"/>
              <a:t>Thursday 9</a:t>
            </a:r>
            <a:r>
              <a:rPr lang="en-GB" b="1" baseline="30000" dirty="0"/>
              <a:t>th</a:t>
            </a:r>
            <a:r>
              <a:rPr lang="en-GB" b="1" dirty="0"/>
              <a:t> October 2025</a:t>
            </a:r>
          </a:p>
        </p:txBody>
      </p:sp>
      <p:pic>
        <p:nvPicPr>
          <p:cNvPr id="7" name="Picture 6" descr="A circular logo with colorful text&#10;&#10;Description automatically generated">
            <a:extLst>
              <a:ext uri="{FF2B5EF4-FFF2-40B4-BE49-F238E27FC236}">
                <a16:creationId xmlns:a16="http://schemas.microsoft.com/office/drawing/2014/main" id="{B59758A3-28A5-8B98-331D-AB4CF5BEC0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2" t="9463" r="4447" b="3773"/>
          <a:stretch/>
        </p:blipFill>
        <p:spPr>
          <a:xfrm>
            <a:off x="5052211" y="4153267"/>
            <a:ext cx="2429244" cy="2393216"/>
          </a:xfrm>
          <a:prstGeom prst="rect">
            <a:avLst/>
          </a:prstGeom>
        </p:spPr>
      </p:pic>
    </p:spTree>
    <p:extLst>
      <p:ext uri="{BB962C8B-B14F-4D97-AF65-F5344CB8AC3E}">
        <p14:creationId xmlns:p14="http://schemas.microsoft.com/office/powerpoint/2010/main" val="2953044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32C83-037D-42FB-B1AF-60D597A5F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pic>
        <p:nvPicPr>
          <p:cNvPr id="2" name="Picture 1"/>
          <p:cNvPicPr>
            <a:picLocks noChangeAspect="1"/>
          </p:cNvPicPr>
          <p:nvPr/>
        </p:nvPicPr>
        <p:blipFill rotWithShape="1">
          <a:blip r:embed="rId3"/>
          <a:srcRect l="18038" t="16667" r="17772" b="10595"/>
          <a:stretch/>
        </p:blipFill>
        <p:spPr>
          <a:xfrm>
            <a:off x="1143000" y="-1"/>
            <a:ext cx="9906000" cy="6314173"/>
          </a:xfrm>
          <a:prstGeom prst="rect">
            <a:avLst/>
          </a:prstGeom>
        </p:spPr>
      </p:pic>
    </p:spTree>
    <p:extLst>
      <p:ext uri="{BB962C8B-B14F-4D97-AF65-F5344CB8AC3E}">
        <p14:creationId xmlns:p14="http://schemas.microsoft.com/office/powerpoint/2010/main" val="257535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D461D4-5311-4F5C-BB90-719919037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pic>
        <p:nvPicPr>
          <p:cNvPr id="2" name="Picture 1"/>
          <p:cNvPicPr>
            <a:picLocks noChangeAspect="1"/>
          </p:cNvPicPr>
          <p:nvPr/>
        </p:nvPicPr>
        <p:blipFill rotWithShape="1">
          <a:blip r:embed="rId3"/>
          <a:srcRect l="13706" t="17291" r="13662" b="10663"/>
          <a:stretch/>
        </p:blipFill>
        <p:spPr>
          <a:xfrm>
            <a:off x="1143000" y="489864"/>
            <a:ext cx="9906000" cy="6368136"/>
          </a:xfrm>
          <a:prstGeom prst="rect">
            <a:avLst/>
          </a:prstGeom>
        </p:spPr>
      </p:pic>
    </p:spTree>
    <p:extLst>
      <p:ext uri="{BB962C8B-B14F-4D97-AF65-F5344CB8AC3E}">
        <p14:creationId xmlns:p14="http://schemas.microsoft.com/office/powerpoint/2010/main" val="294371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287B54-B8BA-4E6D-A56B-C934DF1CE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2" name="Rectangle 1"/>
          <p:cNvSpPr/>
          <p:nvPr/>
        </p:nvSpPr>
        <p:spPr>
          <a:xfrm>
            <a:off x="1470660" y="365748"/>
            <a:ext cx="9273540" cy="6432530"/>
          </a:xfrm>
          <a:prstGeom prst="rect">
            <a:avLst/>
          </a:prstGeom>
        </p:spPr>
        <p:txBody>
          <a:bodyPr wrap="square">
            <a:spAutoFit/>
          </a:bodyPr>
          <a:lstStyle/>
          <a:p>
            <a:r>
              <a:rPr lang="en-GB" sz="2400" dirty="0">
                <a:latin typeface="Times New Roman" panose="02020603050405020304" pitchFamily="18" charset="0"/>
              </a:rPr>
              <a:t>Recommended revision guides and question books (all can be purchased from all good book stores or on Amazon.</a:t>
            </a:r>
          </a:p>
          <a:p>
            <a:endParaRPr lang="en-GB" sz="2400" dirty="0">
              <a:latin typeface="Times New Roman" panose="02020603050405020304" pitchFamily="18" charset="0"/>
            </a:endParaRPr>
          </a:p>
          <a:p>
            <a:endParaRPr lang="en-GB" sz="2400" dirty="0">
              <a:latin typeface="Times New Roman" panose="02020603050405020304" pitchFamily="18" charset="0"/>
            </a:endParaRPr>
          </a:p>
          <a:p>
            <a:endParaRPr lang="en-GB" sz="2400" dirty="0">
              <a:latin typeface="Times New Roman" panose="02020603050405020304" pitchFamily="18" charset="0"/>
            </a:endParaRPr>
          </a:p>
          <a:p>
            <a:endParaRPr lang="en-GB" sz="2400" dirty="0">
              <a:latin typeface="Times New Roman" panose="02020603050405020304" pitchFamily="18" charset="0"/>
            </a:endParaRPr>
          </a:p>
          <a:p>
            <a:endParaRPr lang="en-GB" sz="2400" dirty="0">
              <a:latin typeface="Times New Roman" panose="02020603050405020304" pitchFamily="18" charset="0"/>
            </a:endParaRPr>
          </a:p>
          <a:p>
            <a:endParaRPr lang="en-GB" sz="2400" dirty="0">
              <a:latin typeface="Times New Roman" panose="02020603050405020304" pitchFamily="18" charset="0"/>
            </a:endParaRPr>
          </a:p>
          <a:p>
            <a:endParaRPr lang="en-GB" sz="2000" dirty="0">
              <a:latin typeface="Times New Roman" panose="02020603050405020304" pitchFamily="18" charset="0"/>
            </a:endParaRPr>
          </a:p>
          <a:p>
            <a:endParaRPr lang="en-GB" sz="2000" dirty="0">
              <a:latin typeface="Times New Roman" panose="02020603050405020304" pitchFamily="18" charset="0"/>
            </a:endParaRPr>
          </a:p>
          <a:p>
            <a:endParaRPr lang="en-GB" sz="2000" dirty="0">
              <a:latin typeface="Times New Roman" panose="02020603050405020304" pitchFamily="18" charset="0"/>
            </a:endParaRPr>
          </a:p>
          <a:p>
            <a:endParaRPr lang="en-GB" sz="2000" dirty="0">
              <a:latin typeface="Times New Roman" panose="02020603050405020304" pitchFamily="18" charset="0"/>
            </a:endParaRPr>
          </a:p>
          <a:p>
            <a:r>
              <a:rPr lang="en-GB" sz="2000" dirty="0">
                <a:latin typeface="Times New Roman" panose="02020603050405020304" pitchFamily="18" charset="0"/>
              </a:rPr>
              <a:t>Pupils with just the revision book should pick 1 topic per session. This should be any topic they ‘struggle’ with or have little understanding of. Each topic is usually 1 page long. Pupils should read through this information 2 or 3 times. They should then put their book to one side and intentionally try to write down and record everything they can remember from what they have just been reading. This process makes the information far more likely to enter the memory than just reading. If they do not understand the information they should discuss with their classroom Teacher who will assist.</a:t>
            </a:r>
          </a:p>
        </p:txBody>
      </p:sp>
      <p:pic>
        <p:nvPicPr>
          <p:cNvPr id="3" name="Picture 2"/>
          <p:cNvPicPr>
            <a:picLocks noChangeAspect="1"/>
          </p:cNvPicPr>
          <p:nvPr/>
        </p:nvPicPr>
        <p:blipFill rotWithShape="1">
          <a:blip r:embed="rId3"/>
          <a:srcRect t="11385" b="40966"/>
          <a:stretch/>
        </p:blipFill>
        <p:spPr>
          <a:xfrm>
            <a:off x="1540574" y="1252729"/>
            <a:ext cx="9915525" cy="3099816"/>
          </a:xfrm>
          <a:prstGeom prst="rect">
            <a:avLst/>
          </a:prstGeom>
        </p:spPr>
      </p:pic>
    </p:spTree>
    <p:extLst>
      <p:ext uri="{BB962C8B-B14F-4D97-AF65-F5344CB8AC3E}">
        <p14:creationId xmlns:p14="http://schemas.microsoft.com/office/powerpoint/2010/main" val="353572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97B37D-AAA0-4FDC-AD2B-61598EEE26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2" name="Rectangle 1"/>
          <p:cNvSpPr/>
          <p:nvPr/>
        </p:nvSpPr>
        <p:spPr>
          <a:xfrm>
            <a:off x="1383632" y="229144"/>
            <a:ext cx="9336504" cy="2923877"/>
          </a:xfrm>
          <a:prstGeom prst="rect">
            <a:avLst/>
          </a:prstGeom>
        </p:spPr>
        <p:txBody>
          <a:bodyPr wrap="square">
            <a:spAutoFit/>
          </a:bodyPr>
          <a:lstStyle/>
          <a:p>
            <a:r>
              <a:rPr lang="en-GB" sz="2400" b="1" dirty="0">
                <a:latin typeface="Times New Roman" panose="02020603050405020304" pitchFamily="18" charset="0"/>
              </a:rPr>
              <a:t>AQA past papers and mark schemes.</a:t>
            </a:r>
          </a:p>
          <a:p>
            <a:r>
              <a:rPr lang="en-GB" sz="2000" u="sng" dirty="0">
                <a:solidFill>
                  <a:srgbClr val="0563C1"/>
                </a:solidFill>
                <a:latin typeface="Times New Roman" panose="02020603050405020304" pitchFamily="18" charset="0"/>
                <a:hlinkClick r:id="rId3"/>
              </a:rPr>
              <a:t>https://www.aqa.org.uk/subjects/food-preparation-and-nutrition/gcse/food-preparation-and-nutrition-8585/assessment-resources?f.Resource+type%7C6=Question+papers&amp;sort=title&amp;num_ranks=10</a:t>
            </a:r>
            <a:r>
              <a:rPr lang="en-GB" sz="2000" dirty="0">
                <a:solidFill>
                  <a:srgbClr val="0563C1"/>
                </a:solidFill>
                <a:latin typeface="Times New Roman" panose="02020603050405020304" pitchFamily="18" charset="0"/>
                <a:hlinkClick r:id="rId3"/>
              </a:rPr>
              <a:t> </a:t>
            </a:r>
          </a:p>
          <a:p>
            <a:r>
              <a:rPr lang="en-GB" sz="2000" dirty="0">
                <a:latin typeface="Times New Roman" panose="02020603050405020304" pitchFamily="18" charset="0"/>
              </a:rPr>
              <a:t>or</a:t>
            </a:r>
          </a:p>
          <a:p>
            <a:r>
              <a:rPr lang="en-GB" sz="2000" u="sng" dirty="0">
                <a:solidFill>
                  <a:srgbClr val="0563C1"/>
                </a:solidFill>
                <a:latin typeface="Times New Roman" panose="02020603050405020304" pitchFamily="18" charset="0"/>
                <a:hlinkClick r:id="rId4"/>
              </a:rPr>
              <a:t>https://revisionworld.com/gcse-revision/food-preparation-and-nutrition-gcse-revision/gcse-food-preparation-and-nutrition-past-papers/aqa-gcse-food-preparation-and-nutrition-past-papers</a:t>
            </a:r>
            <a:r>
              <a:rPr lang="en-GB" sz="2000" dirty="0">
                <a:solidFill>
                  <a:srgbClr val="0563C1"/>
                </a:solidFill>
                <a:latin typeface="Times New Roman" panose="02020603050405020304" pitchFamily="18" charset="0"/>
                <a:hlinkClick r:id="" action="ppaction://noaction"/>
              </a:rPr>
              <a:t> </a:t>
            </a:r>
          </a:p>
          <a:p>
            <a:endParaRPr lang="en-GB" sz="2000" dirty="0">
              <a:solidFill>
                <a:srgbClr val="0563C1"/>
              </a:solidFill>
              <a:latin typeface="Times New Roman" panose="02020603050405020304" pitchFamily="18" charset="0"/>
              <a:hlinkClick r:id="" action="ppaction://noaction"/>
            </a:endParaRPr>
          </a:p>
        </p:txBody>
      </p:sp>
      <p:sp>
        <p:nvSpPr>
          <p:cNvPr id="3" name="AutoShape 2" descr="AQA GCSE FOOD PREPARATION AND NUTRITION ..."/>
          <p:cNvSpPr>
            <a:spLocks noChangeAspect="1" noChangeArrowheads="1"/>
          </p:cNvSpPr>
          <p:nvPr/>
        </p:nvSpPr>
        <p:spPr bwMode="auto">
          <a:xfrm>
            <a:off x="1298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5"/>
          <a:stretch>
            <a:fillRect/>
          </a:stretch>
        </p:blipFill>
        <p:spPr>
          <a:xfrm>
            <a:off x="6896672" y="2784885"/>
            <a:ext cx="2594801" cy="3665671"/>
          </a:xfrm>
          <a:prstGeom prst="rect">
            <a:avLst/>
          </a:prstGeom>
          <a:ln>
            <a:solidFill>
              <a:schemeClr val="tx1"/>
            </a:solidFill>
          </a:ln>
          <a:effectLst>
            <a:outerShdw blurRad="50800" dist="38100" dir="8100000" algn="tr" rotWithShape="0">
              <a:prstClr val="black">
                <a:alpha val="40000"/>
              </a:prstClr>
            </a:outerShdw>
          </a:effectLst>
        </p:spPr>
      </p:pic>
      <p:sp>
        <p:nvSpPr>
          <p:cNvPr id="5" name="Rectangle 4"/>
          <p:cNvSpPr/>
          <p:nvPr/>
        </p:nvSpPr>
        <p:spPr>
          <a:xfrm>
            <a:off x="1450975" y="3340449"/>
            <a:ext cx="4953000" cy="2554545"/>
          </a:xfrm>
          <a:prstGeom prst="rect">
            <a:avLst/>
          </a:prstGeom>
        </p:spPr>
        <p:txBody>
          <a:bodyPr>
            <a:spAutoFit/>
          </a:bodyPr>
          <a:lstStyle/>
          <a:p>
            <a:pPr lvl="0"/>
            <a:r>
              <a:rPr lang="en-GB" sz="2000" dirty="0">
                <a:solidFill>
                  <a:prstClr val="black"/>
                </a:solidFill>
                <a:latin typeface="Times New Roman" panose="02020603050405020304" pitchFamily="18" charset="0"/>
              </a:rPr>
              <a:t>These are best done in exam style conditions. Perhaps not all in one go but rather over 2 or 3 half hour sessions, then when completed and checked over, pupils should re-visit the paper with the mark scheme and go through the answers paying particular notice to how the mark scheme wants answers to be worded and what ought to be included.</a:t>
            </a:r>
          </a:p>
        </p:txBody>
      </p:sp>
      <p:pic>
        <p:nvPicPr>
          <p:cNvPr id="6" name="Picture 5"/>
          <p:cNvPicPr>
            <a:picLocks noChangeAspect="1"/>
          </p:cNvPicPr>
          <p:nvPr/>
        </p:nvPicPr>
        <p:blipFill>
          <a:blip r:embed="rId5"/>
          <a:stretch>
            <a:fillRect/>
          </a:stretch>
        </p:blipFill>
        <p:spPr>
          <a:xfrm rot="494643">
            <a:off x="7146074" y="2894451"/>
            <a:ext cx="2594801" cy="3665671"/>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p:cNvPicPr>
            <a:picLocks noChangeAspect="1"/>
          </p:cNvPicPr>
          <p:nvPr/>
        </p:nvPicPr>
        <p:blipFill>
          <a:blip r:embed="rId5"/>
          <a:stretch>
            <a:fillRect/>
          </a:stretch>
        </p:blipFill>
        <p:spPr>
          <a:xfrm rot="1317885">
            <a:off x="7391042" y="3122426"/>
            <a:ext cx="2594801" cy="3665671"/>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41322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C2FACF-2037-48E3-84A1-145C23D92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4" name="TextBox 3"/>
          <p:cNvSpPr txBox="1"/>
          <p:nvPr/>
        </p:nvSpPr>
        <p:spPr>
          <a:xfrm>
            <a:off x="1431758" y="67725"/>
            <a:ext cx="3158878" cy="584775"/>
          </a:xfrm>
          <a:prstGeom prst="rect">
            <a:avLst/>
          </a:prstGeom>
          <a:noFill/>
        </p:spPr>
        <p:txBody>
          <a:bodyPr wrap="none" rtlCol="0">
            <a:spAutoFit/>
          </a:bodyPr>
          <a:lstStyle/>
          <a:p>
            <a:r>
              <a:rPr lang="en-GB" sz="3200" b="1" dirty="0"/>
              <a:t>Food Coursework</a:t>
            </a:r>
          </a:p>
        </p:txBody>
      </p:sp>
      <p:sp>
        <p:nvSpPr>
          <p:cNvPr id="5" name="Rectangle 4"/>
          <p:cNvSpPr/>
          <p:nvPr/>
        </p:nvSpPr>
        <p:spPr>
          <a:xfrm>
            <a:off x="1431759" y="652499"/>
            <a:ext cx="9336505" cy="6173998"/>
          </a:xfrm>
          <a:prstGeom prst="rect">
            <a:avLst/>
          </a:prstGeom>
        </p:spPr>
        <p:txBody>
          <a:bodyPr wrap="square">
            <a:spAutoFit/>
          </a:bodyPr>
          <a:lstStyle/>
          <a:p>
            <a:pPr>
              <a:spcBef>
                <a:spcPct val="20000"/>
              </a:spcBef>
            </a:pPr>
            <a:r>
              <a:rPr lang="en-GB" sz="2400" b="1" u="sng" dirty="0">
                <a:solidFill>
                  <a:prstClr val="black"/>
                </a:solidFill>
                <a:latin typeface="Comic Sans MS" panose="030F0702030302020204" pitchFamily="66" charset="0"/>
              </a:rPr>
              <a:t>Pupils will be assessed in Year 11. They be assessed on three pieces of work:</a:t>
            </a:r>
          </a:p>
          <a:p>
            <a:pPr>
              <a:spcBef>
                <a:spcPct val="20000"/>
              </a:spcBef>
            </a:pPr>
            <a:endParaRPr lang="en-GB" sz="2400" b="1" u="sng" dirty="0">
              <a:solidFill>
                <a:prstClr val="black"/>
              </a:solidFill>
              <a:latin typeface="Comic Sans MS" panose="030F0702030302020204" pitchFamily="66" charset="0"/>
            </a:endParaRPr>
          </a:p>
          <a:p>
            <a:pPr marL="342900" indent="-342900">
              <a:spcBef>
                <a:spcPct val="20000"/>
              </a:spcBef>
              <a:buFont typeface="Arial" pitchFamily="34" charset="0"/>
              <a:buChar char="•"/>
            </a:pPr>
            <a:r>
              <a:rPr lang="en-GB" sz="2400" b="1" dirty="0">
                <a:solidFill>
                  <a:prstClr val="black"/>
                </a:solidFill>
                <a:latin typeface="Comic Sans MS" panose="030F0702030302020204" pitchFamily="66" charset="0"/>
              </a:rPr>
              <a:t>NEA 1 </a:t>
            </a:r>
            <a:r>
              <a:rPr lang="en-GB" sz="2400" dirty="0">
                <a:solidFill>
                  <a:prstClr val="black"/>
                </a:solidFill>
                <a:latin typeface="Comic Sans MS" panose="030F0702030302020204" pitchFamily="66" charset="0"/>
              </a:rPr>
              <a:t>– Food Science report</a:t>
            </a:r>
          </a:p>
          <a:p>
            <a:pPr marL="342900" indent="-342900">
              <a:spcBef>
                <a:spcPct val="20000"/>
              </a:spcBef>
              <a:buFont typeface="Arial" pitchFamily="34" charset="0"/>
              <a:buChar char="•"/>
            </a:pPr>
            <a:r>
              <a:rPr lang="en-GB" sz="2400" b="1" dirty="0">
                <a:solidFill>
                  <a:prstClr val="black"/>
                </a:solidFill>
                <a:latin typeface="Comic Sans MS" panose="030F0702030302020204" pitchFamily="66" charset="0"/>
              </a:rPr>
              <a:t>NEA 2 </a:t>
            </a:r>
            <a:r>
              <a:rPr lang="en-GB" sz="2400" dirty="0">
                <a:solidFill>
                  <a:prstClr val="black"/>
                </a:solidFill>
                <a:latin typeface="Comic Sans MS" panose="030F0702030302020204" pitchFamily="66" charset="0"/>
              </a:rPr>
              <a:t>– Food Preparation Task </a:t>
            </a:r>
          </a:p>
          <a:p>
            <a:pPr marL="342900" indent="-342900">
              <a:spcBef>
                <a:spcPct val="20000"/>
              </a:spcBef>
              <a:buFont typeface="Arial" pitchFamily="34" charset="0"/>
              <a:buChar char="•"/>
            </a:pPr>
            <a:r>
              <a:rPr lang="en-GB" sz="2400" dirty="0">
                <a:solidFill>
                  <a:srgbClr val="0070C0"/>
                </a:solidFill>
                <a:latin typeface="Comic Sans MS" panose="030F0702030302020204" pitchFamily="66" charset="0"/>
              </a:rPr>
              <a:t>NEA 2 - </a:t>
            </a:r>
            <a:r>
              <a:rPr lang="en-GB" sz="2400" b="1" dirty="0">
                <a:solidFill>
                  <a:srgbClr val="0070C0"/>
                </a:solidFill>
                <a:latin typeface="Comic Sans MS" panose="030F0702030302020204" pitchFamily="66" charset="0"/>
              </a:rPr>
              <a:t>7 practical dishes.</a:t>
            </a:r>
          </a:p>
          <a:p>
            <a:pPr marL="342900" indent="-342900">
              <a:spcBef>
                <a:spcPct val="20000"/>
              </a:spcBef>
              <a:buFont typeface="Arial" pitchFamily="34" charset="0"/>
              <a:buChar char="•"/>
            </a:pPr>
            <a:r>
              <a:rPr lang="en-GB" sz="2400" dirty="0">
                <a:solidFill>
                  <a:srgbClr val="0070C0"/>
                </a:solidFill>
                <a:latin typeface="Comic Sans MS" panose="030F0702030302020204" pitchFamily="66" charset="0"/>
              </a:rPr>
              <a:t>4 Demonstrating skills dishes </a:t>
            </a:r>
          </a:p>
          <a:p>
            <a:pPr marL="342900" indent="-342900">
              <a:spcBef>
                <a:spcPct val="20000"/>
              </a:spcBef>
              <a:buFont typeface="Arial" pitchFamily="34" charset="0"/>
              <a:buChar char="•"/>
            </a:pPr>
            <a:r>
              <a:rPr lang="en-GB" sz="2400" dirty="0">
                <a:solidFill>
                  <a:srgbClr val="0070C0"/>
                </a:solidFill>
                <a:latin typeface="Comic Sans MS" panose="030F0702030302020204" pitchFamily="66" charset="0"/>
              </a:rPr>
              <a:t>The first of these will be on the last day of next half term (19</a:t>
            </a:r>
            <a:r>
              <a:rPr lang="en-GB" sz="2400" baseline="30000" dirty="0">
                <a:solidFill>
                  <a:srgbClr val="0070C0"/>
                </a:solidFill>
                <a:latin typeface="Comic Sans MS" panose="030F0702030302020204" pitchFamily="66" charset="0"/>
              </a:rPr>
              <a:t>th</a:t>
            </a:r>
            <a:r>
              <a:rPr lang="en-GB" sz="2400" dirty="0">
                <a:solidFill>
                  <a:srgbClr val="0070C0"/>
                </a:solidFill>
                <a:latin typeface="Comic Sans MS" panose="030F0702030302020204" pitchFamily="66" charset="0"/>
              </a:rPr>
              <a:t> Dec)</a:t>
            </a:r>
          </a:p>
          <a:p>
            <a:pPr marL="342900" indent="-342900">
              <a:spcBef>
                <a:spcPct val="20000"/>
              </a:spcBef>
              <a:buFont typeface="Arial" pitchFamily="34" charset="0"/>
              <a:buChar char="•"/>
            </a:pPr>
            <a:r>
              <a:rPr lang="en-GB" sz="2400" dirty="0">
                <a:solidFill>
                  <a:srgbClr val="0070C0"/>
                </a:solidFill>
                <a:latin typeface="Comic Sans MS" panose="030F0702030302020204" pitchFamily="66" charset="0"/>
              </a:rPr>
              <a:t>3 final dishes (3 hour practical)</a:t>
            </a:r>
          </a:p>
          <a:p>
            <a:pPr>
              <a:spcBef>
                <a:spcPct val="20000"/>
              </a:spcBef>
            </a:pPr>
            <a:r>
              <a:rPr lang="en-GB" sz="2400" dirty="0">
                <a:solidFill>
                  <a:srgbClr val="0070C0"/>
                </a:solidFill>
                <a:latin typeface="Comic Sans MS" panose="030F0702030302020204" pitchFamily="66" charset="0"/>
              </a:rPr>
              <a:t> </a:t>
            </a:r>
          </a:p>
          <a:p>
            <a:pPr marL="342900" indent="-342900">
              <a:spcBef>
                <a:spcPct val="20000"/>
              </a:spcBef>
              <a:buFont typeface="Arial" pitchFamily="34" charset="0"/>
              <a:buChar char="•"/>
            </a:pPr>
            <a:r>
              <a:rPr lang="en-GB" sz="2400" b="1" dirty="0">
                <a:solidFill>
                  <a:prstClr val="black"/>
                </a:solidFill>
                <a:latin typeface="Comic Sans MS" panose="030F0702030302020204" pitchFamily="66" charset="0"/>
              </a:rPr>
              <a:t>Final Exam </a:t>
            </a:r>
            <a:r>
              <a:rPr lang="en-GB" sz="2400" dirty="0">
                <a:solidFill>
                  <a:prstClr val="black"/>
                </a:solidFill>
                <a:latin typeface="Comic Sans MS" panose="030F0702030302020204" pitchFamily="66" charset="0"/>
              </a:rPr>
              <a:t>(June in year 11) – 50% of your final GCSE grade. </a:t>
            </a:r>
          </a:p>
          <a:p>
            <a:pPr>
              <a:spcBef>
                <a:spcPct val="20000"/>
              </a:spcBef>
            </a:pPr>
            <a:r>
              <a:rPr lang="en-GB" sz="2000" b="1" dirty="0">
                <a:solidFill>
                  <a:srgbClr val="FF0000"/>
                </a:solidFill>
                <a:latin typeface="Comic Sans MS" panose="030F0702030302020204" pitchFamily="66" charset="0"/>
              </a:rPr>
              <a:t>Coursework makes up 50% of your grade and is the main focus in year 11, with revision tasks set as homework across the year ready for your final exam in June. </a:t>
            </a:r>
          </a:p>
        </p:txBody>
      </p:sp>
    </p:spTree>
    <p:extLst>
      <p:ext uri="{BB962C8B-B14F-4D97-AF65-F5344CB8AC3E}">
        <p14:creationId xmlns:p14="http://schemas.microsoft.com/office/powerpoint/2010/main" val="402135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fade">
                                      <p:cBhvr>
                                        <p:cTn id="21" dur="500"/>
                                        <p:tgtEl>
                                          <p:spTgt spid="5">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9" end="9"/>
                                            </p:txEl>
                                          </p:spTgt>
                                        </p:tgtEl>
                                        <p:attrNameLst>
                                          <p:attrName>style.visibility</p:attrName>
                                        </p:attrNameLst>
                                      </p:cBhvr>
                                      <p:to>
                                        <p:strVal val="visible"/>
                                      </p:to>
                                    </p:set>
                                    <p:animEffect transition="in" filter="fade">
                                      <p:cBhvr>
                                        <p:cTn id="26" dur="500"/>
                                        <p:tgtEl>
                                          <p:spTgt spid="5">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animEffect transition="in" filter="fade">
                                      <p:cBhvr>
                                        <p:cTn id="29"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3E8771-4ECC-4653-8DBE-9FA8B4D78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2" name="Rectangle 1"/>
          <p:cNvSpPr/>
          <p:nvPr/>
        </p:nvSpPr>
        <p:spPr>
          <a:xfrm>
            <a:off x="1316736" y="159008"/>
            <a:ext cx="9537192" cy="6247864"/>
          </a:xfrm>
          <a:prstGeom prst="rect">
            <a:avLst/>
          </a:prstGeom>
        </p:spPr>
        <p:txBody>
          <a:bodyPr wrap="square">
            <a:spAutoFit/>
          </a:bodyPr>
          <a:lstStyle/>
          <a:p>
            <a:r>
              <a:rPr lang="en-GB" sz="2000" b="1" u="sng" dirty="0">
                <a:latin typeface="Times New Roman" panose="02020603050405020304" pitchFamily="18" charset="0"/>
              </a:rPr>
              <a:t>OCR - Creative </a:t>
            </a:r>
            <a:r>
              <a:rPr lang="en-GB" sz="2000" b="1" u="sng" dirty="0" err="1">
                <a:latin typeface="Times New Roman" panose="02020603050405020304" pitchFamily="18" charset="0"/>
              </a:rPr>
              <a:t>iMedia</a:t>
            </a:r>
            <a:endParaRPr lang="en-GB" sz="2000" b="1" u="sng" dirty="0">
              <a:latin typeface="Times New Roman" panose="02020603050405020304" pitchFamily="18" charset="0"/>
            </a:endParaRPr>
          </a:p>
          <a:p>
            <a:r>
              <a:rPr lang="en-GB" sz="2000" dirty="0">
                <a:latin typeface="Times New Roman" panose="02020603050405020304" pitchFamily="18" charset="0"/>
              </a:rPr>
              <a:t>Pupils have been given homework revision booklets connected to topics they cover in lesson linked to their units of study. Students can use the internet to support revision or buy the following revision guide through </a:t>
            </a:r>
            <a:r>
              <a:rPr lang="en-GB" sz="2000" dirty="0" err="1">
                <a:latin typeface="Times New Roman" panose="02020603050405020304" pitchFamily="18" charset="0"/>
              </a:rPr>
              <a:t>SchoolComms</a:t>
            </a:r>
            <a:r>
              <a:rPr lang="en-GB" sz="2000" dirty="0">
                <a:latin typeface="Times New Roman" panose="02020603050405020304" pitchFamily="18" charset="0"/>
              </a:rPr>
              <a:t> on the school platform online or they can be purchased from other major book retailers.</a:t>
            </a:r>
          </a:p>
          <a:p>
            <a:r>
              <a:rPr lang="en-GB" sz="2000" dirty="0">
                <a:latin typeface="Times New Roman" panose="02020603050405020304" pitchFamily="18" charset="0"/>
              </a:rPr>
              <a:t>   </a:t>
            </a:r>
            <a:r>
              <a:rPr lang="en-GB" sz="2000" u="sng" dirty="0">
                <a:solidFill>
                  <a:srgbClr val="0563C1"/>
                </a:solidFill>
                <a:latin typeface="Times New Roman" panose="02020603050405020304" pitchFamily="18" charset="0"/>
                <a:hlinkClick r:id="rId3"/>
              </a:rPr>
              <a:t>https://www.cgpbooks.co.uk/secondary-books/vocational/other-vocational/cambridge-national-level-1-2/tmrn1-new-ocr-cambridge-national-in-creative?srsltid=AfmBOoqNpH3P1RaYI1N8XYyh14KMqJebcsiadaq-pXhhCFLCH4G6zRIp</a:t>
            </a:r>
            <a:r>
              <a:rPr lang="en-GB" sz="2000" dirty="0">
                <a:solidFill>
                  <a:srgbClr val="0563C1"/>
                </a:solidFill>
                <a:latin typeface="Times New Roman" panose="02020603050405020304" pitchFamily="18" charset="0"/>
                <a:hlinkClick r:id="" action="ppaction://noaction"/>
              </a:rPr>
              <a:t> </a:t>
            </a:r>
          </a:p>
          <a:p>
            <a:endParaRPr lang="en-GB" sz="2000" dirty="0">
              <a:solidFill>
                <a:srgbClr val="0563C1"/>
              </a:solidFill>
              <a:latin typeface="Times New Roman" panose="02020603050405020304" pitchFamily="18" charset="0"/>
              <a:hlinkClick r:id="" action="ppaction://noaction"/>
            </a:endParaRPr>
          </a:p>
          <a:p>
            <a:endParaRPr lang="en-GB" sz="2000" dirty="0">
              <a:solidFill>
                <a:srgbClr val="0563C1"/>
              </a:solidFill>
              <a:latin typeface="Times New Roman" panose="02020603050405020304" pitchFamily="18" charset="0"/>
              <a:hlinkClick r:id="" action="ppaction://noaction"/>
            </a:endParaRPr>
          </a:p>
          <a:p>
            <a:endParaRPr lang="en-GB" sz="2000" dirty="0">
              <a:solidFill>
                <a:srgbClr val="0563C1"/>
              </a:solidFill>
              <a:latin typeface="Times New Roman" panose="02020603050405020304" pitchFamily="18" charset="0"/>
              <a:hlinkClick r:id="" action="ppaction://noaction"/>
            </a:endParaRPr>
          </a:p>
          <a:p>
            <a:endParaRPr lang="en-GB" sz="2000" dirty="0">
              <a:solidFill>
                <a:srgbClr val="0563C1"/>
              </a:solidFill>
              <a:latin typeface="Times New Roman" panose="02020603050405020304" pitchFamily="18" charset="0"/>
              <a:hlinkClick r:id="" action="ppaction://noaction"/>
            </a:endParaRPr>
          </a:p>
          <a:p>
            <a:endParaRPr lang="en-GB" sz="2000" dirty="0">
              <a:solidFill>
                <a:srgbClr val="0563C1"/>
              </a:solidFill>
              <a:latin typeface="Times New Roman" panose="02020603050405020304" pitchFamily="18" charset="0"/>
              <a:hlinkClick r:id="" action="ppaction://noaction"/>
            </a:endParaRPr>
          </a:p>
          <a:p>
            <a:endParaRPr lang="en-GB" sz="2000" dirty="0">
              <a:solidFill>
                <a:srgbClr val="0563C1"/>
              </a:solidFill>
              <a:latin typeface="Times New Roman" panose="02020603050405020304" pitchFamily="18" charset="0"/>
              <a:hlinkClick r:id="" action="ppaction://noaction"/>
            </a:endParaRPr>
          </a:p>
          <a:p>
            <a:endParaRPr lang="en-GB" sz="2000" dirty="0">
              <a:solidFill>
                <a:srgbClr val="0563C1"/>
              </a:solidFill>
              <a:latin typeface="Times New Roman" panose="02020603050405020304" pitchFamily="18" charset="0"/>
              <a:hlinkClick r:id="" action="ppaction://noaction"/>
            </a:endParaRPr>
          </a:p>
          <a:p>
            <a:endParaRPr lang="en-GB" sz="2000" dirty="0">
              <a:solidFill>
                <a:srgbClr val="0563C1"/>
              </a:solidFill>
              <a:latin typeface="Times New Roman" panose="02020603050405020304" pitchFamily="18" charset="0"/>
              <a:hlinkClick r:id="" action="ppaction://noaction"/>
            </a:endParaRPr>
          </a:p>
          <a:p>
            <a:endParaRPr lang="en-GB" sz="2000" dirty="0">
              <a:solidFill>
                <a:srgbClr val="0563C1"/>
              </a:solidFill>
              <a:latin typeface="Times New Roman" panose="02020603050405020304" pitchFamily="18" charset="0"/>
              <a:hlinkClick r:id="" action="ppaction://noaction"/>
            </a:endParaRPr>
          </a:p>
          <a:p>
            <a:endParaRPr lang="en-GB" sz="2000" dirty="0">
              <a:solidFill>
                <a:srgbClr val="0563C1"/>
              </a:solidFill>
              <a:latin typeface="Times New Roman" panose="02020603050405020304" pitchFamily="18" charset="0"/>
              <a:hlinkClick r:id="" action="ppaction://noaction"/>
            </a:endParaRPr>
          </a:p>
          <a:p>
            <a:r>
              <a:rPr lang="en-GB" sz="2000" dirty="0">
                <a:latin typeface="Times New Roman" panose="02020603050405020304" pitchFamily="18" charset="0"/>
              </a:rPr>
              <a:t>Pupils will be given a second revision booklet after the half term break.</a:t>
            </a:r>
          </a:p>
        </p:txBody>
      </p:sp>
      <p:pic>
        <p:nvPicPr>
          <p:cNvPr id="4" name="Picture 3"/>
          <p:cNvPicPr>
            <a:picLocks noChangeAspect="1"/>
          </p:cNvPicPr>
          <p:nvPr/>
        </p:nvPicPr>
        <p:blipFill>
          <a:blip r:embed="rId4"/>
          <a:stretch>
            <a:fillRect/>
          </a:stretch>
        </p:blipFill>
        <p:spPr>
          <a:xfrm>
            <a:off x="2342960" y="3117533"/>
            <a:ext cx="1800225" cy="2543175"/>
          </a:xfrm>
          <a:prstGeom prst="rect">
            <a:avLst/>
          </a:prstGeom>
        </p:spPr>
      </p:pic>
      <p:sp>
        <p:nvSpPr>
          <p:cNvPr id="5" name="AutoShape 2" descr="Creative iMedia: Exam Practice Workbook ..."/>
          <p:cNvSpPr>
            <a:spLocks noChangeAspect="1" noChangeArrowheads="1"/>
          </p:cNvSpPr>
          <p:nvPr/>
        </p:nvSpPr>
        <p:spPr bwMode="auto">
          <a:xfrm>
            <a:off x="1298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5"/>
          <a:stretch>
            <a:fillRect/>
          </a:stretch>
        </p:blipFill>
        <p:spPr>
          <a:xfrm>
            <a:off x="4436936" y="3117532"/>
            <a:ext cx="1800225" cy="2543175"/>
          </a:xfrm>
          <a:prstGeom prst="rect">
            <a:avLst/>
          </a:prstGeom>
          <a:ln>
            <a:solidFill>
              <a:srgbClr val="FF0000"/>
            </a:solidFill>
          </a:ln>
        </p:spPr>
      </p:pic>
    </p:spTree>
    <p:extLst>
      <p:ext uri="{BB962C8B-B14F-4D97-AF65-F5344CB8AC3E}">
        <p14:creationId xmlns:p14="http://schemas.microsoft.com/office/powerpoint/2010/main" val="2532578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81647B-999B-4791-925E-2BCE5F652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pic>
        <p:nvPicPr>
          <p:cNvPr id="2" name="Picture 1"/>
          <p:cNvPicPr>
            <a:picLocks noChangeAspect="1"/>
          </p:cNvPicPr>
          <p:nvPr/>
        </p:nvPicPr>
        <p:blipFill rotWithShape="1">
          <a:blip r:embed="rId3"/>
          <a:srcRect l="461" t="16822" r="5767" b="5984"/>
          <a:stretch/>
        </p:blipFill>
        <p:spPr>
          <a:xfrm>
            <a:off x="1143000" y="1942167"/>
            <a:ext cx="9906000" cy="4586969"/>
          </a:xfrm>
          <a:prstGeom prst="rect">
            <a:avLst/>
          </a:prstGeom>
        </p:spPr>
      </p:pic>
      <p:sp>
        <p:nvSpPr>
          <p:cNvPr id="3" name="Rectangle 2"/>
          <p:cNvSpPr/>
          <p:nvPr/>
        </p:nvSpPr>
        <p:spPr>
          <a:xfrm>
            <a:off x="2237874" y="795773"/>
            <a:ext cx="7716252" cy="830997"/>
          </a:xfrm>
          <a:prstGeom prst="rect">
            <a:avLst/>
          </a:prstGeom>
        </p:spPr>
        <p:txBody>
          <a:bodyPr wrap="square">
            <a:spAutoFit/>
          </a:bodyPr>
          <a:lstStyle/>
          <a:p>
            <a:r>
              <a:rPr lang="en-GB" sz="2400" dirty="0">
                <a:solidFill>
                  <a:srgbClr val="0070C0"/>
                </a:solidFill>
              </a:rPr>
              <a:t>https://leadacademytrust.sharepoint.com/sites/BirleySecondaryAcademy/Year11</a:t>
            </a:r>
          </a:p>
        </p:txBody>
      </p:sp>
      <p:sp>
        <p:nvSpPr>
          <p:cNvPr id="4" name="TextBox 3"/>
          <p:cNvSpPr txBox="1"/>
          <p:nvPr/>
        </p:nvSpPr>
        <p:spPr>
          <a:xfrm>
            <a:off x="2237875" y="187988"/>
            <a:ext cx="3567451" cy="584775"/>
          </a:xfrm>
          <a:prstGeom prst="rect">
            <a:avLst/>
          </a:prstGeom>
          <a:noFill/>
        </p:spPr>
        <p:txBody>
          <a:bodyPr wrap="none" rtlCol="0">
            <a:spAutoFit/>
          </a:bodyPr>
          <a:lstStyle/>
          <a:p>
            <a:r>
              <a:rPr lang="en-GB" sz="3200" b="1" dirty="0"/>
              <a:t>Student  SharePoint</a:t>
            </a:r>
          </a:p>
        </p:txBody>
      </p:sp>
      <p:sp>
        <p:nvSpPr>
          <p:cNvPr id="5" name="Right Arrow 4"/>
          <p:cNvSpPr/>
          <p:nvPr/>
        </p:nvSpPr>
        <p:spPr>
          <a:xfrm rot="19430376">
            <a:off x="8833582" y="5919539"/>
            <a:ext cx="837398" cy="529389"/>
          </a:xfrm>
          <a:prstGeom prst="rightArrow">
            <a:avLst>
              <a:gd name="adj1" fmla="val 50000"/>
              <a:gd name="adj2" fmla="val 11727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350290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43A72E-B6F1-4F02-AC94-35602D12C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pic>
        <p:nvPicPr>
          <p:cNvPr id="2" name="Picture 1"/>
          <p:cNvPicPr>
            <a:picLocks noChangeAspect="1"/>
          </p:cNvPicPr>
          <p:nvPr/>
        </p:nvPicPr>
        <p:blipFill rotWithShape="1">
          <a:blip r:embed="rId3"/>
          <a:srcRect l="22829" t="48946" r="29013" b="11443"/>
          <a:stretch/>
        </p:blipFill>
        <p:spPr>
          <a:xfrm>
            <a:off x="1271338" y="159632"/>
            <a:ext cx="6208295" cy="2872326"/>
          </a:xfrm>
          <a:prstGeom prst="rect">
            <a:avLst/>
          </a:prstGeom>
          <a:ln>
            <a:solidFill>
              <a:srgbClr val="FF0000"/>
            </a:solidFill>
          </a:ln>
        </p:spPr>
      </p:pic>
      <p:pic>
        <p:nvPicPr>
          <p:cNvPr id="3" name="Picture 2"/>
          <p:cNvPicPr>
            <a:picLocks noChangeAspect="1"/>
          </p:cNvPicPr>
          <p:nvPr/>
        </p:nvPicPr>
        <p:blipFill rotWithShape="1">
          <a:blip r:embed="rId4"/>
          <a:srcRect l="23093" t="49727" r="27698" b="17524"/>
          <a:stretch/>
        </p:blipFill>
        <p:spPr>
          <a:xfrm>
            <a:off x="1175084" y="3224463"/>
            <a:ext cx="6304548" cy="2359991"/>
          </a:xfrm>
          <a:prstGeom prst="rect">
            <a:avLst/>
          </a:prstGeom>
          <a:ln>
            <a:solidFill>
              <a:srgbClr val="FF0000"/>
            </a:solidFill>
          </a:ln>
        </p:spPr>
      </p:pic>
      <p:pic>
        <p:nvPicPr>
          <p:cNvPr id="4" name="Picture 3"/>
          <p:cNvPicPr>
            <a:picLocks noChangeAspect="1"/>
          </p:cNvPicPr>
          <p:nvPr/>
        </p:nvPicPr>
        <p:blipFill rotWithShape="1">
          <a:blip r:embed="rId5"/>
          <a:srcRect l="22741" t="49883" r="28136" b="5984"/>
          <a:stretch/>
        </p:blipFill>
        <p:spPr>
          <a:xfrm>
            <a:off x="4648200" y="3607440"/>
            <a:ext cx="6368716" cy="3218476"/>
          </a:xfrm>
          <a:prstGeom prst="rect">
            <a:avLst/>
          </a:prstGeom>
          <a:ln>
            <a:solidFill>
              <a:srgbClr val="0070C0"/>
            </a:solidFill>
          </a:ln>
        </p:spPr>
      </p:pic>
      <p:sp>
        <p:nvSpPr>
          <p:cNvPr id="5" name="Rectangle 4"/>
          <p:cNvSpPr/>
          <p:nvPr/>
        </p:nvSpPr>
        <p:spPr>
          <a:xfrm>
            <a:off x="7615990" y="159632"/>
            <a:ext cx="3400926" cy="707886"/>
          </a:xfrm>
          <a:prstGeom prst="rect">
            <a:avLst/>
          </a:prstGeom>
        </p:spPr>
        <p:txBody>
          <a:bodyPr wrap="square">
            <a:spAutoFit/>
          </a:bodyPr>
          <a:lstStyle/>
          <a:p>
            <a:r>
              <a:rPr lang="en-GB" sz="2000" dirty="0">
                <a:solidFill>
                  <a:srgbClr val="0070C0"/>
                </a:solidFill>
              </a:rPr>
              <a:t>https://www.ocr.org.uk/qualifications/past-paper-finder/</a:t>
            </a:r>
          </a:p>
        </p:txBody>
      </p:sp>
      <p:pic>
        <p:nvPicPr>
          <p:cNvPr id="6" name="Picture 5"/>
          <p:cNvPicPr>
            <a:picLocks noChangeAspect="1"/>
          </p:cNvPicPr>
          <p:nvPr/>
        </p:nvPicPr>
        <p:blipFill>
          <a:blip r:embed="rId6"/>
          <a:stretch>
            <a:fillRect/>
          </a:stretch>
        </p:blipFill>
        <p:spPr>
          <a:xfrm>
            <a:off x="8348162" y="965892"/>
            <a:ext cx="1800225" cy="2543175"/>
          </a:xfrm>
          <a:prstGeom prst="rect">
            <a:avLst/>
          </a:prstGeom>
          <a:ln>
            <a:solidFill>
              <a:srgbClr val="00B050"/>
            </a:solidFill>
          </a:ln>
        </p:spPr>
      </p:pic>
    </p:spTree>
    <p:extLst>
      <p:ext uri="{BB962C8B-B14F-4D97-AF65-F5344CB8AC3E}">
        <p14:creationId xmlns:p14="http://schemas.microsoft.com/office/powerpoint/2010/main" val="345586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62A5E73-9BA5-466E-8420-7918805BA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pic>
        <p:nvPicPr>
          <p:cNvPr id="8" name="Picture 7"/>
          <p:cNvPicPr>
            <a:picLocks noChangeAspect="1"/>
          </p:cNvPicPr>
          <p:nvPr/>
        </p:nvPicPr>
        <p:blipFill>
          <a:blip r:embed="rId3"/>
          <a:stretch>
            <a:fillRect/>
          </a:stretch>
        </p:blipFill>
        <p:spPr>
          <a:xfrm>
            <a:off x="1143000" y="94509"/>
            <a:ext cx="7446752" cy="1115908"/>
          </a:xfrm>
          <a:prstGeom prst="rect">
            <a:avLst/>
          </a:prstGeom>
        </p:spPr>
      </p:pic>
      <p:pic>
        <p:nvPicPr>
          <p:cNvPr id="9" name="Picture 8"/>
          <p:cNvPicPr>
            <a:picLocks noChangeAspect="1"/>
          </p:cNvPicPr>
          <p:nvPr/>
        </p:nvPicPr>
        <p:blipFill>
          <a:blip r:embed="rId4"/>
          <a:stretch>
            <a:fillRect/>
          </a:stretch>
        </p:blipFill>
        <p:spPr>
          <a:xfrm>
            <a:off x="8806584" y="0"/>
            <a:ext cx="2152650" cy="838200"/>
          </a:xfrm>
          <a:prstGeom prst="rect">
            <a:avLst/>
          </a:prstGeom>
        </p:spPr>
      </p:pic>
      <p:sp>
        <p:nvSpPr>
          <p:cNvPr id="10" name="TextBox 9"/>
          <p:cNvSpPr txBox="1"/>
          <p:nvPr/>
        </p:nvSpPr>
        <p:spPr>
          <a:xfrm>
            <a:off x="1540163" y="1778314"/>
            <a:ext cx="4990914" cy="4524315"/>
          </a:xfrm>
          <a:prstGeom prst="rect">
            <a:avLst/>
          </a:prstGeom>
          <a:noFill/>
        </p:spPr>
        <p:txBody>
          <a:bodyPr wrap="square" rtlCol="0">
            <a:spAutoFit/>
          </a:bodyPr>
          <a:lstStyle/>
          <a:p>
            <a:pPr algn="ctr" defTabSz="457200">
              <a:defRPr/>
            </a:pPr>
            <a:r>
              <a:rPr lang="en-GB" sz="2400" b="1" u="sng" dirty="0">
                <a:solidFill>
                  <a:prstClr val="black"/>
                </a:solidFill>
                <a:latin typeface="Calibri" panose="020F0502020204030204"/>
              </a:rPr>
              <a:t>Grade:</a:t>
            </a:r>
          </a:p>
          <a:p>
            <a:pPr algn="ctr" defTabSz="457200">
              <a:defRPr/>
            </a:pPr>
            <a:endParaRPr lang="en-GB" sz="2400" b="1" dirty="0">
              <a:solidFill>
                <a:prstClr val="black"/>
              </a:solidFill>
              <a:latin typeface="Calibri" panose="020F0502020204030204"/>
            </a:endParaRPr>
          </a:p>
          <a:p>
            <a:pPr algn="ctr" defTabSz="457200">
              <a:defRPr/>
            </a:pPr>
            <a:r>
              <a:rPr lang="en-GB" sz="2400" b="1" dirty="0">
                <a:solidFill>
                  <a:prstClr val="black"/>
                </a:solidFill>
                <a:latin typeface="Calibri" panose="020F0502020204030204"/>
              </a:rPr>
              <a:t>40% - Exam</a:t>
            </a:r>
          </a:p>
          <a:p>
            <a:pPr algn="ctr" defTabSz="457200">
              <a:defRPr/>
            </a:pPr>
            <a:r>
              <a:rPr lang="en-GB" sz="2400" b="1" i="1" dirty="0">
                <a:solidFill>
                  <a:prstClr val="black"/>
                </a:solidFill>
                <a:latin typeface="Calibri" panose="020F0502020204030204"/>
              </a:rPr>
              <a:t>(</a:t>
            </a:r>
            <a:r>
              <a:rPr lang="en-GB" sz="2400" b="1" i="1" dirty="0">
                <a:solidFill>
                  <a:srgbClr val="FF0000"/>
                </a:solidFill>
                <a:latin typeface="Calibri" panose="020F0502020204030204"/>
              </a:rPr>
              <a:t>May of year 11</a:t>
            </a:r>
            <a:r>
              <a:rPr lang="en-GB" sz="2400" b="1" i="1" dirty="0">
                <a:solidFill>
                  <a:prstClr val="black"/>
                </a:solidFill>
                <a:latin typeface="Calibri" panose="020F0502020204030204"/>
              </a:rPr>
              <a:t>)</a:t>
            </a:r>
          </a:p>
          <a:p>
            <a:pPr algn="ctr" defTabSz="457200">
              <a:defRPr/>
            </a:pPr>
            <a:endParaRPr lang="en-GB" sz="2400" b="1" dirty="0">
              <a:solidFill>
                <a:prstClr val="black"/>
              </a:solidFill>
              <a:latin typeface="Calibri" panose="020F0502020204030204"/>
            </a:endParaRPr>
          </a:p>
          <a:p>
            <a:pPr algn="ctr" defTabSz="457200">
              <a:defRPr/>
            </a:pPr>
            <a:endParaRPr lang="en-GB" sz="2400" b="1" dirty="0">
              <a:solidFill>
                <a:prstClr val="black"/>
              </a:solidFill>
              <a:latin typeface="Calibri" panose="020F0502020204030204"/>
            </a:endParaRPr>
          </a:p>
          <a:p>
            <a:pPr algn="ctr" defTabSz="457200">
              <a:defRPr/>
            </a:pPr>
            <a:endParaRPr lang="en-GB" sz="2400" b="1" dirty="0">
              <a:solidFill>
                <a:prstClr val="black"/>
              </a:solidFill>
              <a:latin typeface="Calibri" panose="020F0502020204030204"/>
            </a:endParaRPr>
          </a:p>
          <a:p>
            <a:pPr algn="ctr" defTabSz="457200">
              <a:defRPr/>
            </a:pPr>
            <a:r>
              <a:rPr lang="en-GB" sz="2400" b="1" dirty="0">
                <a:solidFill>
                  <a:prstClr val="black"/>
                </a:solidFill>
                <a:latin typeface="Calibri" panose="020F0502020204030204"/>
              </a:rPr>
              <a:t>60% - NEA</a:t>
            </a:r>
          </a:p>
          <a:p>
            <a:pPr algn="ctr" defTabSz="457200">
              <a:defRPr/>
            </a:pPr>
            <a:r>
              <a:rPr lang="en-GB" sz="2400" b="1" dirty="0">
                <a:solidFill>
                  <a:prstClr val="black"/>
                </a:solidFill>
                <a:latin typeface="Calibri" panose="020F0502020204030204"/>
              </a:rPr>
              <a:t>Non-exam Assessment</a:t>
            </a:r>
          </a:p>
          <a:p>
            <a:pPr algn="ctr" defTabSz="457200">
              <a:defRPr/>
            </a:pPr>
            <a:r>
              <a:rPr lang="en-GB" sz="2400" b="1" i="1" dirty="0">
                <a:solidFill>
                  <a:prstClr val="black"/>
                </a:solidFill>
                <a:latin typeface="Calibri" panose="020F0502020204030204"/>
              </a:rPr>
              <a:t>(</a:t>
            </a:r>
            <a:r>
              <a:rPr lang="en-GB" sz="2400" b="1" i="1" dirty="0">
                <a:solidFill>
                  <a:srgbClr val="FF0000"/>
                </a:solidFill>
                <a:latin typeface="Calibri" panose="020F0502020204030204"/>
              </a:rPr>
              <a:t>1 piece submitted in Y10 – 1 piece to be completed by end of Term 1 Y11</a:t>
            </a:r>
            <a:r>
              <a:rPr lang="en-GB" sz="2400" b="1" i="1" dirty="0">
                <a:solidFill>
                  <a:prstClr val="black"/>
                </a:solidFill>
                <a:latin typeface="Calibri" panose="020F0502020204030204"/>
              </a:rPr>
              <a:t>)</a:t>
            </a:r>
          </a:p>
          <a:p>
            <a:pPr algn="ctr" defTabSz="457200">
              <a:defRPr/>
            </a:pPr>
            <a:endParaRPr lang="en-GB" sz="2400" b="1" dirty="0">
              <a:solidFill>
                <a:prstClr val="black"/>
              </a:solidFill>
              <a:latin typeface="Calibri" panose="020F0502020204030204"/>
            </a:endParaRPr>
          </a:p>
        </p:txBody>
      </p:sp>
      <p:pic>
        <p:nvPicPr>
          <p:cNvPr id="11" name="Picture 10"/>
          <p:cNvPicPr>
            <a:picLocks noChangeAspect="1"/>
          </p:cNvPicPr>
          <p:nvPr/>
        </p:nvPicPr>
        <p:blipFill>
          <a:blip r:embed="rId5"/>
          <a:stretch>
            <a:fillRect/>
          </a:stretch>
        </p:blipFill>
        <p:spPr>
          <a:xfrm>
            <a:off x="6771271" y="1778313"/>
            <a:ext cx="3636962" cy="3636962"/>
          </a:xfrm>
          <a:prstGeom prst="rect">
            <a:avLst/>
          </a:prstGeom>
        </p:spPr>
      </p:pic>
      <p:cxnSp>
        <p:nvCxnSpPr>
          <p:cNvPr id="12" name="Straight Arrow Connector 11"/>
          <p:cNvCxnSpPr/>
          <p:nvPr/>
        </p:nvCxnSpPr>
        <p:spPr>
          <a:xfrm flipH="1" flipV="1">
            <a:off x="5277914" y="2926141"/>
            <a:ext cx="4002323" cy="1588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001328" y="4599709"/>
            <a:ext cx="1228436" cy="3602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6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7" end="7"/>
                                            </p:txEl>
                                          </p:spTgt>
                                        </p:tgtEl>
                                        <p:attrNameLst>
                                          <p:attrName>style.visibility</p:attrName>
                                        </p:attrNameLst>
                                      </p:cBhvr>
                                      <p:to>
                                        <p:strVal val="visible"/>
                                      </p:to>
                                    </p:set>
                                    <p:animEffect transition="in" filter="fade">
                                      <p:cBhvr>
                                        <p:cTn id="17" dur="500"/>
                                        <p:tgtEl>
                                          <p:spTgt spid="10">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8" end="8"/>
                                            </p:txEl>
                                          </p:spTgt>
                                        </p:tgtEl>
                                        <p:attrNameLst>
                                          <p:attrName>style.visibility</p:attrName>
                                        </p:attrNameLst>
                                      </p:cBhvr>
                                      <p:to>
                                        <p:strVal val="visible"/>
                                      </p:to>
                                    </p:set>
                                    <p:animEffect transition="in" filter="fade">
                                      <p:cBhvr>
                                        <p:cTn id="22" dur="500"/>
                                        <p:tgtEl>
                                          <p:spTgt spid="10">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animEffect transition="in" filter="fade">
                                      <p:cBhvr>
                                        <p:cTn id="2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EAA2D9-CB14-4C59-97E1-4F8B8BAD1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pic>
        <p:nvPicPr>
          <p:cNvPr id="2" name="Picture 2" descr="Pie chart Proporcija Data, circle, text, trademark, logo png | PNGWi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435" r="95109">
                        <a14:foregroundMark x1="59130" y1="29688" x2="59130" y2="29688"/>
                        <a14:foregroundMark x1="56087" y1="21875" x2="66304" y2="33594"/>
                        <a14:foregroundMark x1="61739" y1="29688" x2="51196" y2="53906"/>
                        <a14:foregroundMark x1="51522" y1="1563" x2="72609" y2="73438"/>
                        <a14:foregroundMark x1="73587" y1="49219" x2="51848" y2="94336"/>
                        <a14:foregroundMark x1="57609" y1="70117" x2="57609" y2="70117"/>
                        <a14:foregroundMark x1="68804" y1="47070" x2="68804" y2="47070"/>
                      </a14:backgroundRemoval>
                    </a14:imgEffect>
                  </a14:imgLayer>
                </a14:imgProps>
              </a:ext>
              <a:ext uri="{28A0092B-C50C-407E-A947-70E740481C1C}">
                <a14:useLocalDpi xmlns:a14="http://schemas.microsoft.com/office/drawing/2010/main" val="0"/>
              </a:ext>
            </a:extLst>
          </a:blip>
          <a:srcRect/>
          <a:stretch>
            <a:fillRect/>
          </a:stretch>
        </p:blipFill>
        <p:spPr bwMode="auto">
          <a:xfrm>
            <a:off x="367125" y="1612059"/>
            <a:ext cx="7388517" cy="41118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11744" y="1612060"/>
            <a:ext cx="3903406" cy="4893647"/>
          </a:xfrm>
          <a:prstGeom prst="rect">
            <a:avLst/>
          </a:prstGeom>
          <a:noFill/>
        </p:spPr>
        <p:txBody>
          <a:bodyPr wrap="square" rtlCol="0">
            <a:spAutoFit/>
          </a:bodyPr>
          <a:lstStyle/>
          <a:p>
            <a:pPr algn="ctr" defTabSz="457200">
              <a:defRPr/>
            </a:pPr>
            <a:r>
              <a:rPr lang="en-GB" sz="2400" b="1" u="sng" dirty="0">
                <a:solidFill>
                  <a:prstClr val="black"/>
                </a:solidFill>
                <a:latin typeface="Calibri" panose="020F0502020204030204"/>
              </a:rPr>
              <a:t>GCSE grade:</a:t>
            </a:r>
          </a:p>
          <a:p>
            <a:pPr algn="ctr" defTabSz="457200">
              <a:defRPr/>
            </a:pPr>
            <a:endParaRPr lang="en-GB" sz="2400" b="1" dirty="0">
              <a:solidFill>
                <a:prstClr val="black"/>
              </a:solidFill>
              <a:latin typeface="Calibri" panose="020F0502020204030204"/>
            </a:endParaRPr>
          </a:p>
          <a:p>
            <a:pPr algn="ctr" defTabSz="457200">
              <a:defRPr/>
            </a:pPr>
            <a:r>
              <a:rPr lang="en-GB" sz="2400" b="1" dirty="0">
                <a:solidFill>
                  <a:prstClr val="black"/>
                </a:solidFill>
                <a:latin typeface="Calibri" panose="020F0502020204030204"/>
              </a:rPr>
              <a:t>50% - 2 hour exam</a:t>
            </a:r>
          </a:p>
          <a:p>
            <a:pPr algn="ctr" defTabSz="457200">
              <a:defRPr/>
            </a:pPr>
            <a:r>
              <a:rPr lang="en-GB" sz="2400" b="1" i="1" dirty="0">
                <a:solidFill>
                  <a:prstClr val="black"/>
                </a:solidFill>
                <a:latin typeface="Calibri" panose="020F0502020204030204"/>
              </a:rPr>
              <a:t>(</a:t>
            </a:r>
            <a:r>
              <a:rPr lang="en-GB" sz="2400" b="1" i="1" dirty="0">
                <a:solidFill>
                  <a:srgbClr val="FF0000"/>
                </a:solidFill>
                <a:latin typeface="Calibri" panose="020F0502020204030204"/>
              </a:rPr>
              <a:t>studied in Y10 </a:t>
            </a:r>
            <a:r>
              <a:rPr lang="en-GB" sz="2400" b="1" i="1" dirty="0">
                <a:solidFill>
                  <a:prstClr val="black"/>
                </a:solidFill>
                <a:latin typeface="Calibri" panose="020F0502020204030204"/>
              </a:rPr>
              <a:t>– examined at the </a:t>
            </a:r>
            <a:r>
              <a:rPr lang="en-GB" sz="2400" b="1" i="1" dirty="0">
                <a:solidFill>
                  <a:srgbClr val="FF0000"/>
                </a:solidFill>
                <a:latin typeface="Calibri" panose="020F0502020204030204"/>
              </a:rPr>
              <a:t>end of year 11</a:t>
            </a:r>
            <a:r>
              <a:rPr lang="en-GB" sz="2400" b="1" i="1" dirty="0">
                <a:solidFill>
                  <a:prstClr val="black"/>
                </a:solidFill>
                <a:latin typeface="Calibri" panose="020F0502020204030204"/>
              </a:rPr>
              <a:t>)</a:t>
            </a:r>
          </a:p>
          <a:p>
            <a:pPr algn="ctr" defTabSz="457200">
              <a:defRPr/>
            </a:pPr>
            <a:endParaRPr lang="en-GB" sz="2400" b="1" dirty="0">
              <a:solidFill>
                <a:prstClr val="black"/>
              </a:solidFill>
              <a:latin typeface="Calibri" panose="020F0502020204030204"/>
            </a:endParaRPr>
          </a:p>
          <a:p>
            <a:pPr algn="ctr" defTabSz="457200">
              <a:defRPr/>
            </a:pPr>
            <a:endParaRPr lang="en-GB" sz="2400" b="1" dirty="0">
              <a:solidFill>
                <a:prstClr val="black"/>
              </a:solidFill>
              <a:latin typeface="Calibri" panose="020F0502020204030204"/>
            </a:endParaRPr>
          </a:p>
          <a:p>
            <a:pPr algn="ctr" defTabSz="457200">
              <a:defRPr/>
            </a:pPr>
            <a:endParaRPr lang="en-GB" sz="2400" b="1" dirty="0">
              <a:solidFill>
                <a:prstClr val="black"/>
              </a:solidFill>
              <a:latin typeface="Calibri" panose="020F0502020204030204"/>
            </a:endParaRPr>
          </a:p>
          <a:p>
            <a:pPr algn="ctr" defTabSz="457200">
              <a:defRPr/>
            </a:pPr>
            <a:r>
              <a:rPr lang="en-GB" sz="2400" b="1" dirty="0">
                <a:solidFill>
                  <a:prstClr val="black"/>
                </a:solidFill>
                <a:latin typeface="Calibri" panose="020F0502020204030204"/>
              </a:rPr>
              <a:t>50% - NEA</a:t>
            </a:r>
          </a:p>
          <a:p>
            <a:pPr algn="ctr" defTabSz="457200">
              <a:defRPr/>
            </a:pPr>
            <a:r>
              <a:rPr lang="en-GB" sz="2400" b="1" dirty="0">
                <a:solidFill>
                  <a:prstClr val="black"/>
                </a:solidFill>
                <a:latin typeface="Calibri" panose="020F0502020204030204"/>
              </a:rPr>
              <a:t>Non-exam Assessment</a:t>
            </a:r>
          </a:p>
          <a:p>
            <a:pPr algn="ctr" defTabSz="457200">
              <a:defRPr/>
            </a:pPr>
            <a:r>
              <a:rPr lang="en-GB" sz="2400" b="1" i="1" dirty="0">
                <a:solidFill>
                  <a:prstClr val="black"/>
                </a:solidFill>
                <a:latin typeface="Calibri" panose="020F0502020204030204"/>
              </a:rPr>
              <a:t>(</a:t>
            </a:r>
            <a:r>
              <a:rPr lang="en-GB" sz="2400" b="1" i="1" dirty="0">
                <a:solidFill>
                  <a:srgbClr val="FF0000"/>
                </a:solidFill>
                <a:latin typeface="Calibri" panose="020F0502020204030204"/>
              </a:rPr>
              <a:t>completed throughout year 11</a:t>
            </a:r>
            <a:r>
              <a:rPr lang="en-GB" sz="2400" b="1" i="1" dirty="0">
                <a:solidFill>
                  <a:prstClr val="black"/>
                </a:solidFill>
                <a:latin typeface="Calibri" panose="020F0502020204030204"/>
              </a:rPr>
              <a:t>)</a:t>
            </a:r>
          </a:p>
          <a:p>
            <a:pPr algn="ctr" defTabSz="457200">
              <a:defRPr/>
            </a:pPr>
            <a:endParaRPr lang="en-GB" sz="2400" b="1" dirty="0">
              <a:solidFill>
                <a:prstClr val="black"/>
              </a:solidFill>
              <a:latin typeface="Calibri" panose="020F0502020204030204"/>
            </a:endParaRPr>
          </a:p>
        </p:txBody>
      </p:sp>
      <p:cxnSp>
        <p:nvCxnSpPr>
          <p:cNvPr id="4" name="Straight Arrow Connector 3"/>
          <p:cNvCxnSpPr/>
          <p:nvPr/>
        </p:nvCxnSpPr>
        <p:spPr>
          <a:xfrm flipH="1">
            <a:off x="5277914" y="2591844"/>
            <a:ext cx="2202425" cy="3342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3522855" y="4307567"/>
            <a:ext cx="4458929" cy="113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12009" y="205709"/>
            <a:ext cx="9636991" cy="1077218"/>
          </a:xfrm>
          <a:prstGeom prst="rect">
            <a:avLst/>
          </a:prstGeom>
        </p:spPr>
        <p:txBody>
          <a:bodyPr wrap="square">
            <a:spAutoFit/>
          </a:bodyPr>
          <a:lstStyle/>
          <a:p>
            <a:pPr algn="ctr" defTabSz="457200">
              <a:defRPr/>
            </a:pPr>
            <a:r>
              <a:rPr lang="en-GB" sz="3600" b="1" dirty="0">
                <a:solidFill>
                  <a:prstClr val="black"/>
                </a:solidFill>
                <a:latin typeface="Calibri" panose="020F0502020204030204"/>
              </a:rPr>
              <a:t>AQA </a:t>
            </a:r>
            <a:r>
              <a:rPr lang="en-GB" sz="3600" b="1" u="sng" dirty="0">
                <a:solidFill>
                  <a:prstClr val="black"/>
                </a:solidFill>
                <a:latin typeface="Calibri" panose="020F0502020204030204"/>
              </a:rPr>
              <a:t>GCSE</a:t>
            </a:r>
            <a:r>
              <a:rPr lang="en-GB" sz="3600" b="1" dirty="0">
                <a:solidFill>
                  <a:prstClr val="black"/>
                </a:solidFill>
                <a:latin typeface="Calibri" panose="020F0502020204030204"/>
              </a:rPr>
              <a:t> Design and Technology</a:t>
            </a:r>
          </a:p>
          <a:p>
            <a:pPr algn="ctr" defTabSz="457200">
              <a:defRPr/>
            </a:pPr>
            <a:r>
              <a:rPr lang="en-GB" sz="2800" b="1" dirty="0">
                <a:solidFill>
                  <a:prstClr val="black"/>
                </a:solidFill>
                <a:latin typeface="Calibri" panose="020F0502020204030204"/>
              </a:rPr>
              <a:t>Revision for Success</a:t>
            </a:r>
            <a:endParaRPr lang="en-GB" sz="2800" dirty="0">
              <a:solidFill>
                <a:prstClr val="black"/>
              </a:solidFill>
              <a:latin typeface="Calibri" panose="020F0502020204030204"/>
            </a:endParaRPr>
          </a:p>
        </p:txBody>
      </p:sp>
      <p:pic>
        <p:nvPicPr>
          <p:cNvPr id="7" name="Picture 6"/>
          <p:cNvPicPr>
            <a:picLocks noChangeAspect="1"/>
          </p:cNvPicPr>
          <p:nvPr/>
        </p:nvPicPr>
        <p:blipFill>
          <a:blip r:embed="rId5"/>
          <a:stretch>
            <a:fillRect/>
          </a:stretch>
        </p:blipFill>
        <p:spPr>
          <a:xfrm>
            <a:off x="1331478" y="5717936"/>
            <a:ext cx="1982728" cy="1042531"/>
          </a:xfrm>
          <a:prstGeom prst="rect">
            <a:avLst/>
          </a:prstGeom>
        </p:spPr>
      </p:pic>
    </p:spTree>
    <p:extLst>
      <p:ext uri="{BB962C8B-B14F-4D97-AF65-F5344CB8AC3E}">
        <p14:creationId xmlns:p14="http://schemas.microsoft.com/office/powerpoint/2010/main" val="46228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normAutofit/>
          </a:bodyPr>
          <a:lstStyle/>
          <a:p>
            <a:pPr algn="ctr"/>
            <a:r>
              <a:rPr lang="en-GB" sz="4800" b="1" dirty="0">
                <a:solidFill>
                  <a:srgbClr val="FF0000"/>
                </a:solidFill>
                <a:latin typeface="+mn-lt"/>
              </a:rPr>
              <a:t>Our research:</a:t>
            </a:r>
            <a:endParaRPr lang="en-GB" sz="9600" b="1" dirty="0">
              <a:solidFill>
                <a:srgbClr val="FF0000"/>
              </a:solidFill>
              <a:latin typeface="+mn-lt"/>
            </a:endParaRPr>
          </a:p>
        </p:txBody>
      </p:sp>
      <p:sp>
        <p:nvSpPr>
          <p:cNvPr id="9" name="Content Placeholder 8"/>
          <p:cNvSpPr>
            <a:spLocks noGrp="1"/>
          </p:cNvSpPr>
          <p:nvPr>
            <p:ph idx="1"/>
          </p:nvPr>
        </p:nvSpPr>
        <p:spPr>
          <a:xfrm>
            <a:off x="1233376" y="1825625"/>
            <a:ext cx="10120423" cy="4351338"/>
          </a:xfrm>
        </p:spPr>
        <p:txBody>
          <a:bodyPr>
            <a:normAutofit/>
          </a:bodyPr>
          <a:lstStyle/>
          <a:p>
            <a:pPr marL="0" indent="0" algn="ctr">
              <a:buNone/>
            </a:pPr>
            <a:r>
              <a:rPr lang="en-GB" sz="4400" dirty="0"/>
              <a:t>“One of the biggest challenges for students revising for GCSEs is not how much time they spend revising, but </a:t>
            </a:r>
            <a:r>
              <a:rPr lang="en-GB" sz="4400" b="1" i="1" dirty="0"/>
              <a:t>how effectively</a:t>
            </a:r>
            <a:r>
              <a:rPr lang="en-GB" sz="4400" b="1" dirty="0"/>
              <a:t> </a:t>
            </a:r>
            <a:r>
              <a:rPr lang="en-GB" sz="4400" dirty="0"/>
              <a:t>they use that time.”</a:t>
            </a:r>
          </a:p>
        </p:txBody>
      </p:sp>
      <p:pic>
        <p:nvPicPr>
          <p:cNvPr id="7" name="Picture 6" descr="A circular logo with colorful text&#10;&#10;Description automatically generated">
            <a:extLst>
              <a:ext uri="{FF2B5EF4-FFF2-40B4-BE49-F238E27FC236}">
                <a16:creationId xmlns:a16="http://schemas.microsoft.com/office/drawing/2014/main" id="{B59758A3-28A5-8B98-331D-AB4CF5BEC0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2" t="9463" r="4447" b="3773"/>
          <a:stretch/>
        </p:blipFill>
        <p:spPr>
          <a:xfrm>
            <a:off x="10536143" y="365125"/>
            <a:ext cx="1256305" cy="1237673"/>
          </a:xfrm>
          <a:prstGeom prst="rect">
            <a:avLst/>
          </a:prstGeom>
        </p:spPr>
      </p:pic>
    </p:spTree>
    <p:extLst>
      <p:ext uri="{BB962C8B-B14F-4D97-AF65-F5344CB8AC3E}">
        <p14:creationId xmlns:p14="http://schemas.microsoft.com/office/powerpoint/2010/main" val="3405956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AC186B-DA32-4780-AE82-D43B7D978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2" name="Rectangle 1"/>
          <p:cNvSpPr/>
          <p:nvPr/>
        </p:nvSpPr>
        <p:spPr>
          <a:xfrm>
            <a:off x="1412009" y="205709"/>
            <a:ext cx="9636991" cy="1077218"/>
          </a:xfrm>
          <a:prstGeom prst="rect">
            <a:avLst/>
          </a:prstGeom>
        </p:spPr>
        <p:txBody>
          <a:bodyPr wrap="square">
            <a:spAutoFit/>
          </a:bodyPr>
          <a:lstStyle/>
          <a:p>
            <a:pPr algn="ctr" defTabSz="457200">
              <a:defRPr/>
            </a:pPr>
            <a:r>
              <a:rPr lang="en-GB" sz="3600" b="1" dirty="0">
                <a:solidFill>
                  <a:prstClr val="black"/>
                </a:solidFill>
                <a:latin typeface="Calibri" panose="020F0502020204030204"/>
              </a:rPr>
              <a:t>AQA GCSE Design and Technology</a:t>
            </a:r>
          </a:p>
          <a:p>
            <a:pPr algn="ctr" defTabSz="457200">
              <a:defRPr/>
            </a:pPr>
            <a:r>
              <a:rPr lang="en-GB" sz="2800" b="1" dirty="0">
                <a:solidFill>
                  <a:prstClr val="black"/>
                </a:solidFill>
                <a:latin typeface="Calibri" panose="020F0502020204030204"/>
              </a:rPr>
              <a:t>Revision for Success</a:t>
            </a:r>
            <a:endParaRPr lang="en-GB" sz="2800" dirty="0">
              <a:solidFill>
                <a:prstClr val="black"/>
              </a:solidFill>
              <a:latin typeface="Calibri" panose="020F0502020204030204"/>
            </a:endParaRPr>
          </a:p>
        </p:txBody>
      </p:sp>
      <p:sp>
        <p:nvSpPr>
          <p:cNvPr id="3" name="Rectangle 2"/>
          <p:cNvSpPr/>
          <p:nvPr/>
        </p:nvSpPr>
        <p:spPr>
          <a:xfrm>
            <a:off x="1310410" y="1203329"/>
            <a:ext cx="9050482" cy="1754326"/>
          </a:xfrm>
          <a:prstGeom prst="rect">
            <a:avLst/>
          </a:prstGeom>
        </p:spPr>
        <p:txBody>
          <a:bodyPr wrap="square">
            <a:spAutoFit/>
          </a:bodyPr>
          <a:lstStyle/>
          <a:p>
            <a:pPr defTabSz="457200">
              <a:defRPr/>
            </a:pPr>
            <a:r>
              <a:rPr lang="en-GB" b="1" dirty="0">
                <a:solidFill>
                  <a:prstClr val="black"/>
                </a:solidFill>
                <a:latin typeface="Calibri" panose="020F0502020204030204"/>
              </a:rPr>
              <a:t>The Best Tools - A Mixture is Key</a:t>
            </a:r>
          </a:p>
          <a:p>
            <a:pPr defTabSz="457200">
              <a:defRPr/>
            </a:pPr>
            <a:r>
              <a:rPr lang="en-GB" b="1" dirty="0">
                <a:solidFill>
                  <a:prstClr val="black"/>
                </a:solidFill>
                <a:latin typeface="Calibri" panose="020F0502020204030204"/>
              </a:rPr>
              <a:t>Revision Toolkit</a:t>
            </a:r>
            <a:r>
              <a:rPr lang="en-GB" dirty="0">
                <a:solidFill>
                  <a:prstClr val="black"/>
                </a:solidFill>
                <a:latin typeface="Calibri" panose="020F0502020204030204"/>
              </a:rPr>
              <a:t> A blend of online and physical resources is most effective:</a:t>
            </a:r>
          </a:p>
          <a:p>
            <a:pPr defTabSz="457200">
              <a:defRPr/>
            </a:pPr>
            <a:endParaRPr lang="en-GB" dirty="0">
              <a:solidFill>
                <a:prstClr val="black"/>
              </a:solidFill>
              <a:latin typeface="Calibri" panose="020F0502020204030204"/>
            </a:endParaRPr>
          </a:p>
          <a:p>
            <a:pPr marL="800100" lvl="1" indent="-342900" defTabSz="457200">
              <a:buFont typeface="+mj-lt"/>
              <a:buAutoNum type="arabicPeriod"/>
              <a:defRPr/>
            </a:pPr>
            <a:r>
              <a:rPr lang="en-GB" b="1" dirty="0">
                <a:solidFill>
                  <a:prstClr val="black"/>
                </a:solidFill>
                <a:latin typeface="Calibri" panose="020F0502020204030204"/>
              </a:rPr>
              <a:t>CGP Revision Guide</a:t>
            </a:r>
            <a:r>
              <a:rPr lang="en-GB" dirty="0">
                <a:solidFill>
                  <a:prstClr val="black"/>
                </a:solidFill>
                <a:latin typeface="Calibri" panose="020F0502020204030204"/>
              </a:rPr>
              <a:t> (Book)</a:t>
            </a:r>
          </a:p>
          <a:p>
            <a:pPr marL="800100" lvl="1" indent="-342900" defTabSz="457200">
              <a:buFont typeface="+mj-lt"/>
              <a:buAutoNum type="arabicPeriod"/>
              <a:defRPr/>
            </a:pPr>
            <a:r>
              <a:rPr lang="en-GB" b="1" dirty="0">
                <a:solidFill>
                  <a:prstClr val="black"/>
                </a:solidFill>
                <a:latin typeface="Calibri" panose="020F0502020204030204"/>
              </a:rPr>
              <a:t>BBC </a:t>
            </a:r>
            <a:r>
              <a:rPr lang="en-GB" b="1" dirty="0" err="1">
                <a:solidFill>
                  <a:prstClr val="black"/>
                </a:solidFill>
                <a:latin typeface="Calibri" panose="020F0502020204030204"/>
              </a:rPr>
              <a:t>Bitesize</a:t>
            </a:r>
            <a:r>
              <a:rPr lang="en-GB" dirty="0">
                <a:solidFill>
                  <a:prstClr val="black"/>
                </a:solidFill>
                <a:latin typeface="Calibri" panose="020F0502020204030204"/>
              </a:rPr>
              <a:t> (Online)</a:t>
            </a:r>
          </a:p>
          <a:p>
            <a:pPr marL="800100" lvl="1" indent="-342900" defTabSz="457200">
              <a:buFont typeface="+mj-lt"/>
              <a:buAutoNum type="arabicPeriod"/>
              <a:defRPr/>
            </a:pPr>
            <a:r>
              <a:rPr lang="en-GB" b="1" dirty="0">
                <a:solidFill>
                  <a:prstClr val="black"/>
                </a:solidFill>
                <a:latin typeface="Calibri" panose="020F0502020204030204"/>
              </a:rPr>
              <a:t>Seneca</a:t>
            </a:r>
            <a:r>
              <a:rPr lang="en-GB" dirty="0">
                <a:solidFill>
                  <a:prstClr val="black"/>
                </a:solidFill>
                <a:latin typeface="Calibri" panose="020F0502020204030204"/>
              </a:rPr>
              <a:t> (Online)</a:t>
            </a:r>
          </a:p>
        </p:txBody>
      </p:sp>
      <p:pic>
        <p:nvPicPr>
          <p:cNvPr id="4" name="Picture 3"/>
          <p:cNvPicPr>
            <a:picLocks noChangeAspect="1"/>
          </p:cNvPicPr>
          <p:nvPr/>
        </p:nvPicPr>
        <p:blipFill>
          <a:blip r:embed="rId3"/>
          <a:stretch>
            <a:fillRect/>
          </a:stretch>
        </p:blipFill>
        <p:spPr>
          <a:xfrm>
            <a:off x="6230503" y="1969313"/>
            <a:ext cx="3904734" cy="1668873"/>
          </a:xfrm>
          <a:prstGeom prst="rect">
            <a:avLst/>
          </a:prstGeom>
          <a:ln w="38100">
            <a:solidFill>
              <a:schemeClr val="tx1"/>
            </a:solidFill>
          </a:ln>
        </p:spPr>
      </p:pic>
      <p:pic>
        <p:nvPicPr>
          <p:cNvPr id="5" name="Picture 4"/>
          <p:cNvPicPr>
            <a:picLocks noChangeAspect="1"/>
          </p:cNvPicPr>
          <p:nvPr/>
        </p:nvPicPr>
        <p:blipFill>
          <a:blip r:embed="rId4"/>
          <a:stretch>
            <a:fillRect/>
          </a:stretch>
        </p:blipFill>
        <p:spPr>
          <a:xfrm>
            <a:off x="6920611" y="3826364"/>
            <a:ext cx="2183747" cy="2667591"/>
          </a:xfrm>
          <a:prstGeom prst="rect">
            <a:avLst/>
          </a:prstGeom>
          <a:ln w="38100">
            <a:solidFill>
              <a:schemeClr val="tx1"/>
            </a:solidFill>
          </a:ln>
        </p:spPr>
      </p:pic>
      <p:pic>
        <p:nvPicPr>
          <p:cNvPr id="6" name="Picture 5"/>
          <p:cNvPicPr>
            <a:picLocks noChangeAspect="1"/>
          </p:cNvPicPr>
          <p:nvPr/>
        </p:nvPicPr>
        <p:blipFill>
          <a:blip r:embed="rId5"/>
          <a:stretch>
            <a:fillRect/>
          </a:stretch>
        </p:blipFill>
        <p:spPr>
          <a:xfrm>
            <a:off x="1827644" y="4135946"/>
            <a:ext cx="3731490" cy="2358009"/>
          </a:xfrm>
          <a:prstGeom prst="rect">
            <a:avLst/>
          </a:prstGeom>
          <a:ln w="38100">
            <a:solidFill>
              <a:schemeClr val="tx1"/>
            </a:solidFill>
          </a:ln>
        </p:spPr>
      </p:pic>
      <p:cxnSp>
        <p:nvCxnSpPr>
          <p:cNvPr id="9" name="Straight Arrow Connector 8"/>
          <p:cNvCxnSpPr/>
          <p:nvPr/>
        </p:nvCxnSpPr>
        <p:spPr>
          <a:xfrm>
            <a:off x="4966856" y="2225964"/>
            <a:ext cx="1062181" cy="157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3" idx="2"/>
          </p:cNvCxnSpPr>
          <p:nvPr/>
        </p:nvCxnSpPr>
        <p:spPr>
          <a:xfrm>
            <a:off x="4278745" y="2559209"/>
            <a:ext cx="1556906" cy="398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94412" y="2846545"/>
            <a:ext cx="405825" cy="1108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753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4DF10E-ECB2-4E7A-8B4B-1E6D146D9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2" name="Rectangle 1"/>
          <p:cNvSpPr/>
          <p:nvPr/>
        </p:nvSpPr>
        <p:spPr>
          <a:xfrm>
            <a:off x="1383146" y="3149600"/>
            <a:ext cx="9665854" cy="3416320"/>
          </a:xfrm>
          <a:prstGeom prst="rect">
            <a:avLst/>
          </a:prstGeom>
        </p:spPr>
        <p:txBody>
          <a:bodyPr wrap="square">
            <a:spAutoFit/>
          </a:bodyPr>
          <a:lstStyle/>
          <a:p>
            <a:pPr defTabSz="457200">
              <a:defRPr/>
            </a:pPr>
            <a:r>
              <a:rPr lang="en-GB" b="1" dirty="0">
                <a:solidFill>
                  <a:prstClr val="black"/>
                </a:solidFill>
                <a:latin typeface="Calibri" panose="020F0502020204030204"/>
              </a:rPr>
              <a:t>CGP Guide: The 'Read, Cover, Write' Technique</a:t>
            </a:r>
          </a:p>
          <a:p>
            <a:pPr defTabSz="457200">
              <a:defRPr/>
            </a:pPr>
            <a:r>
              <a:rPr lang="en-GB" b="1" dirty="0">
                <a:solidFill>
                  <a:prstClr val="black"/>
                </a:solidFill>
                <a:latin typeface="Calibri" panose="020F0502020204030204"/>
              </a:rPr>
              <a:t>Using the CGP Guide Effectively</a:t>
            </a:r>
          </a:p>
          <a:p>
            <a:pPr defTabSz="457200">
              <a:defRPr/>
            </a:pPr>
            <a:endParaRPr lang="en-GB" dirty="0">
              <a:solidFill>
                <a:prstClr val="black"/>
              </a:solidFill>
              <a:latin typeface="Calibri" panose="020F0502020204030204"/>
            </a:endParaRPr>
          </a:p>
          <a:p>
            <a:pPr marL="285750" indent="-285750" defTabSz="457200">
              <a:buFont typeface="Arial" panose="020B0604020202020204" pitchFamily="34" charset="0"/>
              <a:buChar char="•"/>
              <a:defRPr/>
            </a:pPr>
            <a:r>
              <a:rPr lang="en-GB" b="1" dirty="0">
                <a:solidFill>
                  <a:prstClr val="black"/>
                </a:solidFill>
                <a:latin typeface="Calibri" panose="020F0502020204030204"/>
              </a:rPr>
              <a:t>Focus:</a:t>
            </a:r>
            <a:r>
              <a:rPr lang="en-GB" dirty="0">
                <a:solidFill>
                  <a:prstClr val="black"/>
                </a:solidFill>
                <a:latin typeface="Calibri" panose="020F0502020204030204"/>
              </a:rPr>
              <a:t> Pick </a:t>
            </a:r>
            <a:r>
              <a:rPr lang="en-GB" b="1" dirty="0">
                <a:solidFill>
                  <a:prstClr val="black"/>
                </a:solidFill>
                <a:latin typeface="Calibri" panose="020F0502020204030204"/>
              </a:rPr>
              <a:t>1 topic</a:t>
            </a:r>
            <a:r>
              <a:rPr lang="en-GB" dirty="0">
                <a:solidFill>
                  <a:prstClr val="black"/>
                </a:solidFill>
                <a:latin typeface="Calibri" panose="020F0502020204030204"/>
              </a:rPr>
              <a:t> you struggle with.</a:t>
            </a:r>
          </a:p>
          <a:p>
            <a:pPr marL="285750" indent="-285750" defTabSz="457200">
              <a:buFont typeface="Arial" panose="020B0604020202020204" pitchFamily="34" charset="0"/>
              <a:buChar char="•"/>
              <a:defRPr/>
            </a:pPr>
            <a:r>
              <a:rPr lang="en-GB" b="1" dirty="0">
                <a:solidFill>
                  <a:prstClr val="black"/>
                </a:solidFill>
                <a:latin typeface="Calibri" panose="020F0502020204030204"/>
              </a:rPr>
              <a:t>Technique:</a:t>
            </a:r>
            <a:endParaRPr lang="en-GB" dirty="0">
              <a:solidFill>
                <a:prstClr val="black"/>
              </a:solidFill>
              <a:latin typeface="Calibri" panose="020F0502020204030204"/>
            </a:endParaRPr>
          </a:p>
          <a:p>
            <a:pPr marL="742950" lvl="1" indent="-285750" defTabSz="457200">
              <a:buFont typeface="Arial" panose="020B0604020202020204" pitchFamily="34" charset="0"/>
              <a:buChar char="•"/>
              <a:defRPr/>
            </a:pPr>
            <a:r>
              <a:rPr lang="en-GB" b="1" dirty="0">
                <a:solidFill>
                  <a:prstClr val="black"/>
                </a:solidFill>
                <a:latin typeface="Calibri" panose="020F0502020204030204"/>
              </a:rPr>
              <a:t>Read</a:t>
            </a:r>
            <a:r>
              <a:rPr lang="en-GB" dirty="0">
                <a:solidFill>
                  <a:prstClr val="black"/>
                </a:solidFill>
                <a:latin typeface="Calibri" panose="020F0502020204030204"/>
              </a:rPr>
              <a:t> the page 2-3 times.</a:t>
            </a:r>
          </a:p>
          <a:p>
            <a:pPr marL="742950" lvl="1" indent="-285750" defTabSz="457200">
              <a:buFont typeface="Arial" panose="020B0604020202020204" pitchFamily="34" charset="0"/>
              <a:buChar char="•"/>
              <a:defRPr/>
            </a:pPr>
            <a:r>
              <a:rPr lang="en-GB" b="1" dirty="0">
                <a:solidFill>
                  <a:prstClr val="black"/>
                </a:solidFill>
                <a:latin typeface="Calibri" panose="020F0502020204030204"/>
              </a:rPr>
              <a:t>Cover</a:t>
            </a:r>
            <a:r>
              <a:rPr lang="en-GB" dirty="0">
                <a:solidFill>
                  <a:prstClr val="black"/>
                </a:solidFill>
                <a:latin typeface="Calibri" panose="020F0502020204030204"/>
              </a:rPr>
              <a:t> the book.</a:t>
            </a:r>
          </a:p>
          <a:p>
            <a:pPr marL="742950" lvl="1" indent="-285750" defTabSz="457200">
              <a:buFont typeface="Arial" panose="020B0604020202020204" pitchFamily="34" charset="0"/>
              <a:buChar char="•"/>
              <a:defRPr/>
            </a:pPr>
            <a:r>
              <a:rPr lang="en-GB" b="1" dirty="0">
                <a:solidFill>
                  <a:prstClr val="black"/>
                </a:solidFill>
                <a:latin typeface="Calibri" panose="020F0502020204030204"/>
              </a:rPr>
              <a:t>Write</a:t>
            </a:r>
            <a:r>
              <a:rPr lang="en-GB" dirty="0">
                <a:solidFill>
                  <a:prstClr val="black"/>
                </a:solidFill>
                <a:latin typeface="Calibri" panose="020F0502020204030204"/>
              </a:rPr>
              <a:t> down everything you can remember</a:t>
            </a:r>
          </a:p>
          <a:p>
            <a:pPr marL="742950" lvl="1" indent="-285750" defTabSz="457200">
              <a:buFont typeface="Arial" panose="020B0604020202020204" pitchFamily="34" charset="0"/>
              <a:buChar char="•"/>
              <a:defRPr/>
            </a:pPr>
            <a:r>
              <a:rPr lang="en-GB" b="1" dirty="0">
                <a:solidFill>
                  <a:prstClr val="black"/>
                </a:solidFill>
                <a:latin typeface="Calibri" panose="020F0502020204030204"/>
              </a:rPr>
              <a:t>Recall </a:t>
            </a:r>
            <a:r>
              <a:rPr lang="en-GB" dirty="0">
                <a:solidFill>
                  <a:prstClr val="black"/>
                </a:solidFill>
                <a:latin typeface="Calibri" panose="020F0502020204030204"/>
              </a:rPr>
              <a:t>use the corresponding </a:t>
            </a:r>
            <a:r>
              <a:rPr lang="en-GB" b="1" u="sng" dirty="0">
                <a:solidFill>
                  <a:prstClr val="black"/>
                </a:solidFill>
                <a:latin typeface="Calibri" panose="020F0502020204030204"/>
              </a:rPr>
              <a:t>‘questions’ </a:t>
            </a:r>
            <a:r>
              <a:rPr lang="en-GB" dirty="0">
                <a:solidFill>
                  <a:prstClr val="black"/>
                </a:solidFill>
                <a:latin typeface="Calibri" panose="020F0502020204030204"/>
              </a:rPr>
              <a:t>to test knowledge – checking back at the book when unsure.</a:t>
            </a:r>
            <a:endParaRPr lang="en-GB" b="1" dirty="0">
              <a:solidFill>
                <a:prstClr val="black"/>
              </a:solidFill>
              <a:latin typeface="Calibri" panose="020F0502020204030204"/>
            </a:endParaRPr>
          </a:p>
          <a:p>
            <a:pPr marL="285750" indent="-285750" defTabSz="457200">
              <a:buFont typeface="Arial" panose="020B0604020202020204" pitchFamily="34" charset="0"/>
              <a:buChar char="•"/>
              <a:defRPr/>
            </a:pPr>
            <a:endParaRPr lang="en-GB" i="1" dirty="0">
              <a:solidFill>
                <a:prstClr val="black"/>
              </a:solidFill>
              <a:latin typeface="Calibri" panose="020F0502020204030204"/>
            </a:endParaRPr>
          </a:p>
          <a:p>
            <a:pPr marL="285750" indent="-285750" defTabSz="457200">
              <a:buFont typeface="Arial" panose="020B0604020202020204" pitchFamily="34" charset="0"/>
              <a:buChar char="•"/>
              <a:defRPr/>
            </a:pPr>
            <a:r>
              <a:rPr lang="en-GB" i="1" dirty="0">
                <a:solidFill>
                  <a:prstClr val="black"/>
                </a:solidFill>
                <a:latin typeface="Calibri" panose="020F0502020204030204"/>
              </a:rPr>
              <a:t>This active recall is essential for memory.</a:t>
            </a:r>
            <a:endParaRPr lang="en-GB" dirty="0">
              <a:solidFill>
                <a:prstClr val="black"/>
              </a:solidFill>
              <a:latin typeface="Calibri" panose="020F0502020204030204"/>
            </a:endParaRPr>
          </a:p>
        </p:txBody>
      </p:sp>
      <p:pic>
        <p:nvPicPr>
          <p:cNvPr id="3" name="Picture 2"/>
          <p:cNvPicPr>
            <a:picLocks noChangeAspect="1"/>
          </p:cNvPicPr>
          <p:nvPr/>
        </p:nvPicPr>
        <p:blipFill>
          <a:blip r:embed="rId3"/>
          <a:stretch>
            <a:fillRect/>
          </a:stretch>
        </p:blipFill>
        <p:spPr>
          <a:xfrm>
            <a:off x="2417102" y="177800"/>
            <a:ext cx="6953250" cy="2971800"/>
          </a:xfrm>
          <a:prstGeom prst="rect">
            <a:avLst/>
          </a:prstGeom>
        </p:spPr>
      </p:pic>
    </p:spTree>
    <p:extLst>
      <p:ext uri="{BB962C8B-B14F-4D97-AF65-F5344CB8AC3E}">
        <p14:creationId xmlns:p14="http://schemas.microsoft.com/office/powerpoint/2010/main" val="76900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FAA9C0-99C3-4B7B-BBD8-282A5D842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2" name="Rectangle 1"/>
          <p:cNvSpPr/>
          <p:nvPr/>
        </p:nvSpPr>
        <p:spPr>
          <a:xfrm>
            <a:off x="1259957" y="211018"/>
            <a:ext cx="3625703" cy="646331"/>
          </a:xfrm>
          <a:prstGeom prst="rect">
            <a:avLst/>
          </a:prstGeom>
        </p:spPr>
        <p:txBody>
          <a:bodyPr wrap="square">
            <a:spAutoFit/>
          </a:bodyPr>
          <a:lstStyle/>
          <a:p>
            <a:pPr defTabSz="457200">
              <a:defRPr/>
            </a:pPr>
            <a:r>
              <a:rPr lang="en-GB" b="1" dirty="0">
                <a:solidFill>
                  <a:prstClr val="black"/>
                </a:solidFill>
                <a:latin typeface="Calibri" panose="020F0502020204030204"/>
              </a:rPr>
              <a:t>Online Learning: BBC </a:t>
            </a:r>
            <a:r>
              <a:rPr lang="en-GB" b="1" dirty="0" err="1">
                <a:solidFill>
                  <a:prstClr val="black"/>
                </a:solidFill>
                <a:latin typeface="Calibri" panose="020F0502020204030204"/>
              </a:rPr>
              <a:t>Bitesize</a:t>
            </a:r>
            <a:endParaRPr lang="en-GB" b="1" dirty="0">
              <a:solidFill>
                <a:prstClr val="black"/>
              </a:solidFill>
              <a:latin typeface="Calibri" panose="020F0502020204030204"/>
            </a:endParaRPr>
          </a:p>
          <a:p>
            <a:pPr defTabSz="457200">
              <a:defRPr/>
            </a:pPr>
            <a:endParaRPr lang="en-GB" b="1" dirty="0">
              <a:solidFill>
                <a:prstClr val="black"/>
              </a:solidFill>
              <a:latin typeface="Calibri" panose="020F0502020204030204"/>
            </a:endParaRPr>
          </a:p>
        </p:txBody>
      </p:sp>
      <p:pic>
        <p:nvPicPr>
          <p:cNvPr id="3" name="Picture 2"/>
          <p:cNvPicPr>
            <a:picLocks noChangeAspect="1"/>
          </p:cNvPicPr>
          <p:nvPr/>
        </p:nvPicPr>
        <p:blipFill>
          <a:blip r:embed="rId3"/>
          <a:stretch>
            <a:fillRect/>
          </a:stretch>
        </p:blipFill>
        <p:spPr>
          <a:xfrm>
            <a:off x="5434894" y="0"/>
            <a:ext cx="5614107" cy="6858000"/>
          </a:xfrm>
          <a:prstGeom prst="rect">
            <a:avLst/>
          </a:prstGeom>
        </p:spPr>
      </p:pic>
      <p:sp>
        <p:nvSpPr>
          <p:cNvPr id="4" name="Rectangle 3"/>
          <p:cNvSpPr/>
          <p:nvPr/>
        </p:nvSpPr>
        <p:spPr>
          <a:xfrm>
            <a:off x="1430079" y="1073315"/>
            <a:ext cx="3806456" cy="3751283"/>
          </a:xfrm>
          <a:prstGeom prst="rect">
            <a:avLst/>
          </a:prstGeom>
        </p:spPr>
        <p:txBody>
          <a:bodyPr wrap="square">
            <a:spAutoFit/>
          </a:bodyPr>
          <a:lstStyle/>
          <a:p>
            <a:pPr defTabSz="457200">
              <a:lnSpc>
                <a:spcPct val="107000"/>
              </a:lnSpc>
              <a:spcAft>
                <a:spcPts val="800"/>
              </a:spcAft>
              <a:defRP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There are 3 main sections to the course and students should engage with the following:</a:t>
            </a:r>
          </a:p>
          <a:p>
            <a:pPr marL="342900" indent="-342900" defTabSz="457200">
              <a:lnSpc>
                <a:spcPct val="107000"/>
              </a:lnSpc>
              <a:buFont typeface="Symbol" panose="05050102010706020507" pitchFamily="18" charset="2"/>
              <a:buChar char=""/>
              <a:defRP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Core Technical Principles – </a:t>
            </a: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all of the topics in this section</a:t>
            </a:r>
          </a:p>
          <a:p>
            <a:pPr marL="342900" indent="-342900" defTabSz="457200">
              <a:lnSpc>
                <a:spcPct val="107000"/>
              </a:lnSpc>
              <a:buFont typeface="Symbol" panose="05050102010706020507" pitchFamily="18" charset="2"/>
              <a:buChar char=""/>
              <a:defRPr/>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a:lnSpc>
                <a:spcPct val="107000"/>
              </a:lnSpc>
              <a:buFont typeface="Symbol" panose="05050102010706020507" pitchFamily="18" charset="2"/>
              <a:buChar char=""/>
              <a:defRP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Specialist Technical Principles – </a:t>
            </a:r>
            <a:r>
              <a:rPr lang="en-GB"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focus on Metals, Timbers and Polymers only</a:t>
            </a:r>
          </a:p>
          <a:p>
            <a:pPr marL="342900" indent="-342900" defTabSz="457200">
              <a:lnSpc>
                <a:spcPct val="107000"/>
              </a:lnSpc>
              <a:buFont typeface="Symbol" panose="05050102010706020507" pitchFamily="18" charset="2"/>
              <a:buChar char=""/>
              <a:defRPr/>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a:lnSpc>
                <a:spcPct val="107000"/>
              </a:lnSpc>
              <a:spcAft>
                <a:spcPts val="800"/>
              </a:spcAft>
              <a:buFont typeface="Symbol" panose="05050102010706020507" pitchFamily="18" charset="2"/>
              <a:buChar char=""/>
              <a:defRP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Designing and Making Principles – </a:t>
            </a: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all of the topics in this section</a:t>
            </a: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2290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CBCF0A-A9C8-431C-9861-CD000599F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3" name="Rectangle 2"/>
          <p:cNvSpPr/>
          <p:nvPr/>
        </p:nvSpPr>
        <p:spPr>
          <a:xfrm>
            <a:off x="1485900" y="649100"/>
            <a:ext cx="9290627" cy="923330"/>
          </a:xfrm>
          <a:prstGeom prst="rect">
            <a:avLst/>
          </a:prstGeom>
        </p:spPr>
        <p:txBody>
          <a:bodyPr wrap="square">
            <a:spAutoFit/>
          </a:bodyPr>
          <a:lstStyle/>
          <a:p>
            <a:pPr defTabSz="457200">
              <a:defRPr/>
            </a:pPr>
            <a:r>
              <a:rPr lang="en-GB" b="1" dirty="0">
                <a:solidFill>
                  <a:prstClr val="black"/>
                </a:solidFill>
                <a:latin typeface="Calibri" panose="020F0502020204030204"/>
              </a:rPr>
              <a:t>Seneca:</a:t>
            </a:r>
            <a:endParaRPr lang="en-GB" dirty="0">
              <a:solidFill>
                <a:prstClr val="black"/>
              </a:solidFill>
              <a:latin typeface="Calibri" panose="020F0502020204030204"/>
            </a:endParaRPr>
          </a:p>
          <a:p>
            <a:pPr marL="742950" lvl="1" indent="-285750" defTabSz="457200">
              <a:buFont typeface="Arial" panose="020B0604020202020204" pitchFamily="34" charset="0"/>
              <a:buChar char="•"/>
              <a:defRPr/>
            </a:pPr>
            <a:r>
              <a:rPr lang="en-GB" dirty="0">
                <a:solidFill>
                  <a:prstClr val="black"/>
                </a:solidFill>
                <a:latin typeface="Calibri" panose="020F0502020204030204"/>
              </a:rPr>
              <a:t>Used for D&amp;T homework, with full course access.</a:t>
            </a:r>
          </a:p>
          <a:p>
            <a:pPr marL="742950" lvl="1" indent="-285750" defTabSz="457200">
              <a:buFont typeface="Arial" panose="020B0604020202020204" pitchFamily="34" charset="0"/>
              <a:buChar char="•"/>
              <a:defRPr/>
            </a:pPr>
            <a:r>
              <a:rPr lang="en-GB" dirty="0">
                <a:solidFill>
                  <a:prstClr val="black"/>
                </a:solidFill>
                <a:latin typeface="Calibri" panose="020F0502020204030204"/>
              </a:rPr>
              <a:t>Provides instant marking and feedback on exam-style questions.</a:t>
            </a:r>
          </a:p>
        </p:txBody>
      </p:sp>
      <p:pic>
        <p:nvPicPr>
          <p:cNvPr id="4" name="Picture 3"/>
          <p:cNvPicPr>
            <a:picLocks noChangeAspect="1"/>
          </p:cNvPicPr>
          <p:nvPr/>
        </p:nvPicPr>
        <p:blipFill>
          <a:blip r:embed="rId3"/>
          <a:stretch>
            <a:fillRect/>
          </a:stretch>
        </p:blipFill>
        <p:spPr>
          <a:xfrm>
            <a:off x="1827644" y="1825358"/>
            <a:ext cx="7387938" cy="4668597"/>
          </a:xfrm>
          <a:prstGeom prst="rect">
            <a:avLst/>
          </a:prstGeom>
          <a:ln w="38100">
            <a:solidFill>
              <a:schemeClr val="tx1"/>
            </a:solidFill>
          </a:ln>
        </p:spPr>
      </p:pic>
    </p:spTree>
    <p:extLst>
      <p:ext uri="{BB962C8B-B14F-4D97-AF65-F5344CB8AC3E}">
        <p14:creationId xmlns:p14="http://schemas.microsoft.com/office/powerpoint/2010/main" val="3348769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a:solidFill>
                  <a:srgbClr val="FF0000"/>
                </a:solidFill>
              </a:rPr>
              <a:t>Introductions: Key people</a:t>
            </a:r>
          </a:p>
        </p:txBody>
      </p:sp>
      <p:sp>
        <p:nvSpPr>
          <p:cNvPr id="9" name="Content Placeholder 8"/>
          <p:cNvSpPr>
            <a:spLocks noGrp="1"/>
          </p:cNvSpPr>
          <p:nvPr>
            <p:ph idx="1"/>
          </p:nvPr>
        </p:nvSpPr>
        <p:spPr>
          <a:xfrm>
            <a:off x="1233376" y="1602798"/>
            <a:ext cx="10120423" cy="5127626"/>
          </a:xfrm>
        </p:spPr>
        <p:txBody>
          <a:bodyPr vert="horz" lIns="91440" tIns="45720" rIns="91440" bIns="45720" rtlCol="0" anchor="t">
            <a:normAutofit fontScale="92500" lnSpcReduction="20000"/>
          </a:bodyPr>
          <a:lstStyle/>
          <a:p>
            <a:r>
              <a:rPr lang="en-GB" dirty="0"/>
              <a:t>Mr Casey: Assistant Headteacher / Leadership Team link, Year 11</a:t>
            </a:r>
          </a:p>
          <a:p>
            <a:pPr lvl="1"/>
            <a:r>
              <a:rPr lang="en-GB" dirty="0">
                <a:cs typeface="Calibri"/>
              </a:rPr>
              <a:t>Flashcards</a:t>
            </a:r>
          </a:p>
          <a:p>
            <a:pPr lvl="1"/>
            <a:endParaRPr lang="en-GB" dirty="0"/>
          </a:p>
          <a:p>
            <a:r>
              <a:rPr lang="en-GB" dirty="0"/>
              <a:t>Mr Child: Deputy Headteacher</a:t>
            </a:r>
          </a:p>
          <a:p>
            <a:pPr lvl="1"/>
            <a:r>
              <a:rPr lang="en-GB" dirty="0">
                <a:cs typeface="Calibri"/>
              </a:rPr>
              <a:t>Self quizzing</a:t>
            </a:r>
          </a:p>
          <a:p>
            <a:pPr lvl="1"/>
            <a:endParaRPr lang="en-GB" dirty="0">
              <a:cs typeface="Calibri"/>
            </a:endParaRPr>
          </a:p>
          <a:p>
            <a:r>
              <a:rPr lang="en-GB" dirty="0"/>
              <a:t>Mrs Sleaford: Deputy Headteacher</a:t>
            </a:r>
          </a:p>
          <a:p>
            <a:pPr lvl="1"/>
            <a:r>
              <a:rPr lang="en-GB" dirty="0">
                <a:cs typeface="Calibri"/>
              </a:rPr>
              <a:t>Mind maps</a:t>
            </a:r>
          </a:p>
          <a:p>
            <a:pPr lvl="1"/>
            <a:endParaRPr lang="en-GB" dirty="0">
              <a:cs typeface="Calibri"/>
            </a:endParaRPr>
          </a:p>
          <a:p>
            <a:r>
              <a:rPr lang="en-GB" dirty="0"/>
              <a:t>Mr Coleman: Assistant Headteacher</a:t>
            </a:r>
          </a:p>
          <a:p>
            <a:pPr lvl="1"/>
            <a:r>
              <a:rPr lang="en-GB" dirty="0"/>
              <a:t>Brain dump </a:t>
            </a:r>
          </a:p>
          <a:p>
            <a:pPr lvl="1"/>
            <a:endParaRPr lang="en-GB" dirty="0"/>
          </a:p>
          <a:p>
            <a:r>
              <a:rPr lang="en-GB" dirty="0"/>
              <a:t>Ms Robinson: Assistant Headteacher</a:t>
            </a:r>
          </a:p>
          <a:p>
            <a:pPr lvl="1"/>
            <a:r>
              <a:rPr lang="en-GB" dirty="0"/>
              <a:t>Interleaving, Dual coding, Spacing</a:t>
            </a:r>
          </a:p>
          <a:p>
            <a:endParaRPr lang="en-GB" dirty="0">
              <a:cs typeface="Calibri"/>
            </a:endParaRPr>
          </a:p>
          <a:p>
            <a:endParaRPr lang="en-GB" dirty="0"/>
          </a:p>
          <a:p>
            <a:endParaRPr lang="en-GB" dirty="0"/>
          </a:p>
        </p:txBody>
      </p:sp>
      <p:pic>
        <p:nvPicPr>
          <p:cNvPr id="7" name="Picture 6" descr="A circular logo with colorful text&#10;&#10;Description automatically generated">
            <a:extLst>
              <a:ext uri="{FF2B5EF4-FFF2-40B4-BE49-F238E27FC236}">
                <a16:creationId xmlns:a16="http://schemas.microsoft.com/office/drawing/2014/main" id="{B59758A3-28A5-8B98-331D-AB4CF5BEC0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2" t="9463" r="4447" b="3773"/>
          <a:stretch/>
        </p:blipFill>
        <p:spPr>
          <a:xfrm>
            <a:off x="10536143" y="365125"/>
            <a:ext cx="1256305" cy="1237673"/>
          </a:xfrm>
          <a:prstGeom prst="rect">
            <a:avLst/>
          </a:prstGeom>
        </p:spPr>
      </p:pic>
    </p:spTree>
    <p:extLst>
      <p:ext uri="{BB962C8B-B14F-4D97-AF65-F5344CB8AC3E}">
        <p14:creationId xmlns:p14="http://schemas.microsoft.com/office/powerpoint/2010/main" val="764516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2" name="Title 1"/>
          <p:cNvSpPr>
            <a:spLocks noGrp="1"/>
          </p:cNvSpPr>
          <p:nvPr>
            <p:ph type="title"/>
          </p:nvPr>
        </p:nvSpPr>
        <p:spPr/>
        <p:txBody>
          <a:bodyPr/>
          <a:lstStyle/>
          <a:p>
            <a:pPr algn="ctr"/>
            <a:r>
              <a:rPr lang="en-GB" b="1" dirty="0">
                <a:solidFill>
                  <a:srgbClr val="FF0000"/>
                </a:solidFill>
                <a:latin typeface="Century Gothic" panose="020B0502020202020204" pitchFamily="34" charset="0"/>
              </a:rPr>
              <a:t>What is revision?</a:t>
            </a:r>
            <a:endParaRPr lang="en-GB" dirty="0"/>
          </a:p>
        </p:txBody>
      </p:sp>
      <p:sp>
        <p:nvSpPr>
          <p:cNvPr id="3" name="Content Placeholder 2"/>
          <p:cNvSpPr>
            <a:spLocks noGrp="1"/>
          </p:cNvSpPr>
          <p:nvPr>
            <p:ph idx="1"/>
          </p:nvPr>
        </p:nvSpPr>
        <p:spPr>
          <a:xfrm>
            <a:off x="1524000" y="1825625"/>
            <a:ext cx="9829800" cy="4351338"/>
          </a:xfrm>
        </p:spPr>
        <p:txBody>
          <a:bodyPr/>
          <a:lstStyle/>
          <a:p>
            <a:r>
              <a:rPr lang="en-GB" dirty="0"/>
              <a:t>Revision means going back over what has already been learned to help it </a:t>
            </a:r>
            <a:r>
              <a:rPr lang="en-GB" u="sng" dirty="0"/>
              <a:t>stick in memory</a:t>
            </a:r>
            <a:r>
              <a:rPr lang="en-GB" dirty="0"/>
              <a:t>. </a:t>
            </a:r>
          </a:p>
          <a:p>
            <a:endParaRPr lang="en-GB" dirty="0"/>
          </a:p>
          <a:p>
            <a:r>
              <a:rPr lang="en-GB" dirty="0"/>
              <a:t>It’s how students refresh their understanding, fill any gaps, and prepare confidently for exams.</a:t>
            </a:r>
            <a:endParaRPr lang="en-GB" dirty="0">
              <a:latin typeface="Century Gothic" panose="020B0502020202020204" pitchFamily="34" charset="0"/>
            </a:endParaRPr>
          </a:p>
          <a:p>
            <a:pPr marL="0" indent="0">
              <a:buNone/>
            </a:pPr>
            <a:endParaRPr lang="en-GB" dirty="0">
              <a:latin typeface="Century Gothic" panose="020B0502020202020204" pitchFamily="34" charset="0"/>
            </a:endParaRPr>
          </a:p>
        </p:txBody>
      </p:sp>
    </p:spTree>
    <p:extLst>
      <p:ext uri="{BB962C8B-B14F-4D97-AF65-F5344CB8AC3E}">
        <p14:creationId xmlns:p14="http://schemas.microsoft.com/office/powerpoint/2010/main" val="2539777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050"/>
            <a:ext cx="12218875" cy="6842950"/>
          </a:xfrm>
          <a:prstGeom prst="rect">
            <a:avLst/>
          </a:prstGeom>
        </p:spPr>
      </p:pic>
      <p:sp>
        <p:nvSpPr>
          <p:cNvPr id="2" name="Title 1"/>
          <p:cNvSpPr>
            <a:spLocks noGrp="1"/>
          </p:cNvSpPr>
          <p:nvPr>
            <p:ph type="title"/>
          </p:nvPr>
        </p:nvSpPr>
        <p:spPr>
          <a:xfrm>
            <a:off x="520767" y="3337545"/>
            <a:ext cx="11177337" cy="1325563"/>
          </a:xfrm>
        </p:spPr>
        <p:txBody>
          <a:bodyPr>
            <a:noAutofit/>
          </a:bodyPr>
          <a:lstStyle/>
          <a:p>
            <a:pPr algn="ctr"/>
            <a:r>
              <a:rPr lang="en-GB" sz="5400" b="1" dirty="0">
                <a:solidFill>
                  <a:srgbClr val="FF0000"/>
                </a:solidFill>
                <a:latin typeface="Century Gothic" panose="020B0502020202020204" pitchFamily="34" charset="0"/>
              </a:rPr>
              <a:t>Carousel:</a:t>
            </a:r>
            <a:endParaRPr lang="en-GB" sz="32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061655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a:solidFill>
                  <a:srgbClr val="FF0000"/>
                </a:solidFill>
              </a:rPr>
              <a:t>Carousel</a:t>
            </a:r>
          </a:p>
        </p:txBody>
      </p:sp>
      <p:sp>
        <p:nvSpPr>
          <p:cNvPr id="9" name="Content Placeholder 8"/>
          <p:cNvSpPr>
            <a:spLocks noGrp="1"/>
          </p:cNvSpPr>
          <p:nvPr>
            <p:ph idx="1"/>
          </p:nvPr>
        </p:nvSpPr>
        <p:spPr>
          <a:xfrm>
            <a:off x="1233376" y="1602798"/>
            <a:ext cx="10120423" cy="5127626"/>
          </a:xfrm>
        </p:spPr>
        <p:txBody>
          <a:bodyPr vert="horz" lIns="91440" tIns="45720" rIns="91440" bIns="45720" rtlCol="0" anchor="t">
            <a:normAutofit fontScale="92500" lnSpcReduction="20000"/>
          </a:bodyPr>
          <a:lstStyle/>
          <a:p>
            <a:r>
              <a:rPr lang="en-GB" dirty="0"/>
              <a:t>Mr Casey: Assistant Headteacher / Leadership Team link, Year 11</a:t>
            </a:r>
          </a:p>
          <a:p>
            <a:pPr lvl="1"/>
            <a:r>
              <a:rPr lang="en-GB" dirty="0">
                <a:cs typeface="Calibri"/>
              </a:rPr>
              <a:t>Flashcards (Room 148 – </a:t>
            </a:r>
            <a:r>
              <a:rPr lang="en-GB" b="1" dirty="0">
                <a:cs typeface="Calibri"/>
              </a:rPr>
              <a:t>Group A</a:t>
            </a:r>
            <a:r>
              <a:rPr lang="en-GB" dirty="0">
                <a:cs typeface="Calibri"/>
              </a:rPr>
              <a:t>)</a:t>
            </a:r>
          </a:p>
          <a:p>
            <a:endParaRPr lang="en-GB" dirty="0"/>
          </a:p>
          <a:p>
            <a:r>
              <a:rPr lang="en-GB" dirty="0"/>
              <a:t>Mr Child: Deputy Headteacher</a:t>
            </a:r>
          </a:p>
          <a:p>
            <a:pPr lvl="1"/>
            <a:r>
              <a:rPr lang="en-GB" dirty="0">
                <a:cs typeface="Calibri"/>
              </a:rPr>
              <a:t>Self quizzing (Room 147 -  </a:t>
            </a:r>
            <a:r>
              <a:rPr lang="en-GB" b="1" dirty="0">
                <a:cs typeface="Calibri"/>
              </a:rPr>
              <a:t>Group B</a:t>
            </a:r>
            <a:r>
              <a:rPr lang="en-GB" dirty="0">
                <a:cs typeface="Calibri"/>
              </a:rPr>
              <a:t>)</a:t>
            </a:r>
          </a:p>
          <a:p>
            <a:pPr lvl="1"/>
            <a:endParaRPr lang="en-GB" dirty="0">
              <a:cs typeface="Calibri"/>
            </a:endParaRPr>
          </a:p>
          <a:p>
            <a:r>
              <a:rPr lang="en-GB" dirty="0"/>
              <a:t>Mrs Sleaford: Deputy Headteacher</a:t>
            </a:r>
          </a:p>
          <a:p>
            <a:pPr lvl="1"/>
            <a:r>
              <a:rPr lang="en-GB" dirty="0">
                <a:cs typeface="Calibri"/>
              </a:rPr>
              <a:t>Mind maps (Room 146 – </a:t>
            </a:r>
            <a:r>
              <a:rPr lang="en-GB" b="1" dirty="0">
                <a:cs typeface="Calibri"/>
              </a:rPr>
              <a:t>Group C</a:t>
            </a:r>
            <a:r>
              <a:rPr lang="en-GB" dirty="0">
                <a:cs typeface="Calibri"/>
              </a:rPr>
              <a:t>)</a:t>
            </a:r>
          </a:p>
          <a:p>
            <a:pPr lvl="1"/>
            <a:endParaRPr lang="en-GB" dirty="0">
              <a:cs typeface="Calibri"/>
            </a:endParaRPr>
          </a:p>
          <a:p>
            <a:r>
              <a:rPr lang="en-GB" dirty="0"/>
              <a:t>Mrs Coleman: Assistant Headteacher</a:t>
            </a:r>
          </a:p>
          <a:p>
            <a:pPr lvl="1"/>
            <a:r>
              <a:rPr lang="en-GB" dirty="0"/>
              <a:t>Brain dump (Room 145 – </a:t>
            </a:r>
            <a:r>
              <a:rPr lang="en-GB" b="1" dirty="0"/>
              <a:t>Group D</a:t>
            </a:r>
            <a:r>
              <a:rPr lang="en-GB" dirty="0"/>
              <a:t>)</a:t>
            </a:r>
          </a:p>
          <a:p>
            <a:pPr lvl="1"/>
            <a:endParaRPr lang="en-GB" dirty="0"/>
          </a:p>
          <a:p>
            <a:r>
              <a:rPr lang="en-GB" dirty="0"/>
              <a:t>Ms Robinson: Assistant Headteacher</a:t>
            </a:r>
          </a:p>
          <a:p>
            <a:pPr lvl="1"/>
            <a:r>
              <a:rPr lang="en-GB" dirty="0"/>
              <a:t>Interleaving, Dual coding, Spacing (Room 137 – </a:t>
            </a:r>
            <a:r>
              <a:rPr lang="en-GB" b="1" dirty="0"/>
              <a:t>Group E</a:t>
            </a:r>
            <a:r>
              <a:rPr lang="en-GB" dirty="0"/>
              <a:t>)</a:t>
            </a:r>
          </a:p>
          <a:p>
            <a:pPr lvl="1"/>
            <a:endParaRPr lang="en-GB" dirty="0"/>
          </a:p>
          <a:p>
            <a:endParaRPr lang="en-GB" dirty="0">
              <a:cs typeface="Calibri"/>
            </a:endParaRPr>
          </a:p>
          <a:p>
            <a:endParaRPr lang="en-GB" dirty="0"/>
          </a:p>
          <a:p>
            <a:endParaRPr lang="en-GB" dirty="0"/>
          </a:p>
        </p:txBody>
      </p:sp>
      <p:pic>
        <p:nvPicPr>
          <p:cNvPr id="7" name="Picture 6" descr="A circular logo with colorful text&#10;&#10;Description automatically generated">
            <a:extLst>
              <a:ext uri="{FF2B5EF4-FFF2-40B4-BE49-F238E27FC236}">
                <a16:creationId xmlns:a16="http://schemas.microsoft.com/office/drawing/2014/main" id="{B59758A3-28A5-8B98-331D-AB4CF5BEC0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2" t="9463" r="4447" b="3773"/>
          <a:stretch/>
        </p:blipFill>
        <p:spPr>
          <a:xfrm>
            <a:off x="10536143" y="365125"/>
            <a:ext cx="1256305" cy="1237673"/>
          </a:xfrm>
          <a:prstGeom prst="rect">
            <a:avLst/>
          </a:prstGeom>
        </p:spPr>
      </p:pic>
      <p:sp>
        <p:nvSpPr>
          <p:cNvPr id="3" name="Arrow: Down 2">
            <a:extLst>
              <a:ext uri="{FF2B5EF4-FFF2-40B4-BE49-F238E27FC236}">
                <a16:creationId xmlns:a16="http://schemas.microsoft.com/office/drawing/2014/main" id="{65A3FBA0-1E82-4E97-8721-E3EA391F1EA0}"/>
              </a:ext>
            </a:extLst>
          </p:cNvPr>
          <p:cNvSpPr/>
          <p:nvPr/>
        </p:nvSpPr>
        <p:spPr>
          <a:xfrm>
            <a:off x="10620375" y="1731361"/>
            <a:ext cx="1076325" cy="42312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3477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pic>
        <p:nvPicPr>
          <p:cNvPr id="2" name="Picture 1" descr="http://qaspire.com/images/sketchnotes/54_brainlearn.jpg"/>
          <p:cNvPicPr/>
          <p:nvPr/>
        </p:nvPicPr>
        <p:blipFill>
          <a:blip r:embed="rId3">
            <a:extLst>
              <a:ext uri="{28A0092B-C50C-407E-A947-70E740481C1C}">
                <a14:useLocalDpi xmlns:a14="http://schemas.microsoft.com/office/drawing/2010/main" val="0"/>
              </a:ext>
            </a:extLst>
          </a:blip>
          <a:srcRect/>
          <a:stretch>
            <a:fillRect/>
          </a:stretch>
        </p:blipFill>
        <p:spPr bwMode="auto">
          <a:xfrm>
            <a:off x="1764145" y="775855"/>
            <a:ext cx="4417164" cy="5687318"/>
          </a:xfrm>
          <a:prstGeom prst="rect">
            <a:avLst/>
          </a:prstGeom>
          <a:noFill/>
          <a:ln>
            <a:noFill/>
          </a:ln>
        </p:spPr>
      </p:pic>
      <p:sp>
        <p:nvSpPr>
          <p:cNvPr id="3" name="Rectangle 2"/>
          <p:cNvSpPr/>
          <p:nvPr/>
        </p:nvSpPr>
        <p:spPr>
          <a:xfrm>
            <a:off x="7008880" y="318336"/>
            <a:ext cx="3099515" cy="8064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hlinkClick r:id="rId4"/>
              </a:rPr>
              <a:t>https://www.youtube.com/watch?v=uqGz7uqoPZ4</a:t>
            </a:r>
            <a:endParaRPr lang="en-GB" dirty="0"/>
          </a:p>
        </p:txBody>
      </p:sp>
      <p:sp>
        <p:nvSpPr>
          <p:cNvPr id="4" name="Rectangle 3"/>
          <p:cNvSpPr/>
          <p:nvPr/>
        </p:nvSpPr>
        <p:spPr>
          <a:xfrm>
            <a:off x="6709199" y="1897677"/>
            <a:ext cx="5009882" cy="4353059"/>
          </a:xfrm>
          <a:prstGeom prst="rect">
            <a:avLst/>
          </a:prstGeom>
          <a:ln w="73025"/>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solidFill>
                  <a:srgbClr val="FF0000"/>
                </a:solidFill>
                <a:latin typeface="Century Gothic" panose="020B0502020202020204" pitchFamily="34" charset="0"/>
              </a:rPr>
              <a:t>Key points: </a:t>
            </a:r>
          </a:p>
          <a:p>
            <a:pPr algn="ctr"/>
            <a:r>
              <a:rPr lang="en-GB" b="1" dirty="0">
                <a:solidFill>
                  <a:srgbClr val="FF0000"/>
                </a:solidFill>
                <a:latin typeface="Century Gothic" panose="020B0502020202020204" pitchFamily="34" charset="0"/>
              </a:rPr>
              <a:t>Promoting effective learning / revision</a:t>
            </a:r>
          </a:p>
          <a:p>
            <a:pPr algn="ctr"/>
            <a:endParaRPr lang="en-GB" dirty="0">
              <a:latin typeface="Century Gothic" panose="020B0502020202020204" pitchFamily="34" charset="0"/>
            </a:endParaRPr>
          </a:p>
          <a:p>
            <a:pPr marL="285750" indent="-285750">
              <a:buFont typeface="Arial" panose="020B0604020202020204" pitchFamily="34" charset="0"/>
              <a:buChar char="•"/>
            </a:pPr>
            <a:r>
              <a:rPr lang="en-GB" dirty="0">
                <a:latin typeface="Century Gothic" panose="020B0502020202020204" pitchFamily="34" charset="0"/>
              </a:rPr>
              <a:t>Happy and relaxed</a:t>
            </a:r>
          </a:p>
          <a:p>
            <a:pPr marL="285750" indent="-285750">
              <a:buFont typeface="Arial" panose="020B0604020202020204" pitchFamily="34" charset="0"/>
              <a:buChar char="•"/>
            </a:pPr>
            <a:r>
              <a:rPr lang="en-GB" dirty="0">
                <a:latin typeface="Century Gothic" panose="020B0502020202020204" pitchFamily="34" charset="0"/>
              </a:rPr>
              <a:t>Water – helps reduce de-hydration &amp; stress</a:t>
            </a:r>
          </a:p>
          <a:p>
            <a:pPr marL="285750" indent="-285750">
              <a:buFont typeface="Arial" panose="020B0604020202020204" pitchFamily="34" charset="0"/>
              <a:buChar char="•"/>
            </a:pPr>
            <a:r>
              <a:rPr lang="en-GB" dirty="0">
                <a:latin typeface="Century Gothic" panose="020B0502020202020204" pitchFamily="34" charset="0"/>
              </a:rPr>
              <a:t>Diet – balanced</a:t>
            </a:r>
          </a:p>
          <a:p>
            <a:pPr marL="285750" indent="-285750">
              <a:buFont typeface="Arial" panose="020B0604020202020204" pitchFamily="34" charset="0"/>
              <a:buChar char="•"/>
            </a:pPr>
            <a:r>
              <a:rPr lang="en-GB" dirty="0">
                <a:latin typeface="Century Gothic" panose="020B0502020202020204" pitchFamily="34" charset="0"/>
              </a:rPr>
              <a:t>Sleep</a:t>
            </a:r>
          </a:p>
          <a:p>
            <a:pPr marL="285750" indent="-285750">
              <a:buFont typeface="Arial" panose="020B0604020202020204" pitchFamily="34" charset="0"/>
              <a:buChar char="•"/>
            </a:pPr>
            <a:r>
              <a:rPr lang="en-GB" dirty="0">
                <a:latin typeface="Century Gothic" panose="020B0502020202020204" pitchFamily="34" charset="0"/>
              </a:rPr>
              <a:t>Temperature, e.g. too hot / cold</a:t>
            </a:r>
          </a:p>
          <a:p>
            <a:pPr marL="285750" indent="-285750">
              <a:buFont typeface="Arial" panose="020B0604020202020204" pitchFamily="34" charset="0"/>
              <a:buChar char="•"/>
            </a:pPr>
            <a:r>
              <a:rPr lang="en-GB" dirty="0">
                <a:latin typeface="Century Gothic" panose="020B0502020202020204" pitchFamily="34" charset="0"/>
              </a:rPr>
              <a:t>Exercise</a:t>
            </a:r>
          </a:p>
          <a:p>
            <a:pPr marL="285750" indent="-285750">
              <a:buFont typeface="Arial" panose="020B0604020202020204" pitchFamily="34" charset="0"/>
              <a:buChar char="•"/>
            </a:pPr>
            <a:r>
              <a:rPr lang="en-GB" dirty="0">
                <a:latin typeface="Century Gothic" panose="020B0502020202020204" pitchFamily="34" charset="0"/>
              </a:rPr>
              <a:t>Breaks </a:t>
            </a:r>
          </a:p>
          <a:p>
            <a:pPr marL="285750" indent="-285750">
              <a:buFont typeface="Arial" panose="020B0604020202020204" pitchFamily="34" charset="0"/>
              <a:buChar char="•"/>
            </a:pPr>
            <a:r>
              <a:rPr lang="en-GB" dirty="0">
                <a:latin typeface="Century Gothic" panose="020B0502020202020204" pitchFamily="34" charset="0"/>
              </a:rPr>
              <a:t>Multi-sensory learning</a:t>
            </a:r>
          </a:p>
        </p:txBody>
      </p:sp>
    </p:spTree>
    <p:extLst>
      <p:ext uri="{BB962C8B-B14F-4D97-AF65-F5344CB8AC3E}">
        <p14:creationId xmlns:p14="http://schemas.microsoft.com/office/powerpoint/2010/main" val="762421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pic>
        <p:nvPicPr>
          <p:cNvPr id="5122" name="Picture 2" descr="Image result for caution teenag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3815" y="-4623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76842" t="52378" r="17720" b="22671"/>
          <a:stretch/>
        </p:blipFill>
        <p:spPr>
          <a:xfrm>
            <a:off x="9911102" y="593557"/>
            <a:ext cx="994611" cy="2566737"/>
          </a:xfrm>
          <a:prstGeom prst="rect">
            <a:avLst/>
          </a:prstGeom>
        </p:spPr>
      </p:pic>
      <p:pic>
        <p:nvPicPr>
          <p:cNvPr id="4" name="Picture 3"/>
          <p:cNvPicPr>
            <a:picLocks noChangeAspect="1"/>
          </p:cNvPicPr>
          <p:nvPr/>
        </p:nvPicPr>
        <p:blipFill rotWithShape="1">
          <a:blip r:embed="rId5"/>
          <a:srcRect l="31403" t="23216" r="54123" b="51209"/>
          <a:stretch/>
        </p:blipFill>
        <p:spPr>
          <a:xfrm>
            <a:off x="9322156" y="3160294"/>
            <a:ext cx="2646947" cy="2630906"/>
          </a:xfrm>
          <a:prstGeom prst="rect">
            <a:avLst/>
          </a:prstGeom>
        </p:spPr>
      </p:pic>
    </p:spTree>
    <p:extLst>
      <p:ext uri="{BB962C8B-B14F-4D97-AF65-F5344CB8AC3E}">
        <p14:creationId xmlns:p14="http://schemas.microsoft.com/office/powerpoint/2010/main" val="253885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p:txBody>
          <a:bodyPr>
            <a:normAutofit/>
          </a:bodyPr>
          <a:lstStyle/>
          <a:p>
            <a:pPr algn="ctr"/>
            <a:r>
              <a:rPr lang="en-GB" sz="4800" b="1" dirty="0">
                <a:solidFill>
                  <a:srgbClr val="FF0000"/>
                </a:solidFill>
                <a:latin typeface="+mn-lt"/>
              </a:rPr>
              <a:t>Booklet:</a:t>
            </a:r>
            <a:endParaRPr lang="en-GB" sz="9600" b="1" dirty="0">
              <a:solidFill>
                <a:srgbClr val="FF0000"/>
              </a:solidFill>
              <a:latin typeface="+mn-lt"/>
            </a:endParaRPr>
          </a:p>
        </p:txBody>
      </p:sp>
      <p:pic>
        <p:nvPicPr>
          <p:cNvPr id="7" name="Picture 6" descr="A circular logo with colorful text&#10;&#10;Description automatically generated">
            <a:extLst>
              <a:ext uri="{FF2B5EF4-FFF2-40B4-BE49-F238E27FC236}">
                <a16:creationId xmlns:a16="http://schemas.microsoft.com/office/drawing/2014/main" id="{B59758A3-28A5-8B98-331D-AB4CF5BEC0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2" t="9463" r="4447" b="3773"/>
          <a:stretch/>
        </p:blipFill>
        <p:spPr>
          <a:xfrm>
            <a:off x="10536143" y="365125"/>
            <a:ext cx="1256305" cy="1237673"/>
          </a:xfrm>
          <a:prstGeom prst="rect">
            <a:avLst/>
          </a:prstGeom>
        </p:spPr>
      </p:pic>
      <p:pic>
        <p:nvPicPr>
          <p:cNvPr id="6" name="Picture 5">
            <a:extLst>
              <a:ext uri="{FF2B5EF4-FFF2-40B4-BE49-F238E27FC236}">
                <a16:creationId xmlns:a16="http://schemas.microsoft.com/office/drawing/2014/main" id="{E4EB7A22-4D3C-4E81-AE7F-EDEB293E7182}"/>
              </a:ext>
            </a:extLst>
          </p:cNvPr>
          <p:cNvPicPr/>
          <p:nvPr/>
        </p:nvPicPr>
        <p:blipFill rotWithShape="1">
          <a:blip r:embed="rId4"/>
          <a:srcRect l="47035" t="25026" r="24706" b="5616"/>
          <a:stretch/>
        </p:blipFill>
        <p:spPr bwMode="auto">
          <a:xfrm>
            <a:off x="1791017" y="1602798"/>
            <a:ext cx="3066733" cy="4798002"/>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9CA3F752-CA8E-4A82-BEA0-506DB0815FDB}"/>
              </a:ext>
            </a:extLst>
          </p:cNvPr>
          <p:cNvPicPr/>
          <p:nvPr/>
        </p:nvPicPr>
        <p:blipFill rotWithShape="1">
          <a:blip r:embed="rId5"/>
          <a:srcRect l="46932" t="24656" r="24814" b="6722"/>
          <a:stretch/>
        </p:blipFill>
        <p:spPr bwMode="auto">
          <a:xfrm>
            <a:off x="6787287" y="1690689"/>
            <a:ext cx="3190558" cy="4710111"/>
          </a:xfrm>
          <a:prstGeom prst="rect">
            <a:avLst/>
          </a:prstGeom>
          <a:ln>
            <a:noFill/>
          </a:ln>
          <a:extLst>
            <a:ext uri="{53640926-AAD7-44D8-BBD7-CCE9431645EC}">
              <a14:shadowObscured xmlns:a14="http://schemas.microsoft.com/office/drawing/2010/main"/>
            </a:ext>
          </a:extLst>
        </p:spPr>
      </p:pic>
      <p:sp>
        <p:nvSpPr>
          <p:cNvPr id="4" name="Arrow: Right 3">
            <a:extLst>
              <a:ext uri="{FF2B5EF4-FFF2-40B4-BE49-F238E27FC236}">
                <a16:creationId xmlns:a16="http://schemas.microsoft.com/office/drawing/2014/main" id="{19E939AA-DBAB-4917-BC94-65EFD6EC7860}"/>
              </a:ext>
            </a:extLst>
          </p:cNvPr>
          <p:cNvSpPr/>
          <p:nvPr/>
        </p:nvSpPr>
        <p:spPr>
          <a:xfrm>
            <a:off x="4857749" y="2257426"/>
            <a:ext cx="3609975" cy="2628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Back pages</a:t>
            </a:r>
          </a:p>
        </p:txBody>
      </p:sp>
    </p:spTree>
    <p:extLst>
      <p:ext uri="{BB962C8B-B14F-4D97-AF65-F5344CB8AC3E}">
        <p14:creationId xmlns:p14="http://schemas.microsoft.com/office/powerpoint/2010/main" val="4077947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2" name="Title 1"/>
          <p:cNvSpPr>
            <a:spLocks noGrp="1"/>
          </p:cNvSpPr>
          <p:nvPr>
            <p:ph type="title"/>
          </p:nvPr>
        </p:nvSpPr>
        <p:spPr/>
        <p:txBody>
          <a:bodyPr>
            <a:normAutofit/>
          </a:bodyPr>
          <a:lstStyle/>
          <a:p>
            <a:pPr algn="ctr"/>
            <a:r>
              <a:rPr lang="en-GB" sz="3600" b="1" dirty="0">
                <a:solidFill>
                  <a:srgbClr val="FF0000"/>
                </a:solidFill>
                <a:latin typeface="Century Gothic" panose="020B0502020202020204" pitchFamily="34" charset="0"/>
              </a:rPr>
              <a:t>Sleep largely affects learning and memory</a:t>
            </a:r>
            <a:r>
              <a:rPr lang="en-GB" sz="3600" dirty="0">
                <a:solidFill>
                  <a:srgbClr val="FF0000"/>
                </a:solidFill>
                <a:latin typeface="Century Gothic" panose="020B0502020202020204" pitchFamily="34" charset="0"/>
              </a:rPr>
              <a:t>:</a:t>
            </a:r>
          </a:p>
        </p:txBody>
      </p:sp>
      <p:sp>
        <p:nvSpPr>
          <p:cNvPr id="3" name="Content Placeholder 2"/>
          <p:cNvSpPr>
            <a:spLocks noGrp="1"/>
          </p:cNvSpPr>
          <p:nvPr>
            <p:ph idx="1"/>
          </p:nvPr>
        </p:nvSpPr>
        <p:spPr>
          <a:xfrm>
            <a:off x="1246909" y="1825624"/>
            <a:ext cx="10566400" cy="4930017"/>
          </a:xfrm>
        </p:spPr>
        <p:txBody>
          <a:bodyPr>
            <a:normAutofit/>
          </a:bodyPr>
          <a:lstStyle/>
          <a:p>
            <a:r>
              <a:rPr lang="en-GB" dirty="0">
                <a:latin typeface="Century Gothic" panose="020B0502020202020204" pitchFamily="34" charset="0"/>
              </a:rPr>
              <a:t>Studies have shown that a good night of sleep can significantly improve performance. </a:t>
            </a:r>
          </a:p>
          <a:p>
            <a:endParaRPr lang="en-GB" dirty="0">
              <a:latin typeface="Century Gothic" panose="020B0502020202020204" pitchFamily="34" charset="0"/>
            </a:endParaRPr>
          </a:p>
          <a:p>
            <a:r>
              <a:rPr lang="en-GB" u="sng" dirty="0">
                <a:latin typeface="Century Gothic" panose="020B0502020202020204" pitchFamily="34" charset="0"/>
              </a:rPr>
              <a:t>Sleep deprivation</a:t>
            </a:r>
            <a:r>
              <a:rPr lang="en-GB" dirty="0">
                <a:latin typeface="Century Gothic" panose="020B0502020202020204" pitchFamily="34" charset="0"/>
              </a:rPr>
              <a:t> can cut your brain’s ability to take in new information by almost </a:t>
            </a:r>
            <a:r>
              <a:rPr lang="en-GB" u="sng" dirty="0">
                <a:latin typeface="Century Gothic" panose="020B0502020202020204" pitchFamily="34" charset="0"/>
              </a:rPr>
              <a:t>40%</a:t>
            </a:r>
            <a:r>
              <a:rPr lang="en-GB" dirty="0">
                <a:latin typeface="Century Gothic" panose="020B0502020202020204" pitchFamily="34" charset="0"/>
              </a:rPr>
              <a:t>.</a:t>
            </a:r>
          </a:p>
          <a:p>
            <a:endParaRPr lang="en-GB" dirty="0">
              <a:latin typeface="Century Gothic" panose="020B0502020202020204" pitchFamily="34" charset="0"/>
            </a:endParaRPr>
          </a:p>
          <a:p>
            <a:r>
              <a:rPr lang="en-GB" b="1" dirty="0">
                <a:latin typeface="Century Gothic" panose="020B0502020202020204" pitchFamily="34" charset="0"/>
              </a:rPr>
              <a:t>Question – what time is bed time?</a:t>
            </a:r>
          </a:p>
          <a:p>
            <a:endParaRPr lang="en-GB" dirty="0">
              <a:latin typeface="Century Gothic" panose="020B0502020202020204" pitchFamily="34" charset="0"/>
            </a:endParaRPr>
          </a:p>
          <a:p>
            <a:endParaRPr lang="en-GB" dirty="0"/>
          </a:p>
        </p:txBody>
      </p:sp>
    </p:spTree>
    <p:extLst>
      <p:ext uri="{BB962C8B-B14F-4D97-AF65-F5344CB8AC3E}">
        <p14:creationId xmlns:p14="http://schemas.microsoft.com/office/powerpoint/2010/main" val="1828257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pic>
        <p:nvPicPr>
          <p:cNvPr id="4" name="Picture 3"/>
          <p:cNvPicPr>
            <a:picLocks noChangeAspect="1"/>
          </p:cNvPicPr>
          <p:nvPr/>
        </p:nvPicPr>
        <p:blipFill rotWithShape="1">
          <a:blip r:embed="rId3"/>
          <a:srcRect l="28951" t="22155" r="24686" b="20756"/>
          <a:stretch/>
        </p:blipFill>
        <p:spPr>
          <a:xfrm>
            <a:off x="1339702" y="1547972"/>
            <a:ext cx="6767067" cy="4684892"/>
          </a:xfrm>
          <a:prstGeom prst="rect">
            <a:avLst/>
          </a:prstGeom>
        </p:spPr>
      </p:pic>
      <p:sp>
        <p:nvSpPr>
          <p:cNvPr id="5" name="Rectangle 4"/>
          <p:cNvSpPr/>
          <p:nvPr/>
        </p:nvSpPr>
        <p:spPr>
          <a:xfrm>
            <a:off x="8106769" y="327546"/>
            <a:ext cx="3875963" cy="626432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400" dirty="0">
                <a:latin typeface="Century Gothic" panose="020B0502020202020204" pitchFamily="34" charset="0"/>
              </a:rPr>
              <a:t>The pyramid shows the average percentage of retention of material after 24 hours when a particular teaching methodology is the one primarily used.</a:t>
            </a:r>
            <a:endParaRPr lang="en-GB" sz="2400" dirty="0">
              <a:latin typeface="Century Gothic" panose="020B0502020202020204" pitchFamily="34" charset="0"/>
            </a:endParaRPr>
          </a:p>
          <a:p>
            <a:r>
              <a:rPr lang="en-US" sz="2400" dirty="0">
                <a:latin typeface="Century Gothic" panose="020B0502020202020204" pitchFamily="34" charset="0"/>
              </a:rPr>
              <a:t> </a:t>
            </a:r>
            <a:endParaRPr lang="en-GB" sz="2400" dirty="0">
              <a:latin typeface="Century Gothic" panose="020B0502020202020204" pitchFamily="34" charset="0"/>
            </a:endParaRPr>
          </a:p>
          <a:p>
            <a:r>
              <a:rPr lang="en-US" sz="2400" u="sng" dirty="0">
                <a:latin typeface="Century Gothic" panose="020B0502020202020204" pitchFamily="34" charset="0"/>
              </a:rPr>
              <a:t>We have known for a long time that the best way to learn something is to prepare to teach it</a:t>
            </a:r>
            <a:r>
              <a:rPr lang="en-US" sz="2400" dirty="0">
                <a:latin typeface="Century Gothic" panose="020B0502020202020204" pitchFamily="34" charset="0"/>
              </a:rPr>
              <a:t>.  In other words, whoever explains, learns.”  </a:t>
            </a:r>
          </a:p>
          <a:p>
            <a:pPr algn="r"/>
            <a:endParaRPr lang="en-US" b="1" i="1" dirty="0">
              <a:latin typeface="Century Gothic" panose="020B0502020202020204" pitchFamily="34" charset="0"/>
            </a:endParaRPr>
          </a:p>
          <a:p>
            <a:pPr algn="r"/>
            <a:r>
              <a:rPr lang="en-US" b="1" i="1" dirty="0">
                <a:latin typeface="Century Gothic" panose="020B0502020202020204" pitchFamily="34" charset="0"/>
              </a:rPr>
              <a:t>(</a:t>
            </a:r>
            <a:r>
              <a:rPr lang="en-US" b="1" dirty="0">
                <a:latin typeface="Century Gothic" panose="020B0502020202020204" pitchFamily="34" charset="0"/>
              </a:rPr>
              <a:t>Sousa, </a:t>
            </a:r>
            <a:r>
              <a:rPr lang="en-US" b="1" i="1" dirty="0">
                <a:latin typeface="Century Gothic" panose="020B0502020202020204" pitchFamily="34" charset="0"/>
              </a:rPr>
              <a:t>How the Brain Learns)</a:t>
            </a:r>
            <a:endParaRPr lang="en-GB" b="1" dirty="0">
              <a:latin typeface="Century Gothic" panose="020B0502020202020204" pitchFamily="34" charset="0"/>
            </a:endParaRPr>
          </a:p>
        </p:txBody>
      </p:sp>
      <p:sp>
        <p:nvSpPr>
          <p:cNvPr id="2" name="Title 1"/>
          <p:cNvSpPr>
            <a:spLocks noGrp="1"/>
          </p:cNvSpPr>
          <p:nvPr>
            <p:ph type="title"/>
          </p:nvPr>
        </p:nvSpPr>
        <p:spPr>
          <a:xfrm>
            <a:off x="822434" y="128642"/>
            <a:ext cx="6609723" cy="1325563"/>
          </a:xfrm>
        </p:spPr>
        <p:txBody>
          <a:bodyPr>
            <a:normAutofit/>
          </a:bodyPr>
          <a:lstStyle/>
          <a:p>
            <a:pPr algn="ctr"/>
            <a:r>
              <a:rPr lang="en-GB" b="1" dirty="0">
                <a:solidFill>
                  <a:srgbClr val="FF0000"/>
                </a:solidFill>
                <a:latin typeface="Century Gothic" panose="020B0502020202020204" pitchFamily="34" charset="0"/>
              </a:rPr>
              <a:t>Better retention rates</a:t>
            </a:r>
          </a:p>
        </p:txBody>
      </p:sp>
    </p:spTree>
    <p:extLst>
      <p:ext uri="{BB962C8B-B14F-4D97-AF65-F5344CB8AC3E}">
        <p14:creationId xmlns:p14="http://schemas.microsoft.com/office/powerpoint/2010/main" val="207823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pic>
        <p:nvPicPr>
          <p:cNvPr id="1158" name="image9.jpeg" descr="distributed.jpg"/>
          <p:cNvPicPr>
            <a:picLocks noChangeAspect="1"/>
          </p:cNvPicPr>
          <p:nvPr/>
        </p:nvPicPr>
        <p:blipFill rotWithShape="1">
          <a:blip r:embed="rId3"/>
          <a:srcRect l="13273" t="4638" r="14378" b="11563"/>
          <a:stretch/>
        </p:blipFill>
        <p:spPr>
          <a:xfrm>
            <a:off x="1815433" y="949235"/>
            <a:ext cx="7690073" cy="5101522"/>
          </a:xfrm>
          <a:prstGeom prst="rect">
            <a:avLst/>
          </a:prstGeom>
          <a:ln w="12700">
            <a:miter lim="400000"/>
          </a:ln>
        </p:spPr>
      </p:pic>
      <p:sp>
        <p:nvSpPr>
          <p:cNvPr id="1159" name="Shape 1159"/>
          <p:cNvSpPr/>
          <p:nvPr/>
        </p:nvSpPr>
        <p:spPr>
          <a:xfrm>
            <a:off x="2459596" y="353863"/>
            <a:ext cx="7272809" cy="630942"/>
          </a:xfrm>
          <a:prstGeom prst="rect">
            <a:avLst/>
          </a:prstGeom>
          <a:ln w="12700">
            <a:miter lim="400000"/>
          </a:ln>
          <a:extLst>
            <a:ext uri="{C572A759-6A51-4108-AA02-DFA0A04FC94B}">
              <ma14:wrappingTextBoxFlag xmlns="" xmlns:ma14="http://schemas.microsoft.com/office/mac/drawingml/2011/main" val="1"/>
            </a:ext>
          </a:extLst>
        </p:spPr>
        <p:txBody>
          <a:bodyPr tIns="45720" bIns="45720">
            <a:spAutoFit/>
          </a:bodyPr>
          <a:lstStyle>
            <a:lvl1pPr defTabSz="1828800">
              <a:defRPr sz="7000" b="1">
                <a:latin typeface="Arial"/>
                <a:ea typeface="Arial"/>
                <a:cs typeface="Arial"/>
                <a:sym typeface="Arial"/>
              </a:defRPr>
            </a:lvl1pPr>
          </a:lstStyle>
          <a:p>
            <a:pPr algn="ctr"/>
            <a:r>
              <a:rPr sz="3500" dirty="0">
                <a:solidFill>
                  <a:srgbClr val="FF0000"/>
                </a:solidFill>
                <a:latin typeface="Century Gothic" panose="020B0502020202020204" pitchFamily="34" charset="0"/>
              </a:rPr>
              <a:t>What is </a:t>
            </a:r>
            <a:r>
              <a:rPr lang="en-GB" sz="3500" dirty="0">
                <a:solidFill>
                  <a:srgbClr val="FF0000"/>
                </a:solidFill>
                <a:latin typeface="Century Gothic" panose="020B0502020202020204" pitchFamily="34" charset="0"/>
              </a:rPr>
              <a:t>the best way to revise</a:t>
            </a:r>
            <a:r>
              <a:rPr sz="3500" dirty="0">
                <a:solidFill>
                  <a:srgbClr val="FF0000"/>
                </a:solidFill>
                <a:latin typeface="Century Gothic" panose="020B0502020202020204" pitchFamily="34" charset="0"/>
              </a:rPr>
              <a:t>?</a:t>
            </a:r>
          </a:p>
        </p:txBody>
      </p:sp>
      <p:sp>
        <p:nvSpPr>
          <p:cNvPr id="2" name="Rectangle 1"/>
          <p:cNvSpPr/>
          <p:nvPr/>
        </p:nvSpPr>
        <p:spPr>
          <a:xfrm>
            <a:off x="9732405" y="1444535"/>
            <a:ext cx="22504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Most effective method </a:t>
            </a:r>
            <a:r>
              <a:rPr lang="en-GB"/>
              <a:t>is spacing</a:t>
            </a:r>
            <a:endParaRPr lang="en-GB" dirty="0"/>
          </a:p>
        </p:txBody>
      </p:sp>
      <p:sp>
        <p:nvSpPr>
          <p:cNvPr id="6" name="Rectangle 5"/>
          <p:cNvSpPr/>
          <p:nvPr/>
        </p:nvSpPr>
        <p:spPr>
          <a:xfrm>
            <a:off x="3421495" y="5341417"/>
            <a:ext cx="4477947" cy="369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4 hours in one go</a:t>
            </a:r>
          </a:p>
        </p:txBody>
      </p:sp>
    </p:spTree>
    <p:extLst>
      <p:ext uri="{BB962C8B-B14F-4D97-AF65-F5344CB8AC3E}">
        <p14:creationId xmlns:p14="http://schemas.microsoft.com/office/powerpoint/2010/main" val="398957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2" name="Title 1"/>
          <p:cNvSpPr>
            <a:spLocks noGrp="1"/>
          </p:cNvSpPr>
          <p:nvPr>
            <p:ph type="title"/>
          </p:nvPr>
        </p:nvSpPr>
        <p:spPr/>
        <p:txBody>
          <a:bodyPr>
            <a:normAutofit/>
          </a:bodyPr>
          <a:lstStyle/>
          <a:p>
            <a:pPr algn="ctr"/>
            <a:r>
              <a:rPr lang="en-GB" sz="3600" b="1" dirty="0">
                <a:solidFill>
                  <a:srgbClr val="FF0000"/>
                </a:solidFill>
                <a:latin typeface="Century Gothic" panose="020B0502020202020204" pitchFamily="34" charset="0"/>
              </a:rPr>
              <a:t>Parent Sway:</a:t>
            </a:r>
            <a:endParaRPr lang="en-GB" sz="3600" dirty="0">
              <a:solidFill>
                <a:srgbClr val="FF0000"/>
              </a:solidFill>
              <a:latin typeface="Century Gothic" panose="020B0502020202020204" pitchFamily="34" charset="0"/>
            </a:endParaRPr>
          </a:p>
        </p:txBody>
      </p:sp>
      <p:pic>
        <p:nvPicPr>
          <p:cNvPr id="5" name="Picture 4">
            <a:extLst>
              <a:ext uri="{FF2B5EF4-FFF2-40B4-BE49-F238E27FC236}">
                <a16:creationId xmlns:a16="http://schemas.microsoft.com/office/drawing/2014/main" id="{904EBB65-8CDC-4911-9BE4-0BA301EB22C2}"/>
              </a:ext>
            </a:extLst>
          </p:cNvPr>
          <p:cNvPicPr>
            <a:picLocks noChangeAspect="1"/>
          </p:cNvPicPr>
          <p:nvPr/>
        </p:nvPicPr>
        <p:blipFill rotWithShape="1">
          <a:blip r:embed="rId3"/>
          <a:srcRect l="24063" t="38055" r="26485" b="9445"/>
          <a:stretch/>
        </p:blipFill>
        <p:spPr>
          <a:xfrm>
            <a:off x="1781175" y="1619948"/>
            <a:ext cx="6029325" cy="3600450"/>
          </a:xfrm>
          <a:prstGeom prst="rect">
            <a:avLst/>
          </a:prstGeom>
          <a:ln w="34925">
            <a:solidFill>
              <a:schemeClr val="accent1"/>
            </a:solidFill>
          </a:ln>
        </p:spPr>
      </p:pic>
      <p:pic>
        <p:nvPicPr>
          <p:cNvPr id="8" name="Picture 7">
            <a:extLst>
              <a:ext uri="{FF2B5EF4-FFF2-40B4-BE49-F238E27FC236}">
                <a16:creationId xmlns:a16="http://schemas.microsoft.com/office/drawing/2014/main" id="{E2A06BA7-C061-4CF6-BA24-F85D4DD09C28}"/>
              </a:ext>
            </a:extLst>
          </p:cNvPr>
          <p:cNvPicPr>
            <a:picLocks noChangeAspect="1"/>
          </p:cNvPicPr>
          <p:nvPr/>
        </p:nvPicPr>
        <p:blipFill rotWithShape="1">
          <a:blip r:embed="rId4"/>
          <a:srcRect l="23359" t="37917" r="26016" b="9584"/>
          <a:stretch/>
        </p:blipFill>
        <p:spPr>
          <a:xfrm>
            <a:off x="3765550" y="1924050"/>
            <a:ext cx="6172200" cy="3600450"/>
          </a:xfrm>
          <a:prstGeom prst="rect">
            <a:avLst/>
          </a:prstGeom>
          <a:ln w="34925">
            <a:solidFill>
              <a:schemeClr val="accent1"/>
            </a:solidFill>
          </a:ln>
        </p:spPr>
      </p:pic>
      <p:sp>
        <p:nvSpPr>
          <p:cNvPr id="9" name="Rectangle 8">
            <a:extLst>
              <a:ext uri="{FF2B5EF4-FFF2-40B4-BE49-F238E27FC236}">
                <a16:creationId xmlns:a16="http://schemas.microsoft.com/office/drawing/2014/main" id="{D238C0F8-08B7-4EE7-9210-54539FDF5274}"/>
              </a:ext>
            </a:extLst>
          </p:cNvPr>
          <p:cNvSpPr/>
          <p:nvPr/>
        </p:nvSpPr>
        <p:spPr>
          <a:xfrm>
            <a:off x="1581150" y="5743575"/>
            <a:ext cx="8610600" cy="8572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t>School website: </a:t>
            </a:r>
          </a:p>
          <a:p>
            <a:pPr algn="ctr"/>
            <a:r>
              <a:rPr lang="en-GB" sz="2400" dirty="0">
                <a:hlinkClick r:id="rId5"/>
              </a:rPr>
              <a:t>https://www.birleysecondaryacademy.co.uk/letters-newsletters/</a:t>
            </a:r>
            <a:r>
              <a:rPr lang="en-GB" sz="2400" dirty="0"/>
              <a:t> </a:t>
            </a:r>
          </a:p>
        </p:txBody>
      </p:sp>
    </p:spTree>
    <p:extLst>
      <p:ext uri="{BB962C8B-B14F-4D97-AF65-F5344CB8AC3E}">
        <p14:creationId xmlns:p14="http://schemas.microsoft.com/office/powerpoint/2010/main" val="738087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2" name="Title 1"/>
          <p:cNvSpPr>
            <a:spLocks noGrp="1"/>
          </p:cNvSpPr>
          <p:nvPr>
            <p:ph type="title"/>
          </p:nvPr>
        </p:nvSpPr>
        <p:spPr/>
        <p:txBody>
          <a:bodyPr>
            <a:normAutofit/>
          </a:bodyPr>
          <a:lstStyle/>
          <a:p>
            <a:pPr algn="ctr"/>
            <a:r>
              <a:rPr lang="en-GB" sz="4800" b="1" dirty="0">
                <a:solidFill>
                  <a:srgbClr val="FF0000"/>
                </a:solidFill>
                <a:latin typeface="Century Gothic" panose="020B0502020202020204" pitchFamily="34" charset="0"/>
              </a:rPr>
              <a:t>Questions</a:t>
            </a:r>
            <a:r>
              <a:rPr lang="en-GB" sz="4800" dirty="0">
                <a:solidFill>
                  <a:srgbClr val="FF0000"/>
                </a:solidFill>
                <a:latin typeface="Century Gothic" panose="020B0502020202020204" pitchFamily="34" charset="0"/>
              </a:rPr>
              <a:t>:</a:t>
            </a:r>
          </a:p>
        </p:txBody>
      </p:sp>
      <p:sp>
        <p:nvSpPr>
          <p:cNvPr id="3" name="Content Placeholder 2"/>
          <p:cNvSpPr>
            <a:spLocks noGrp="1"/>
          </p:cNvSpPr>
          <p:nvPr>
            <p:ph idx="1"/>
          </p:nvPr>
        </p:nvSpPr>
        <p:spPr>
          <a:xfrm>
            <a:off x="1246909" y="1825624"/>
            <a:ext cx="10566400" cy="4930017"/>
          </a:xfrm>
        </p:spPr>
        <p:txBody>
          <a:bodyPr>
            <a:normAutofit/>
          </a:bodyPr>
          <a:lstStyle/>
          <a:p>
            <a:endParaRPr lang="en-GB" dirty="0">
              <a:latin typeface="Century Gothic" panose="020B0502020202020204" pitchFamily="34" charset="0"/>
            </a:endParaRPr>
          </a:p>
          <a:p>
            <a:endParaRPr lang="en-GB" dirty="0"/>
          </a:p>
        </p:txBody>
      </p:sp>
      <p:pic>
        <p:nvPicPr>
          <p:cNvPr id="1026" name="Picture 2" descr="Get to Know You Questions">
            <a:extLst>
              <a:ext uri="{FF2B5EF4-FFF2-40B4-BE49-F238E27FC236}">
                <a16:creationId xmlns:a16="http://schemas.microsoft.com/office/drawing/2014/main" id="{EB9A8E55-6C3C-4AA4-B09B-7E00E6E4B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5" y="2166938"/>
            <a:ext cx="180975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65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normAutofit/>
          </a:bodyPr>
          <a:lstStyle/>
          <a:p>
            <a:pPr algn="ctr"/>
            <a:r>
              <a:rPr lang="en-GB" b="1" dirty="0">
                <a:solidFill>
                  <a:srgbClr val="FF0000"/>
                </a:solidFill>
                <a:latin typeface="+mn-lt"/>
              </a:rPr>
              <a:t>Structure of the evening:</a:t>
            </a:r>
          </a:p>
        </p:txBody>
      </p:sp>
      <p:sp>
        <p:nvSpPr>
          <p:cNvPr id="9" name="Content Placeholder 8"/>
          <p:cNvSpPr>
            <a:spLocks noGrp="1"/>
          </p:cNvSpPr>
          <p:nvPr>
            <p:ph idx="1"/>
          </p:nvPr>
        </p:nvSpPr>
        <p:spPr>
          <a:xfrm>
            <a:off x="1233376" y="1825625"/>
            <a:ext cx="10120423" cy="4351338"/>
          </a:xfrm>
        </p:spPr>
        <p:txBody>
          <a:bodyPr>
            <a:normAutofit/>
          </a:bodyPr>
          <a:lstStyle/>
          <a:p>
            <a:r>
              <a:rPr lang="en-GB" sz="3200" dirty="0"/>
              <a:t>DT presentation</a:t>
            </a:r>
          </a:p>
          <a:p>
            <a:endParaRPr lang="en-GB" sz="3200" dirty="0"/>
          </a:p>
          <a:p>
            <a:r>
              <a:rPr lang="en-GB" sz="3200" dirty="0"/>
              <a:t>Carousel of revision techniques</a:t>
            </a:r>
          </a:p>
          <a:p>
            <a:endParaRPr lang="en-GB" sz="3200" dirty="0"/>
          </a:p>
          <a:p>
            <a:r>
              <a:rPr lang="en-GB" sz="3200" dirty="0"/>
              <a:t>Further information linked to revision</a:t>
            </a:r>
          </a:p>
          <a:p>
            <a:endParaRPr lang="en-GB" sz="3200" dirty="0"/>
          </a:p>
          <a:p>
            <a:r>
              <a:rPr lang="en-GB" sz="3200" dirty="0"/>
              <a:t>Opportunity for final questions</a:t>
            </a:r>
          </a:p>
        </p:txBody>
      </p:sp>
      <p:pic>
        <p:nvPicPr>
          <p:cNvPr id="7" name="Picture 6" descr="A circular logo with colorful text&#10;&#10;Description automatically generated">
            <a:extLst>
              <a:ext uri="{FF2B5EF4-FFF2-40B4-BE49-F238E27FC236}">
                <a16:creationId xmlns:a16="http://schemas.microsoft.com/office/drawing/2014/main" id="{B59758A3-28A5-8B98-331D-AB4CF5BEC0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2" t="9463" r="4447" b="3773"/>
          <a:stretch/>
        </p:blipFill>
        <p:spPr>
          <a:xfrm>
            <a:off x="10536143" y="365125"/>
            <a:ext cx="1256305" cy="1237673"/>
          </a:xfrm>
          <a:prstGeom prst="rect">
            <a:avLst/>
          </a:prstGeom>
        </p:spPr>
      </p:pic>
    </p:spTree>
    <p:extLst>
      <p:ext uri="{BB962C8B-B14F-4D97-AF65-F5344CB8AC3E}">
        <p14:creationId xmlns:p14="http://schemas.microsoft.com/office/powerpoint/2010/main" val="2483014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3E13A7-A3F5-48BA-ACDB-1D80001C7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5" name="TextBox 4"/>
          <p:cNvSpPr txBox="1"/>
          <p:nvPr/>
        </p:nvSpPr>
        <p:spPr>
          <a:xfrm>
            <a:off x="2192155" y="115504"/>
            <a:ext cx="7794185" cy="584775"/>
          </a:xfrm>
          <a:prstGeom prst="rect">
            <a:avLst/>
          </a:prstGeom>
          <a:noFill/>
        </p:spPr>
        <p:txBody>
          <a:bodyPr wrap="none" rtlCol="0">
            <a:spAutoFit/>
          </a:bodyPr>
          <a:lstStyle/>
          <a:p>
            <a:r>
              <a:rPr lang="en-GB" sz="3200" b="1" dirty="0"/>
              <a:t>Parent Information Evening 9</a:t>
            </a:r>
            <a:r>
              <a:rPr lang="en-GB" sz="3200" b="1" baseline="30000" dirty="0"/>
              <a:t>th</a:t>
            </a:r>
            <a:r>
              <a:rPr lang="en-GB" sz="3200" b="1" dirty="0"/>
              <a:t> October 2025</a:t>
            </a:r>
          </a:p>
        </p:txBody>
      </p:sp>
      <p:sp>
        <p:nvSpPr>
          <p:cNvPr id="6" name="TextBox 5"/>
          <p:cNvSpPr txBox="1"/>
          <p:nvPr/>
        </p:nvSpPr>
        <p:spPr>
          <a:xfrm>
            <a:off x="2192155" y="1039529"/>
            <a:ext cx="8124083" cy="5447645"/>
          </a:xfrm>
          <a:prstGeom prst="rect">
            <a:avLst/>
          </a:prstGeom>
          <a:noFill/>
        </p:spPr>
        <p:txBody>
          <a:bodyPr wrap="none" rtlCol="0">
            <a:spAutoFit/>
          </a:bodyPr>
          <a:lstStyle/>
          <a:p>
            <a:pPr algn="ctr"/>
            <a:r>
              <a:rPr lang="en-GB" sz="3200" u="sng" dirty="0"/>
              <a:t>Design Technology Department</a:t>
            </a:r>
          </a:p>
          <a:p>
            <a:endParaRPr lang="en-GB" sz="2800" dirty="0"/>
          </a:p>
          <a:p>
            <a:endParaRPr lang="en-GB" sz="2800" dirty="0"/>
          </a:p>
          <a:p>
            <a:pPr marL="288000" indent="-324000">
              <a:buFont typeface="Arial" panose="020B0604020202020204" pitchFamily="34" charset="0"/>
              <a:buChar char="•"/>
            </a:pPr>
            <a:r>
              <a:rPr lang="en-GB" sz="2800" dirty="0">
                <a:solidFill>
                  <a:prstClr val="black"/>
                </a:solidFill>
              </a:rPr>
              <a:t>AQA GCSE Food Preparation and Nutrition</a:t>
            </a:r>
          </a:p>
          <a:p>
            <a:pPr marL="288000" indent="-324000">
              <a:buFont typeface="Arial" panose="020B0604020202020204" pitchFamily="34" charset="0"/>
              <a:buChar char="•"/>
            </a:pPr>
            <a:endParaRPr lang="en-GB" sz="2800" dirty="0"/>
          </a:p>
          <a:p>
            <a:pPr marL="288000" indent="-324000">
              <a:buFont typeface="Arial" panose="020B0604020202020204" pitchFamily="34" charset="0"/>
              <a:buChar char="•"/>
            </a:pPr>
            <a:r>
              <a:rPr lang="en-GB" sz="2800" dirty="0"/>
              <a:t>OCR Cambridge National - Creative </a:t>
            </a:r>
            <a:r>
              <a:rPr lang="en-GB" sz="2800" dirty="0" err="1"/>
              <a:t>iMedia</a:t>
            </a:r>
            <a:endParaRPr lang="en-GB" sz="2800" dirty="0"/>
          </a:p>
          <a:p>
            <a:pPr marL="288000" indent="-324000">
              <a:buFont typeface="Arial" panose="020B0604020202020204" pitchFamily="34" charset="0"/>
              <a:buChar char="•"/>
            </a:pPr>
            <a:endParaRPr lang="en-GB" sz="2800" dirty="0"/>
          </a:p>
          <a:p>
            <a:pPr marL="288000" indent="-324000">
              <a:buFont typeface="Arial" panose="020B0604020202020204" pitchFamily="34" charset="0"/>
              <a:buChar char="•"/>
            </a:pPr>
            <a:r>
              <a:rPr lang="en-GB" sz="2800" dirty="0">
                <a:solidFill>
                  <a:prstClr val="black"/>
                </a:solidFill>
              </a:rPr>
              <a:t>AQA GCSE – Design Technology (Resistant Materials)</a:t>
            </a:r>
            <a:endParaRPr lang="en-GB" sz="2800" dirty="0"/>
          </a:p>
          <a:p>
            <a:endParaRPr lang="en-GB" sz="2800" dirty="0"/>
          </a:p>
          <a:p>
            <a:pPr marL="288000" indent="-324000">
              <a:buFont typeface="Arial" panose="020B0604020202020204" pitchFamily="34" charset="0"/>
              <a:buChar char="•"/>
            </a:pPr>
            <a:r>
              <a:rPr lang="en-GB" sz="2800" dirty="0"/>
              <a:t>OCR Cambridge National – Engineering Manufacture</a:t>
            </a:r>
          </a:p>
          <a:p>
            <a:pPr marL="288000" indent="-324000">
              <a:buFont typeface="Arial" panose="020B0604020202020204" pitchFamily="34" charset="0"/>
              <a:buChar char="•"/>
            </a:pPr>
            <a:endParaRPr lang="en-GB" sz="2800" dirty="0"/>
          </a:p>
          <a:p>
            <a:endParaRPr lang="en-GB" dirty="0"/>
          </a:p>
          <a:p>
            <a:endParaRPr lang="en-GB" dirty="0"/>
          </a:p>
        </p:txBody>
      </p:sp>
    </p:spTree>
    <p:extLst>
      <p:ext uri="{BB962C8B-B14F-4D97-AF65-F5344CB8AC3E}">
        <p14:creationId xmlns:p14="http://schemas.microsoft.com/office/powerpoint/2010/main" val="1291098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1D2226-A464-4956-B0A3-223D331BB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4" name="TextBox 3"/>
          <p:cNvSpPr txBox="1"/>
          <p:nvPr/>
        </p:nvSpPr>
        <p:spPr>
          <a:xfrm>
            <a:off x="1595388" y="308008"/>
            <a:ext cx="9095875" cy="6247864"/>
          </a:xfrm>
          <a:prstGeom prst="rect">
            <a:avLst/>
          </a:prstGeom>
          <a:noFill/>
        </p:spPr>
        <p:txBody>
          <a:bodyPr wrap="square" rtlCol="0">
            <a:spAutoFit/>
          </a:bodyPr>
          <a:lstStyle/>
          <a:p>
            <a:r>
              <a:rPr lang="en-GB" sz="2800" b="1" dirty="0"/>
              <a:t>The DT department offers P6 coursework ‘catch up’ sessions on the following days</a:t>
            </a:r>
          </a:p>
          <a:p>
            <a:endParaRPr lang="en-GB" sz="2400" dirty="0"/>
          </a:p>
          <a:p>
            <a:pPr marL="342900" indent="-342900">
              <a:buFont typeface="Arial" panose="020B0604020202020204" pitchFamily="34" charset="0"/>
              <a:buChar char="•"/>
            </a:pPr>
            <a:r>
              <a:rPr lang="en-GB" sz="2400" dirty="0"/>
              <a:t>Monday - Resistant Materials, Creative </a:t>
            </a:r>
            <a:r>
              <a:rPr lang="en-GB" sz="2400" dirty="0" err="1"/>
              <a:t>iMedia</a:t>
            </a:r>
            <a:r>
              <a:rPr lang="en-GB" sz="2400" dirty="0"/>
              <a:t> and Engineering</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Tuesday – Food</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Wednesday – Food </a:t>
            </a:r>
            <a:r>
              <a:rPr lang="en-GB" sz="2400"/>
              <a:t>and Creative iMedia</a:t>
            </a: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Friday – Food, Resistant Materials, Creative </a:t>
            </a:r>
            <a:r>
              <a:rPr lang="en-GB" sz="2400" dirty="0" err="1"/>
              <a:t>iMedia</a:t>
            </a:r>
            <a:r>
              <a:rPr lang="en-GB" sz="2400" dirty="0"/>
              <a:t> and Engineering</a:t>
            </a:r>
          </a:p>
          <a:p>
            <a:endParaRPr lang="en-GB" sz="2400" dirty="0"/>
          </a:p>
          <a:p>
            <a:r>
              <a:rPr lang="en-GB" sz="2800" b="1" dirty="0">
                <a:solidFill>
                  <a:srgbClr val="FF0000"/>
                </a:solidFill>
              </a:rPr>
              <a:t>Exam preparation </a:t>
            </a:r>
          </a:p>
          <a:p>
            <a:endParaRPr lang="en-GB" sz="2400" dirty="0">
              <a:solidFill>
                <a:srgbClr val="FF0000"/>
              </a:solidFill>
            </a:endParaRPr>
          </a:p>
          <a:p>
            <a:pPr marL="342900" indent="-342900">
              <a:buFont typeface="Arial" panose="020B0604020202020204" pitchFamily="34" charset="0"/>
              <a:buChar char="•"/>
            </a:pPr>
            <a:r>
              <a:rPr lang="en-GB" sz="2400" dirty="0">
                <a:solidFill>
                  <a:srgbClr val="FF0000"/>
                </a:solidFill>
              </a:rPr>
              <a:t>Monday – Food</a:t>
            </a:r>
          </a:p>
          <a:p>
            <a:endParaRPr lang="en-GB" sz="2400" dirty="0">
              <a:solidFill>
                <a:srgbClr val="0070C0"/>
              </a:solidFill>
            </a:endParaRPr>
          </a:p>
          <a:p>
            <a:r>
              <a:rPr lang="en-GB" sz="2800" b="1" dirty="0">
                <a:solidFill>
                  <a:srgbClr val="0070C0"/>
                </a:solidFill>
              </a:rPr>
              <a:t>Saturday School and Easter School…</a:t>
            </a:r>
          </a:p>
        </p:txBody>
      </p:sp>
    </p:spTree>
    <p:extLst>
      <p:ext uri="{BB962C8B-B14F-4D97-AF65-F5344CB8AC3E}">
        <p14:creationId xmlns:p14="http://schemas.microsoft.com/office/powerpoint/2010/main" val="261852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3400FD-C843-421B-B836-B794F92D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2" name="TextBox 1"/>
          <p:cNvSpPr txBox="1"/>
          <p:nvPr/>
        </p:nvSpPr>
        <p:spPr>
          <a:xfrm>
            <a:off x="1816770" y="134754"/>
            <a:ext cx="4523611" cy="584775"/>
          </a:xfrm>
          <a:prstGeom prst="rect">
            <a:avLst/>
          </a:prstGeom>
          <a:noFill/>
        </p:spPr>
        <p:txBody>
          <a:bodyPr wrap="none" rtlCol="0">
            <a:spAutoFit/>
          </a:bodyPr>
          <a:lstStyle/>
          <a:p>
            <a:r>
              <a:rPr lang="en-GB" sz="3200" b="1" dirty="0"/>
              <a:t>Overview of Expectations</a:t>
            </a:r>
          </a:p>
        </p:txBody>
      </p:sp>
      <p:sp>
        <p:nvSpPr>
          <p:cNvPr id="3" name="TextBox 2"/>
          <p:cNvSpPr txBox="1"/>
          <p:nvPr/>
        </p:nvSpPr>
        <p:spPr>
          <a:xfrm>
            <a:off x="1816769" y="807351"/>
            <a:ext cx="8633860"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t>Pupils revising at home. 20 to 30 minutes twice a week. 1 topic at a time</a:t>
            </a:r>
          </a:p>
          <a:p>
            <a:pPr marL="342900" indent="-342900">
              <a:buFont typeface="Arial" panose="020B0604020202020204" pitchFamily="34" charset="0"/>
              <a:buChar char="•"/>
            </a:pPr>
            <a:r>
              <a:rPr lang="en-GB" sz="2400" b="1" dirty="0"/>
              <a:t>Revision materials are provided in the form of both paper based and online material/resources.</a:t>
            </a:r>
          </a:p>
          <a:p>
            <a:pPr marL="342900" indent="-342900">
              <a:buFont typeface="Arial" panose="020B0604020202020204" pitchFamily="34" charset="0"/>
              <a:buChar char="•"/>
            </a:pPr>
            <a:r>
              <a:rPr lang="en-GB" sz="2400" dirty="0"/>
              <a:t>Homework is set and is all geared toward knowledge required for the exam.</a:t>
            </a:r>
          </a:p>
          <a:p>
            <a:pPr marL="342900" indent="-342900">
              <a:buFont typeface="Arial" panose="020B0604020202020204" pitchFamily="34" charset="0"/>
              <a:buChar char="•"/>
            </a:pPr>
            <a:r>
              <a:rPr lang="en-GB" sz="2400" dirty="0"/>
              <a:t>Memory recall = </a:t>
            </a:r>
            <a:r>
              <a:rPr lang="en-GB" sz="2400" b="1" u="sng" dirty="0"/>
              <a:t>Knowledge repetition</a:t>
            </a:r>
          </a:p>
        </p:txBody>
      </p:sp>
      <p:graphicFrame>
        <p:nvGraphicFramePr>
          <p:cNvPr id="4" name="Table 3"/>
          <p:cNvGraphicFramePr>
            <a:graphicFrameLocks noGrp="1"/>
          </p:cNvGraphicFramePr>
          <p:nvPr/>
        </p:nvGraphicFramePr>
        <p:xfrm>
          <a:off x="1609827" y="3941991"/>
          <a:ext cx="9047745" cy="2765064"/>
        </p:xfrm>
        <a:graphic>
          <a:graphicData uri="http://schemas.openxmlformats.org/drawingml/2006/table">
            <a:tbl>
              <a:tblPr firstRow="1" bandRow="1">
                <a:tableStyleId>{5C22544A-7EE6-4342-B048-85BDC9FD1C3A}</a:tableStyleId>
              </a:tblPr>
              <a:tblGrid>
                <a:gridCol w="1292535">
                  <a:extLst>
                    <a:ext uri="{9D8B030D-6E8A-4147-A177-3AD203B41FA5}">
                      <a16:colId xmlns:a16="http://schemas.microsoft.com/office/drawing/2014/main" val="3262540538"/>
                    </a:ext>
                  </a:extLst>
                </a:gridCol>
                <a:gridCol w="1133028">
                  <a:extLst>
                    <a:ext uri="{9D8B030D-6E8A-4147-A177-3AD203B41FA5}">
                      <a16:colId xmlns:a16="http://schemas.microsoft.com/office/drawing/2014/main" val="2337964929"/>
                    </a:ext>
                  </a:extLst>
                </a:gridCol>
                <a:gridCol w="1452042">
                  <a:extLst>
                    <a:ext uri="{9D8B030D-6E8A-4147-A177-3AD203B41FA5}">
                      <a16:colId xmlns:a16="http://schemas.microsoft.com/office/drawing/2014/main" val="1734550930"/>
                    </a:ext>
                  </a:extLst>
                </a:gridCol>
                <a:gridCol w="1292535">
                  <a:extLst>
                    <a:ext uri="{9D8B030D-6E8A-4147-A177-3AD203B41FA5}">
                      <a16:colId xmlns:a16="http://schemas.microsoft.com/office/drawing/2014/main" val="422794229"/>
                    </a:ext>
                  </a:extLst>
                </a:gridCol>
                <a:gridCol w="1394287">
                  <a:extLst>
                    <a:ext uri="{9D8B030D-6E8A-4147-A177-3AD203B41FA5}">
                      <a16:colId xmlns:a16="http://schemas.microsoft.com/office/drawing/2014/main" val="3752600310"/>
                    </a:ext>
                  </a:extLst>
                </a:gridCol>
                <a:gridCol w="1190783">
                  <a:extLst>
                    <a:ext uri="{9D8B030D-6E8A-4147-A177-3AD203B41FA5}">
                      <a16:colId xmlns:a16="http://schemas.microsoft.com/office/drawing/2014/main" val="3655669383"/>
                    </a:ext>
                  </a:extLst>
                </a:gridCol>
                <a:gridCol w="1292535">
                  <a:extLst>
                    <a:ext uri="{9D8B030D-6E8A-4147-A177-3AD203B41FA5}">
                      <a16:colId xmlns:a16="http://schemas.microsoft.com/office/drawing/2014/main" val="3737129226"/>
                    </a:ext>
                  </a:extLst>
                </a:gridCol>
              </a:tblGrid>
              <a:tr h="691266">
                <a:tc>
                  <a:txBody>
                    <a:bodyPr/>
                    <a:lstStyle/>
                    <a:p>
                      <a:r>
                        <a:rPr lang="en-GB" dirty="0"/>
                        <a:t>Sunday</a:t>
                      </a:r>
                    </a:p>
                  </a:txBody>
                  <a:tcPr/>
                </a:tc>
                <a:tc>
                  <a:txBody>
                    <a:bodyPr/>
                    <a:lstStyle/>
                    <a:p>
                      <a:r>
                        <a:rPr lang="en-GB" dirty="0"/>
                        <a:t>Monday</a:t>
                      </a:r>
                    </a:p>
                  </a:txBody>
                  <a:tcPr/>
                </a:tc>
                <a:tc>
                  <a:txBody>
                    <a:bodyPr/>
                    <a:lstStyle/>
                    <a:p>
                      <a:r>
                        <a:rPr lang="en-GB" dirty="0"/>
                        <a:t>Tuesday</a:t>
                      </a:r>
                    </a:p>
                  </a:txBody>
                  <a:tcPr/>
                </a:tc>
                <a:tc>
                  <a:txBody>
                    <a:bodyPr/>
                    <a:lstStyle/>
                    <a:p>
                      <a:r>
                        <a:rPr lang="en-GB" dirty="0"/>
                        <a:t>Wednesday</a:t>
                      </a:r>
                    </a:p>
                  </a:txBody>
                  <a:tcPr/>
                </a:tc>
                <a:tc>
                  <a:txBody>
                    <a:bodyPr/>
                    <a:lstStyle/>
                    <a:p>
                      <a:r>
                        <a:rPr lang="en-GB" dirty="0"/>
                        <a:t>Thursday</a:t>
                      </a:r>
                    </a:p>
                  </a:txBody>
                  <a:tcPr/>
                </a:tc>
                <a:tc>
                  <a:txBody>
                    <a:bodyPr/>
                    <a:lstStyle/>
                    <a:p>
                      <a:r>
                        <a:rPr lang="en-GB" dirty="0"/>
                        <a:t>Friday</a:t>
                      </a:r>
                    </a:p>
                  </a:txBody>
                  <a:tcPr/>
                </a:tc>
                <a:tc>
                  <a:txBody>
                    <a:bodyPr/>
                    <a:lstStyle/>
                    <a:p>
                      <a:r>
                        <a:rPr lang="en-GB" dirty="0"/>
                        <a:t>Saturday</a:t>
                      </a:r>
                    </a:p>
                  </a:txBody>
                  <a:tcPr/>
                </a:tc>
                <a:extLst>
                  <a:ext uri="{0D108BD9-81ED-4DB2-BD59-A6C34878D82A}">
                    <a16:rowId xmlns:a16="http://schemas.microsoft.com/office/drawing/2014/main" val="2876744000"/>
                  </a:ext>
                </a:extLst>
              </a:tr>
              <a:tr h="691266">
                <a:tc>
                  <a:txBody>
                    <a:bodyPr/>
                    <a:lstStyle/>
                    <a:p>
                      <a:endParaRPr lang="en-GB" dirty="0"/>
                    </a:p>
                  </a:txBody>
                  <a:tcPr/>
                </a:tc>
                <a:tc>
                  <a:txBody>
                    <a:bodyPr/>
                    <a:lstStyle/>
                    <a:p>
                      <a:r>
                        <a:rPr lang="en-GB" dirty="0"/>
                        <a:t>Math</a:t>
                      </a:r>
                    </a:p>
                  </a:txBody>
                  <a:tcPr/>
                </a:tc>
                <a:tc>
                  <a:txBody>
                    <a:bodyPr/>
                    <a:lstStyle/>
                    <a:p>
                      <a:r>
                        <a:rPr lang="en-GB" dirty="0"/>
                        <a:t>English</a:t>
                      </a:r>
                    </a:p>
                  </a:txBody>
                  <a:tcPr/>
                </a:tc>
                <a:tc>
                  <a:txBody>
                    <a:bodyPr/>
                    <a:lstStyle/>
                    <a:p>
                      <a:r>
                        <a:rPr lang="en-GB" b="1" dirty="0"/>
                        <a:t>RM</a:t>
                      </a:r>
                    </a:p>
                  </a:txBody>
                  <a:tcPr/>
                </a:tc>
                <a:tc>
                  <a:txBody>
                    <a:bodyPr/>
                    <a:lstStyle/>
                    <a:p>
                      <a:r>
                        <a:rPr lang="en-GB" dirty="0"/>
                        <a:t>Science</a:t>
                      </a:r>
                    </a:p>
                  </a:txBody>
                  <a:tcPr/>
                </a:tc>
                <a:tc>
                  <a:txBody>
                    <a:bodyPr/>
                    <a:lstStyle/>
                    <a:p>
                      <a:r>
                        <a:rPr lang="en-GB" b="1" dirty="0" err="1"/>
                        <a:t>iMedia</a:t>
                      </a:r>
                      <a:endParaRPr lang="en-GB" b="1" dirty="0"/>
                    </a:p>
                  </a:txBody>
                  <a:tcPr/>
                </a:tc>
                <a:tc>
                  <a:txBody>
                    <a:bodyPr/>
                    <a:lstStyle/>
                    <a:p>
                      <a:endParaRPr lang="en-GB"/>
                    </a:p>
                  </a:txBody>
                  <a:tcPr/>
                </a:tc>
                <a:extLst>
                  <a:ext uri="{0D108BD9-81ED-4DB2-BD59-A6C34878D82A}">
                    <a16:rowId xmlns:a16="http://schemas.microsoft.com/office/drawing/2014/main" val="3269002706"/>
                  </a:ext>
                </a:extLst>
              </a:tr>
              <a:tr h="691266">
                <a:tc>
                  <a:txBody>
                    <a:bodyPr/>
                    <a:lstStyle/>
                    <a:p>
                      <a:endParaRPr lang="en-GB" dirty="0"/>
                    </a:p>
                  </a:txBody>
                  <a:tcPr/>
                </a:tc>
                <a:tc>
                  <a:txBody>
                    <a:bodyPr/>
                    <a:lstStyle/>
                    <a:p>
                      <a:r>
                        <a:rPr lang="en-GB" sz="2000" b="1" dirty="0"/>
                        <a:t>Food</a:t>
                      </a:r>
                    </a:p>
                  </a:txBody>
                  <a:tcPr/>
                </a:tc>
                <a:tc>
                  <a:txBody>
                    <a:bodyPr/>
                    <a:lstStyle/>
                    <a:p>
                      <a:r>
                        <a:rPr lang="en-GB" dirty="0"/>
                        <a:t>History</a:t>
                      </a:r>
                    </a:p>
                  </a:txBody>
                  <a:tcPr/>
                </a:tc>
                <a:tc>
                  <a:txBody>
                    <a:bodyPr/>
                    <a:lstStyle/>
                    <a:p>
                      <a:r>
                        <a:rPr lang="en-GB" b="1" dirty="0"/>
                        <a:t>Food</a:t>
                      </a:r>
                    </a:p>
                  </a:txBody>
                  <a:tcPr/>
                </a:tc>
                <a:tc>
                  <a:txBody>
                    <a:bodyPr/>
                    <a:lstStyle/>
                    <a:p>
                      <a:r>
                        <a:rPr lang="en-GB" b="1" dirty="0"/>
                        <a:t>Engineering</a:t>
                      </a:r>
                    </a:p>
                  </a:txBody>
                  <a:tcPr/>
                </a:tc>
                <a:tc>
                  <a:txBody>
                    <a:bodyPr/>
                    <a:lstStyle/>
                    <a:p>
                      <a:r>
                        <a:rPr lang="en-GB" b="1" dirty="0"/>
                        <a:t>RM</a:t>
                      </a:r>
                    </a:p>
                  </a:txBody>
                  <a:tcPr/>
                </a:tc>
                <a:tc>
                  <a:txBody>
                    <a:bodyPr/>
                    <a:lstStyle/>
                    <a:p>
                      <a:endParaRPr lang="en-GB" dirty="0"/>
                    </a:p>
                  </a:txBody>
                  <a:tcPr/>
                </a:tc>
                <a:extLst>
                  <a:ext uri="{0D108BD9-81ED-4DB2-BD59-A6C34878D82A}">
                    <a16:rowId xmlns:a16="http://schemas.microsoft.com/office/drawing/2014/main" val="3467653596"/>
                  </a:ext>
                </a:extLst>
              </a:tr>
              <a:tr h="691266">
                <a:tc>
                  <a:txBody>
                    <a:bodyPr/>
                    <a:lstStyle/>
                    <a:p>
                      <a:endParaRPr lang="en-GB"/>
                    </a:p>
                  </a:txBody>
                  <a:tcPr/>
                </a:tc>
                <a:tc>
                  <a:txBody>
                    <a:bodyPr/>
                    <a:lstStyle/>
                    <a:p>
                      <a:endParaRPr lang="en-GB" dirty="0"/>
                    </a:p>
                  </a:txBody>
                  <a:tcPr/>
                </a:tc>
                <a:tc>
                  <a:txBody>
                    <a:bodyPr/>
                    <a:lstStyle/>
                    <a:p>
                      <a:r>
                        <a:rPr lang="en-GB" b="1" dirty="0"/>
                        <a:t>Engineering</a:t>
                      </a:r>
                    </a:p>
                  </a:txBody>
                  <a:tcPr/>
                </a:tc>
                <a:tc>
                  <a:txBody>
                    <a:bodyPr/>
                    <a:lstStyle/>
                    <a:p>
                      <a:endParaRPr lang="en-GB" dirty="0"/>
                    </a:p>
                  </a:txBody>
                  <a:tcPr/>
                </a:tc>
                <a:tc>
                  <a:txBody>
                    <a:bodyPr/>
                    <a:lstStyle/>
                    <a:p>
                      <a:r>
                        <a:rPr lang="en-GB" dirty="0"/>
                        <a:t>Math</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755184092"/>
                  </a:ext>
                </a:extLst>
              </a:tr>
            </a:tbl>
          </a:graphicData>
        </a:graphic>
      </p:graphicFrame>
      <p:sp>
        <p:nvSpPr>
          <p:cNvPr id="5" name="TextBox 4"/>
          <p:cNvSpPr txBox="1"/>
          <p:nvPr/>
        </p:nvSpPr>
        <p:spPr>
          <a:xfrm>
            <a:off x="1508759" y="3572830"/>
            <a:ext cx="1919500" cy="369332"/>
          </a:xfrm>
          <a:prstGeom prst="rect">
            <a:avLst/>
          </a:prstGeom>
          <a:noFill/>
        </p:spPr>
        <p:txBody>
          <a:bodyPr wrap="none" rtlCol="0">
            <a:spAutoFit/>
          </a:bodyPr>
          <a:lstStyle/>
          <a:p>
            <a:r>
              <a:rPr lang="en-GB" dirty="0"/>
              <a:t>Revision timetable</a:t>
            </a:r>
          </a:p>
        </p:txBody>
      </p:sp>
    </p:spTree>
    <p:extLst>
      <p:ext uri="{BB962C8B-B14F-4D97-AF65-F5344CB8AC3E}">
        <p14:creationId xmlns:p14="http://schemas.microsoft.com/office/powerpoint/2010/main" val="350456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46232B2-0B02-46A2-AA99-474EBD818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pic>
        <p:nvPicPr>
          <p:cNvPr id="2" name="Picture 1"/>
          <p:cNvPicPr>
            <a:picLocks noChangeAspect="1"/>
          </p:cNvPicPr>
          <p:nvPr/>
        </p:nvPicPr>
        <p:blipFill>
          <a:blip r:embed="rId3"/>
          <a:stretch>
            <a:fillRect/>
          </a:stretch>
        </p:blipFill>
        <p:spPr>
          <a:xfrm>
            <a:off x="1397538" y="252218"/>
            <a:ext cx="4821178" cy="1109509"/>
          </a:xfrm>
          <a:prstGeom prst="rect">
            <a:avLst/>
          </a:prstGeom>
        </p:spPr>
      </p:pic>
      <p:pic>
        <p:nvPicPr>
          <p:cNvPr id="3" name="Picture 2"/>
          <p:cNvPicPr>
            <a:picLocks noChangeAspect="1"/>
          </p:cNvPicPr>
          <p:nvPr/>
        </p:nvPicPr>
        <p:blipFill>
          <a:blip r:embed="rId4"/>
          <a:stretch>
            <a:fillRect/>
          </a:stretch>
        </p:blipFill>
        <p:spPr>
          <a:xfrm>
            <a:off x="1397538" y="2972651"/>
            <a:ext cx="2950675" cy="3717850"/>
          </a:xfrm>
          <a:prstGeom prst="rect">
            <a:avLst/>
          </a:prstGeom>
        </p:spPr>
      </p:pic>
      <p:sp>
        <p:nvSpPr>
          <p:cNvPr id="4" name="Rectangle 3"/>
          <p:cNvSpPr/>
          <p:nvPr/>
        </p:nvSpPr>
        <p:spPr>
          <a:xfrm>
            <a:off x="4595254" y="3588668"/>
            <a:ext cx="6096000" cy="1323439"/>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4000" dirty="0">
                <a:solidFill>
                  <a:sysClr val="windowText" lastClr="000000"/>
                </a:solidFill>
                <a:latin typeface="Calibri"/>
              </a:rPr>
              <a:t>UN: SBIRLEY3</a:t>
            </a:r>
          </a:p>
          <a:p>
            <a:pPr>
              <a:defRPr/>
            </a:pPr>
            <a:r>
              <a:rPr lang="en-GB" sz="4000" dirty="0">
                <a:solidFill>
                  <a:sysClr val="windowText" lastClr="000000"/>
                </a:solidFill>
                <a:latin typeface="Calibri"/>
              </a:rPr>
              <a:t>PW: STUDENT3</a:t>
            </a:r>
          </a:p>
        </p:txBody>
      </p:sp>
      <p:sp>
        <p:nvSpPr>
          <p:cNvPr id="5" name="Rectangle 4"/>
          <p:cNvSpPr/>
          <p:nvPr/>
        </p:nvSpPr>
        <p:spPr>
          <a:xfrm>
            <a:off x="4595254" y="2972651"/>
            <a:ext cx="605781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800" dirty="0">
                <a:solidFill>
                  <a:sysClr val="windowText" lastClr="000000"/>
                </a:solidFill>
                <a:latin typeface="Calibri"/>
              </a:rPr>
              <a:t>https://www.illuminate.digital/aqafood/</a:t>
            </a:r>
          </a:p>
        </p:txBody>
      </p:sp>
      <p:sp>
        <p:nvSpPr>
          <p:cNvPr id="6" name="TextBox 5"/>
          <p:cNvSpPr txBox="1"/>
          <p:nvPr/>
        </p:nvSpPr>
        <p:spPr>
          <a:xfrm>
            <a:off x="4595254" y="6167281"/>
            <a:ext cx="4164730" cy="523220"/>
          </a:xfrm>
          <a:prstGeom prst="rect">
            <a:avLst/>
          </a:prstGeom>
          <a:noFill/>
        </p:spPr>
        <p:txBody>
          <a:bodyPr wrap="none" rtlCol="0">
            <a:spAutoFit/>
          </a:bodyPr>
          <a:lstStyle/>
          <a:p>
            <a:r>
              <a:rPr lang="en-GB" sz="2800" dirty="0"/>
              <a:t>£15 ‘hard copy’ on Amazon</a:t>
            </a:r>
          </a:p>
        </p:txBody>
      </p:sp>
      <p:sp>
        <p:nvSpPr>
          <p:cNvPr id="7" name="TextBox 6"/>
          <p:cNvSpPr txBox="1"/>
          <p:nvPr/>
        </p:nvSpPr>
        <p:spPr>
          <a:xfrm>
            <a:off x="1306631" y="2449431"/>
            <a:ext cx="2292615" cy="523220"/>
          </a:xfrm>
          <a:prstGeom prst="rect">
            <a:avLst/>
          </a:prstGeom>
          <a:noFill/>
        </p:spPr>
        <p:txBody>
          <a:bodyPr wrap="none" rtlCol="0">
            <a:spAutoFit/>
          </a:bodyPr>
          <a:lstStyle/>
          <a:p>
            <a:r>
              <a:rPr lang="en-GB" sz="2800" b="1" dirty="0"/>
              <a:t>Online e-book</a:t>
            </a:r>
          </a:p>
        </p:txBody>
      </p:sp>
      <p:sp>
        <p:nvSpPr>
          <p:cNvPr id="8" name="TextBox 7"/>
          <p:cNvSpPr txBox="1"/>
          <p:nvPr/>
        </p:nvSpPr>
        <p:spPr>
          <a:xfrm>
            <a:off x="1397537" y="1317769"/>
            <a:ext cx="9406358" cy="523220"/>
          </a:xfrm>
          <a:prstGeom prst="rect">
            <a:avLst/>
          </a:prstGeom>
          <a:noFill/>
        </p:spPr>
        <p:txBody>
          <a:bodyPr wrap="none" rtlCol="0">
            <a:spAutoFit/>
          </a:bodyPr>
          <a:lstStyle/>
          <a:p>
            <a:r>
              <a:rPr lang="en-GB" sz="2800" dirty="0"/>
              <a:t>firstnamesurname21@students.birleysecondaryacademy.co.uk</a:t>
            </a:r>
          </a:p>
        </p:txBody>
      </p:sp>
      <p:sp>
        <p:nvSpPr>
          <p:cNvPr id="9" name="Rectangle 8"/>
          <p:cNvSpPr/>
          <p:nvPr/>
        </p:nvSpPr>
        <p:spPr>
          <a:xfrm>
            <a:off x="6467257" y="798868"/>
            <a:ext cx="4536819" cy="461665"/>
          </a:xfrm>
          <a:prstGeom prst="rect">
            <a:avLst/>
          </a:prstGeom>
        </p:spPr>
        <p:txBody>
          <a:bodyPr wrap="none">
            <a:spAutoFit/>
          </a:bodyPr>
          <a:lstStyle/>
          <a:p>
            <a:r>
              <a:rPr lang="en-GB" sz="2400" u="sng" dirty="0">
                <a:solidFill>
                  <a:srgbClr val="0563C1"/>
                </a:solidFill>
                <a:latin typeface="Times New Roman" panose="02020603050405020304" pitchFamily="18" charset="0"/>
                <a:hlinkClick r:id="rId5"/>
              </a:rPr>
              <a:t>https://senecalearning.com/en-GB/</a:t>
            </a:r>
            <a:r>
              <a:rPr lang="en-GB" sz="2400" dirty="0">
                <a:solidFill>
                  <a:srgbClr val="0563C1"/>
                </a:solidFill>
                <a:latin typeface="Times New Roman" panose="02020603050405020304" pitchFamily="18" charset="0"/>
                <a:hlinkClick r:id="rId5"/>
              </a:rPr>
              <a:t> </a:t>
            </a:r>
          </a:p>
        </p:txBody>
      </p:sp>
    </p:spTree>
    <p:extLst>
      <p:ext uri="{BB962C8B-B14F-4D97-AF65-F5344CB8AC3E}">
        <p14:creationId xmlns:p14="http://schemas.microsoft.com/office/powerpoint/2010/main" val="165952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377F03-B5BE-44BB-AC8F-AEC15CCE4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904775"/>
            <a:ext cx="9906000" cy="5953225"/>
          </a:xfrm>
          <a:prstGeom prst="rect">
            <a:avLst/>
          </a:prstGeom>
          <a:noFill/>
        </p:spPr>
      </p:pic>
      <p:sp>
        <p:nvSpPr>
          <p:cNvPr id="3" name="Rectangle 2"/>
          <p:cNvSpPr/>
          <p:nvPr/>
        </p:nvSpPr>
        <p:spPr>
          <a:xfrm>
            <a:off x="3067094" y="181324"/>
            <a:ext cx="6301340"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800" b="1" dirty="0">
                <a:solidFill>
                  <a:srgbClr val="0070C0"/>
                </a:solidFill>
                <a:latin typeface="Calibri"/>
              </a:rPr>
              <a:t>https</a:t>
            </a:r>
            <a:r>
              <a:rPr lang="en-GB" sz="2800" b="1" dirty="0">
                <a:solidFill>
                  <a:sysClr val="windowText" lastClr="000000"/>
                </a:solidFill>
                <a:latin typeface="Calibri"/>
              </a:rPr>
              <a:t>:</a:t>
            </a:r>
            <a:r>
              <a:rPr lang="en-GB" sz="2800" b="1" dirty="0">
                <a:solidFill>
                  <a:srgbClr val="0070C0"/>
                </a:solidFill>
                <a:latin typeface="Calibri"/>
              </a:rPr>
              <a:t>//www.illuminate.digital/aqafood/</a:t>
            </a:r>
          </a:p>
        </p:txBody>
      </p:sp>
    </p:spTree>
    <p:extLst>
      <p:ext uri="{BB962C8B-B14F-4D97-AF65-F5344CB8AC3E}">
        <p14:creationId xmlns:p14="http://schemas.microsoft.com/office/powerpoint/2010/main" val="1581040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3463</TotalTime>
  <Words>1430</Words>
  <Application>Microsoft Office PowerPoint</Application>
  <PresentationFormat>Widescreen</PresentationFormat>
  <Paragraphs>240</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Century Gothic</vt:lpstr>
      <vt:lpstr>Comic Sans MS</vt:lpstr>
      <vt:lpstr>Symbol</vt:lpstr>
      <vt:lpstr>Times New Roman</vt:lpstr>
      <vt:lpstr>Office Theme</vt:lpstr>
      <vt:lpstr>Year 11 Parents’ Revision Evening</vt:lpstr>
      <vt:lpstr>Our research:</vt:lpstr>
      <vt:lpstr>Booklet:</vt:lpstr>
      <vt:lpstr>Structure of the evening: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Introductions: Key people</vt:lpstr>
      <vt:lpstr>What is revision?</vt:lpstr>
      <vt:lpstr>Carousel:</vt:lpstr>
      <vt:lpstr>Carousel</vt:lpstr>
      <vt:lpstr>PowerPoint Presentation</vt:lpstr>
      <vt:lpstr>PowerPoint Presentation</vt:lpstr>
      <vt:lpstr>Sleep largely affects learning and memory:</vt:lpstr>
      <vt:lpstr>Better retention rates</vt:lpstr>
      <vt:lpstr>PowerPoint Presentation</vt:lpstr>
      <vt:lpstr>Parent Sway:</vt:lpstr>
      <vt:lpstr>Questions:</vt:lpstr>
    </vt:vector>
  </TitlesOfParts>
  <Company>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D (Birley CC Teacher)</dc:creator>
  <cp:lastModifiedBy>Diarmaid Casey</cp:lastModifiedBy>
  <cp:revision>149</cp:revision>
  <cp:lastPrinted>2019-10-14T06:39:17Z</cp:lastPrinted>
  <dcterms:created xsi:type="dcterms:W3CDTF">2017-01-30T20:54:17Z</dcterms:created>
  <dcterms:modified xsi:type="dcterms:W3CDTF">2025-10-13T06:35:33Z</dcterms:modified>
</cp:coreProperties>
</file>