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69" r:id="rId2"/>
    <p:sldId id="257" r:id="rId3"/>
    <p:sldId id="271" r:id="rId4"/>
    <p:sldId id="274" r:id="rId5"/>
    <p:sldId id="266" r:id="rId6"/>
    <p:sldId id="283" r:id="rId7"/>
    <p:sldId id="287" r:id="rId8"/>
    <p:sldId id="289" r:id="rId9"/>
    <p:sldId id="288" r:id="rId10"/>
    <p:sldId id="260" r:id="rId11"/>
    <p:sldId id="264" r:id="rId12"/>
    <p:sldId id="270" r:id="rId13"/>
    <p:sldId id="284" r:id="rId14"/>
    <p:sldId id="265" r:id="rId15"/>
    <p:sldId id="285" r:id="rId16"/>
    <p:sldId id="277" r:id="rId17"/>
    <p:sldId id="273" r:id="rId18"/>
    <p:sldId id="286" r:id="rId1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38B24A9-99DB-4EF1-92DD-6C006B433C5F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29FCB7C-6079-4DCE-8031-C821C7FF8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1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F7FED5B-D825-49D3-A01E-05F0002E800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A8F8120-8670-4C69-BFA4-8A6E057BC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6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 – Suitable for all</a:t>
            </a:r>
            <a:r>
              <a:rPr lang="en-GB" baseline="0" dirty="0"/>
              <a:t> abilities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F8120-8670-4C69-BFA4-8A6E057BC2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F8120-8670-4C69-BFA4-8A6E057BC2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3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F8120-8670-4C69-BFA4-8A6E057BC2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3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3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47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8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5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7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7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3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5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E2F-7576-4F83-901B-E28C17C0CBA1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4E6B47-0724-42A6-8DCB-A2430C878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1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mGxUSYcf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thos and values - The Birley Academy">
            <a:extLst>
              <a:ext uri="{FF2B5EF4-FFF2-40B4-BE49-F238E27FC236}">
                <a16:creationId xmlns:a16="http://schemas.microsoft.com/office/drawing/2014/main" id="{9BA40908-0592-43CE-A0A9-5B74AF79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643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42446"/>
            <a:ext cx="6858000" cy="1790700"/>
          </a:xfrm>
        </p:spPr>
        <p:txBody>
          <a:bodyPr>
            <a:noAutofit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The Birley Academy SKI Trip 2026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6237089"/>
            <a:ext cx="6858000" cy="12418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HALSBURY SKI </a:t>
            </a:r>
            <a:r>
              <a:rPr lang="en-GB" dirty="0">
                <a:solidFill>
                  <a:srgbClr val="3FCD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en-GB" dirty="0" err="1">
                <a:solidFill>
                  <a:srgbClr val="3FCD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Bansko</a:t>
            </a:r>
            <a:r>
              <a:rPr lang="en-GB" dirty="0">
                <a:solidFill>
                  <a:srgbClr val="3FCD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Bulgaria – One of the Best Ski Resorts for School Groups</a:t>
            </a:r>
            <a:endParaRPr lang="en-GB" dirty="0"/>
          </a:p>
        </p:txBody>
      </p:sp>
      <p:pic>
        <p:nvPicPr>
          <p:cNvPr id="4098" name="Picture 2" descr="Secondary School Ski Trips | PGL Education">
            <a:extLst>
              <a:ext uri="{FF2B5EF4-FFF2-40B4-BE49-F238E27FC236}">
                <a16:creationId xmlns:a16="http://schemas.microsoft.com/office/drawing/2014/main" id="{052EAC27-99D0-4406-B897-C492216D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81611"/>
            <a:ext cx="4320480" cy="22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492896"/>
            <a:ext cx="5262871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692696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00B0F0"/>
                </a:solidFill>
              </a:rPr>
              <a:t>How are we going to get there? </a:t>
            </a:r>
          </a:p>
          <a:p>
            <a:pPr algn="l"/>
            <a:endParaRPr lang="en-GB" sz="3600" dirty="0">
              <a:solidFill>
                <a:srgbClr val="00B0F0"/>
              </a:solidFill>
            </a:endParaRPr>
          </a:p>
          <a:p>
            <a:pPr algn="l"/>
            <a:r>
              <a:rPr lang="en-GB" sz="3600" dirty="0">
                <a:solidFill>
                  <a:srgbClr val="92D050"/>
                </a:solidFill>
              </a:rPr>
              <a:t>Travel by plane and coach…</a:t>
            </a:r>
          </a:p>
        </p:txBody>
      </p:sp>
      <p:pic>
        <p:nvPicPr>
          <p:cNvPr id="7" name="Picture 3" descr="49 Seat Exec Coach for 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63" y="3140968"/>
            <a:ext cx="3708269" cy="23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he Meaning and Difference Between Aeroplane vs. Airplane">
            <a:extLst>
              <a:ext uri="{FF2B5EF4-FFF2-40B4-BE49-F238E27FC236}">
                <a16:creationId xmlns:a16="http://schemas.microsoft.com/office/drawing/2014/main" id="{555B6C2D-DEFD-41A2-B06C-09BA3931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600400" cy="23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8772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You need to have a valid UK passport – It has to have at least 6 months left </a:t>
            </a:r>
          </a:p>
        </p:txBody>
      </p:sp>
    </p:spTree>
    <p:extLst>
      <p:ext uri="{BB962C8B-B14F-4D97-AF65-F5344CB8AC3E}">
        <p14:creationId xmlns:p14="http://schemas.microsoft.com/office/powerpoint/2010/main" val="217432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612576" y="13095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Calibri" panose="020F0502020204030204" pitchFamily="34" charset="0"/>
              </a:rPr>
              <a:t>Casa Karina - </a:t>
            </a:r>
            <a:r>
              <a:rPr lang="en-GB" altLang="en-US" sz="40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Bansko</a:t>
            </a:r>
            <a:endParaRPr lang="en-GB" altLang="en-US" sz="40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4153390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Hotel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54 deluxe double rooms or 64 apartments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All with private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4*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TV, safe in adult rooms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4142317"/>
            <a:ext cx="2891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C0504D">
                    <a:lumMod val="50000"/>
                  </a:srgbClr>
                </a:solidFill>
              </a:rPr>
              <a:t>Hotel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Set at the foot of </a:t>
            </a:r>
            <a:r>
              <a:rPr lang="en-GB" sz="1800" dirty="0" err="1"/>
              <a:t>Pirin</a:t>
            </a:r>
            <a:r>
              <a:rPr lang="en-GB" sz="1800" dirty="0"/>
              <a:t> Mountain, directly opposite the main gondola lift (around 100 m away) in </a:t>
            </a:r>
            <a:r>
              <a:rPr lang="en-GB" sz="1800" dirty="0" err="1"/>
              <a:t>Bansko’s</a:t>
            </a:r>
            <a:r>
              <a:rPr lang="en-GB" sz="1800" dirty="0"/>
              <a:t> modern ski resort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asa Karina Aparthotel in Bansko, reviews and online booking — BulgariaSki">
            <a:extLst>
              <a:ext uri="{FF2B5EF4-FFF2-40B4-BE49-F238E27FC236}">
                <a16:creationId xmlns:a16="http://schemas.microsoft.com/office/drawing/2014/main" id="{D1C7D78D-0A4E-4CB6-A1ED-F3861908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3" y="832630"/>
            <a:ext cx="4776191" cy="31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8D178B6-3E60-4A35-B1F1-D2B5869B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65911" cy="25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37D862C-29B9-43FE-A506-5161C808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687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255E0C2-3FFE-41AD-AFDE-4070B0E4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2770"/>
            <a:ext cx="4008523" cy="26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39BB0-FA8C-4F20-8743-DCE7FB3B2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388" y="3822770"/>
            <a:ext cx="3912407" cy="2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67A168-F80D-4494-80C8-ED656AE4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7" y="156278"/>
            <a:ext cx="4441676" cy="29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F42CA5C-147D-4A47-8676-2DCCCC98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39" y="156278"/>
            <a:ext cx="4441676" cy="29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EB04721-1B99-4E3B-9AA1-1DEF4419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7" y="3740605"/>
            <a:ext cx="4441676" cy="29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6671269-66BC-4494-A01A-44674A66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24" y="3740604"/>
            <a:ext cx="4441676" cy="29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0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191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Facilities</a:t>
            </a:r>
          </a:p>
          <a:p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Dining Room/Bar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Ski storage wardrobe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Games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Fast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</a:rPr>
              <a:t>wifi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Meals</a:t>
            </a:r>
          </a:p>
          <a:p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Breakfast buffet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Evening meal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521959-7BC4-4D54-8421-FEFE23FA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84" y="588636"/>
            <a:ext cx="3885949" cy="25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30E34AD-745C-480B-AD1B-1EA79110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63" y="3692797"/>
            <a:ext cx="4044522" cy="26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2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492896"/>
            <a:ext cx="5262871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349896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B0F0"/>
                </a:solidFill>
              </a:rPr>
              <a:t>What is the total cost of the trip? </a:t>
            </a:r>
          </a:p>
          <a:p>
            <a:pPr algn="l"/>
            <a:endParaRPr lang="en-GB" sz="3600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47A622-B278-4810-AFCD-1F4C7088C5A8}"/>
              </a:ext>
            </a:extLst>
          </p:cNvPr>
          <p:cNvSpPr/>
          <p:nvPr/>
        </p:nvSpPr>
        <p:spPr>
          <a:xfrm>
            <a:off x="2432046" y="3284984"/>
            <a:ext cx="3127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£1349</a:t>
            </a:r>
          </a:p>
        </p:txBody>
      </p:sp>
    </p:spTree>
    <p:extLst>
      <p:ext uri="{BB962C8B-B14F-4D97-AF65-F5344CB8AC3E}">
        <p14:creationId xmlns:p14="http://schemas.microsoft.com/office/powerpoint/2010/main" val="24503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05910"/>
              </p:ext>
            </p:extLst>
          </p:nvPr>
        </p:nvGraphicFramePr>
        <p:xfrm>
          <a:off x="323528" y="1207040"/>
          <a:ext cx="8496944" cy="510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Deposit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by Friday 11</a:t>
                      </a:r>
                      <a:r>
                        <a:rPr lang="en-GB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July 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Deposit</a:t>
                      </a:r>
                      <a:r>
                        <a:rPr lang="en-GB" sz="16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by Friday 29</a:t>
                      </a:r>
                      <a:r>
                        <a:rPr lang="en-GB" sz="16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August 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instalment payment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£129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by Tuesday 30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September 2025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nd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instalment payment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£250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by Friday 31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October 2025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3</a:t>
                      </a:r>
                      <a:r>
                        <a:rPr lang="en-GB" sz="1600" baseline="30000">
                          <a:effectLst/>
                          <a:latin typeface="+mj-lt"/>
                        </a:rPr>
                        <a:t>rd</a:t>
                      </a:r>
                      <a:r>
                        <a:rPr lang="en-GB" sz="1600">
                          <a:effectLst/>
                          <a:latin typeface="+mj-lt"/>
                        </a:rPr>
                        <a:t> Instalment payment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£129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by Friday 28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November 2025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4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Instalment Payment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£129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Wednesday 31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st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December 2025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5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Instalment Payment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£129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by Friday 30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January 2026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Balance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£129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Due by Friday 27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February 2026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736" y="116632"/>
            <a:ext cx="40324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pay for the trip</a:t>
            </a:r>
            <a:endParaRPr kumimoji="0" lang="en-GB" alt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2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476672"/>
            <a:ext cx="54922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60 places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6401209" cy="40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348880"/>
            <a:ext cx="5360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91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449" y="108775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4400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04664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 dirty="0"/>
              <a:t>When and Where? </a:t>
            </a:r>
          </a:p>
          <a:p>
            <a:endParaRPr lang="en-GB" sz="4000" dirty="0"/>
          </a:p>
          <a:p>
            <a:r>
              <a:rPr lang="en-GB" sz="4000" dirty="0"/>
              <a:t>Bulgaria - </a:t>
            </a:r>
            <a:r>
              <a:rPr lang="en-GB" sz="4000" dirty="0" err="1"/>
              <a:t>Bansko</a:t>
            </a:r>
            <a:endParaRPr lang="en-GB" sz="4000" dirty="0"/>
          </a:p>
          <a:p>
            <a:r>
              <a:rPr lang="en-GB" sz="4000" dirty="0"/>
              <a:t>Thursday 26</a:t>
            </a:r>
            <a:r>
              <a:rPr lang="en-GB" sz="4000" baseline="30000" dirty="0"/>
              <a:t>th</a:t>
            </a:r>
            <a:r>
              <a:rPr lang="en-GB" sz="4000" dirty="0"/>
              <a:t> March 2026 – Tuesday 31</a:t>
            </a:r>
            <a:r>
              <a:rPr lang="en-GB" sz="4000" baseline="30000" dirty="0"/>
              <a:t>st</a:t>
            </a:r>
            <a:r>
              <a:rPr lang="en-GB" sz="4000" dirty="0"/>
              <a:t> March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Why Bulgaria? </a:t>
            </a:r>
          </a:p>
          <a:p>
            <a:r>
              <a:rPr lang="en-GB" sz="3200" dirty="0" err="1"/>
              <a:t>Bansko</a:t>
            </a:r>
            <a:r>
              <a:rPr lang="en-GB" sz="3200" dirty="0"/>
              <a:t> has earned its reputation as Bulgaria’s premier winter sports destination through its impressive array of modern facilities and diverse range of ski slopes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713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988" y="1340768"/>
            <a:ext cx="5826719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Can I go if I have never skied before?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88" y="3212976"/>
            <a:ext cx="5898727" cy="3303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21" y="3212976"/>
            <a:ext cx="6821396" cy="31547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2516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90" y="548680"/>
            <a:ext cx="6803806" cy="617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32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SLT Tours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are we using SLT Tours??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Fully bonded by ABTA and ATOL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member of the Federation of Tour Operators (FTO)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 member of the School Travel Forum (STF) adhering to a rigorous Code of Practice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24-hour telephone assistance in the case of an emergency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Awarded the Learning Outside the Classroom (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LOtC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Quality Badge meeting the best practice standards set out by the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LOtC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exceptional safety management systems in place, carry out risk assessments and only use the best and safest partners maintain strong supplier relationships and communications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 personal, individual service where ski trips are tailored specifically for you and your students’ needs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Value for money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ort Leisure Travel Ltd">
            <a:extLst>
              <a:ext uri="{FF2B5EF4-FFF2-40B4-BE49-F238E27FC236}">
                <a16:creationId xmlns:a16="http://schemas.microsoft.com/office/drawing/2014/main" id="{A587FA0C-4B32-4F39-A00D-D09DC12D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28" y="0"/>
            <a:ext cx="3505572" cy="1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8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40105"/>
            <a:ext cx="7308304" cy="445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6 days/5 nights half board accommodation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20 hours skiing lessons with instructors 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Lift pass for the entire resort (90km)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Ski in-Ski out resort (no need for transfers!)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Full premium equipment hire – Skis, poles, boots and helmet.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Range of apres-ski activities (Bowling, sledging, ice skating)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16666"/>
            <a:ext cx="475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B0F0"/>
                </a:solidFill>
              </a:rPr>
              <a:t>Included in your tour…</a:t>
            </a:r>
          </a:p>
        </p:txBody>
      </p:sp>
    </p:spTree>
    <p:extLst>
      <p:ext uri="{BB962C8B-B14F-4D97-AF65-F5344CB8AC3E}">
        <p14:creationId xmlns:p14="http://schemas.microsoft.com/office/powerpoint/2010/main" val="403993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36673"/>
            <a:ext cx="7308304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Full UK and overseas transfers</a:t>
            </a:r>
            <a:endParaRPr lang="en-GB" sz="2400" u="sng" dirty="0">
              <a:solidFill>
                <a:srgbClr val="6600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Return UK flights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1x hooded jumper for each student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Ski / Travel Insurance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764" y="316666"/>
            <a:ext cx="475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B0F0"/>
                </a:solidFill>
              </a:rPr>
              <a:t>Included in your tour…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6FF40-427C-4392-A8B8-AFDCC806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05064"/>
            <a:ext cx="4752528" cy="26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848" y="1988840"/>
            <a:ext cx="7308304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Waterproof clothing (Ski jackets and trousers)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0033"/>
                </a:solidFill>
              </a:rPr>
              <a:t>Lunch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1983" y="332656"/>
            <a:ext cx="475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B0F0"/>
                </a:solidFill>
              </a:rPr>
              <a:t>Not Included in the total price…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39E12-DA86-4FD7-8F91-57FD8E58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145416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nted - Desktop App for Mac, Windows (PC) - WebCatalog">
            <a:extLst>
              <a:ext uri="{FF2B5EF4-FFF2-40B4-BE49-F238E27FC236}">
                <a16:creationId xmlns:a16="http://schemas.microsoft.com/office/drawing/2014/main" id="{496509A0-9EED-4DF3-AFCF-39CE0C27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orts Gear &amp; Apparel">
            <a:extLst>
              <a:ext uri="{FF2B5EF4-FFF2-40B4-BE49-F238E27FC236}">
                <a16:creationId xmlns:a16="http://schemas.microsoft.com/office/drawing/2014/main" id="{B61498FD-4576-4E36-84E7-E745ED9FB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9295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untain Warehouse | Wells Tourism">
            <a:extLst>
              <a:ext uri="{FF2B5EF4-FFF2-40B4-BE49-F238E27FC236}">
                <a16:creationId xmlns:a16="http://schemas.microsoft.com/office/drawing/2014/main" id="{2887CA29-A6FD-449C-9620-45C07D82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3102"/>
            <a:ext cx="228123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ports Direct | 17 &amp; Central">
            <a:extLst>
              <a:ext uri="{FF2B5EF4-FFF2-40B4-BE49-F238E27FC236}">
                <a16:creationId xmlns:a16="http://schemas.microsoft.com/office/drawing/2014/main" id="{DA6E4681-CDC3-445A-A2BB-C45DA8E9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84" y="4221088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9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C8200-16D7-46ED-B1D3-E436D7741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36000" r="42913" b="9401"/>
          <a:stretch/>
        </p:blipFill>
        <p:spPr>
          <a:xfrm>
            <a:off x="755575" y="2204864"/>
            <a:ext cx="7200800" cy="4529535"/>
          </a:xfrm>
          <a:prstGeom prst="rect">
            <a:avLst/>
          </a:prstGeom>
        </p:spPr>
      </p:pic>
      <p:pic>
        <p:nvPicPr>
          <p:cNvPr id="2052" name="Picture 4" descr="Aldi - Management Development Services">
            <a:extLst>
              <a:ext uri="{FF2B5EF4-FFF2-40B4-BE49-F238E27FC236}">
                <a16:creationId xmlns:a16="http://schemas.microsoft.com/office/drawing/2014/main" id="{79F581DA-AE39-4D3D-82FD-29AB46F4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93" y="260648"/>
            <a:ext cx="1412565" cy="16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6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3251</TotalTime>
  <Words>515</Words>
  <Application>Microsoft Office PowerPoint</Application>
  <PresentationFormat>On-screen Show (4:3)</PresentationFormat>
  <Paragraphs>92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Trebuchet MS</vt:lpstr>
      <vt:lpstr>Wingdings 3</vt:lpstr>
      <vt:lpstr>Facet</vt:lpstr>
      <vt:lpstr>The Birley Academy SKI Trip 2026</vt:lpstr>
      <vt:lpstr>PowerPoint Presentation</vt:lpstr>
      <vt:lpstr>Can I go if I have never skied before?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Assheton</dc:creator>
  <cp:lastModifiedBy>Matt Hurt</cp:lastModifiedBy>
  <cp:revision>60</cp:revision>
  <cp:lastPrinted>2025-06-30T14:42:02Z</cp:lastPrinted>
  <dcterms:created xsi:type="dcterms:W3CDTF">2015-10-27T10:23:53Z</dcterms:created>
  <dcterms:modified xsi:type="dcterms:W3CDTF">2025-07-01T06:53:51Z</dcterms:modified>
</cp:coreProperties>
</file>