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9906000" cy="6858000" type="A4"/>
  <p:notesSz cx="6797675"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DC246B-449C-4F97-ADF1-7827F1F0F44F}" v="1" dt="2018-04-19T16:03:53.4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snapToObjects="1">
      <p:cViewPr varScale="1">
        <p:scale>
          <a:sx n="87" d="100"/>
          <a:sy n="87" d="100"/>
        </p:scale>
        <p:origin x="1836" y="9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ea Marcinko" userId="76c9e04d-e310-49e4-8d28-e0e5586f9f7a" providerId="ADAL" clId="{C1DC246B-449C-4F97-ADF1-7827F1F0F44F}"/>
    <pc:docChg chg="modSld">
      <pc:chgData name="Matea Marcinko" userId="76c9e04d-e310-49e4-8d28-e0e5586f9f7a" providerId="ADAL" clId="{C1DC246B-449C-4F97-ADF1-7827F1F0F44F}" dt="2018-04-19T16:03:53.461" v="0" actId="20577"/>
      <pc:docMkLst>
        <pc:docMk/>
      </pc:docMkLst>
      <pc:sldChg chg="modSp">
        <pc:chgData name="Matea Marcinko" userId="76c9e04d-e310-49e4-8d28-e0e5586f9f7a" providerId="ADAL" clId="{C1DC246B-449C-4F97-ADF1-7827F1F0F44F}" dt="2018-04-19T16:03:53.461" v="0" actId="20577"/>
        <pc:sldMkLst>
          <pc:docMk/>
          <pc:sldMk cId="157514641" sldId="256"/>
        </pc:sldMkLst>
        <pc:graphicFrameChg chg="modGraphic">
          <ac:chgData name="Matea Marcinko" userId="76c9e04d-e310-49e4-8d28-e0e5586f9f7a" providerId="ADAL" clId="{C1DC246B-449C-4F97-ADF1-7827F1F0F44F}" dt="2018-04-19T16:03:53.461" v="0" actId="20577"/>
          <ac:graphicFrameMkLst>
            <pc:docMk/>
            <pc:sldMk cId="157514641" sldId="256"/>
            <ac:graphicFrameMk id="4" creationId="{00000000-0000-0000-0000-000000000000}"/>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92AB2B5-EA29-4B3F-9321-076DCB314BC6}" type="datetimeFigureOut">
              <a:rPr lang="en-GB" smtClean="0"/>
              <a:t>24/09/2018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27B000-9921-4778-880F-A66021D0F67A}" type="slidenum">
              <a:rPr lang="en-GB" smtClean="0"/>
              <a:t>‹#›</a:t>
            </a:fld>
            <a:endParaRPr lang="en-GB"/>
          </a:p>
        </p:txBody>
      </p:sp>
    </p:spTree>
    <p:extLst>
      <p:ext uri="{BB962C8B-B14F-4D97-AF65-F5344CB8AC3E}">
        <p14:creationId xmlns:p14="http://schemas.microsoft.com/office/powerpoint/2010/main" val="1045008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92AB2B5-EA29-4B3F-9321-076DCB314BC6}" type="datetimeFigureOut">
              <a:rPr lang="en-GB" smtClean="0"/>
              <a:t>24/09/2018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27B000-9921-4778-880F-A66021D0F67A}" type="slidenum">
              <a:rPr lang="en-GB" smtClean="0"/>
              <a:t>‹#›</a:t>
            </a:fld>
            <a:endParaRPr lang="en-GB"/>
          </a:p>
        </p:txBody>
      </p:sp>
    </p:spTree>
    <p:extLst>
      <p:ext uri="{BB962C8B-B14F-4D97-AF65-F5344CB8AC3E}">
        <p14:creationId xmlns:p14="http://schemas.microsoft.com/office/powerpoint/2010/main" val="2597843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92AB2B5-EA29-4B3F-9321-076DCB314BC6}" type="datetimeFigureOut">
              <a:rPr lang="en-GB" smtClean="0"/>
              <a:t>24/09/2018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27B000-9921-4778-880F-A66021D0F67A}" type="slidenum">
              <a:rPr lang="en-GB" smtClean="0"/>
              <a:t>‹#›</a:t>
            </a:fld>
            <a:endParaRPr lang="en-GB"/>
          </a:p>
        </p:txBody>
      </p:sp>
    </p:spTree>
    <p:extLst>
      <p:ext uri="{BB962C8B-B14F-4D97-AF65-F5344CB8AC3E}">
        <p14:creationId xmlns:p14="http://schemas.microsoft.com/office/powerpoint/2010/main" val="3843192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92AB2B5-EA29-4B3F-9321-076DCB314BC6}" type="datetimeFigureOut">
              <a:rPr lang="en-GB" smtClean="0"/>
              <a:t>24/09/2018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27B000-9921-4778-880F-A66021D0F67A}" type="slidenum">
              <a:rPr lang="en-GB" smtClean="0"/>
              <a:t>‹#›</a:t>
            </a:fld>
            <a:endParaRPr lang="en-GB"/>
          </a:p>
        </p:txBody>
      </p:sp>
    </p:spTree>
    <p:extLst>
      <p:ext uri="{BB962C8B-B14F-4D97-AF65-F5344CB8AC3E}">
        <p14:creationId xmlns:p14="http://schemas.microsoft.com/office/powerpoint/2010/main" val="743391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2AB2B5-EA29-4B3F-9321-076DCB314BC6}" type="datetimeFigureOut">
              <a:rPr lang="en-GB" smtClean="0"/>
              <a:t>24/09/2018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27B000-9921-4778-880F-A66021D0F67A}" type="slidenum">
              <a:rPr lang="en-GB" smtClean="0"/>
              <a:t>‹#›</a:t>
            </a:fld>
            <a:endParaRPr lang="en-GB"/>
          </a:p>
        </p:txBody>
      </p:sp>
    </p:spTree>
    <p:extLst>
      <p:ext uri="{BB962C8B-B14F-4D97-AF65-F5344CB8AC3E}">
        <p14:creationId xmlns:p14="http://schemas.microsoft.com/office/powerpoint/2010/main" val="232943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92AB2B5-EA29-4B3F-9321-076DCB314BC6}" type="datetimeFigureOut">
              <a:rPr lang="en-GB" smtClean="0"/>
              <a:t>24/09/2018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27B000-9921-4778-880F-A66021D0F67A}" type="slidenum">
              <a:rPr lang="en-GB" smtClean="0"/>
              <a:t>‹#›</a:t>
            </a:fld>
            <a:endParaRPr lang="en-GB"/>
          </a:p>
        </p:txBody>
      </p:sp>
    </p:spTree>
    <p:extLst>
      <p:ext uri="{BB962C8B-B14F-4D97-AF65-F5344CB8AC3E}">
        <p14:creationId xmlns:p14="http://schemas.microsoft.com/office/powerpoint/2010/main" val="2232336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92AB2B5-EA29-4B3F-9321-076DCB314BC6}" type="datetimeFigureOut">
              <a:rPr lang="en-GB" smtClean="0"/>
              <a:t>24/09/2018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F27B000-9921-4778-880F-A66021D0F67A}" type="slidenum">
              <a:rPr lang="en-GB" smtClean="0"/>
              <a:t>‹#›</a:t>
            </a:fld>
            <a:endParaRPr lang="en-GB"/>
          </a:p>
        </p:txBody>
      </p:sp>
    </p:spTree>
    <p:extLst>
      <p:ext uri="{BB962C8B-B14F-4D97-AF65-F5344CB8AC3E}">
        <p14:creationId xmlns:p14="http://schemas.microsoft.com/office/powerpoint/2010/main" val="2304974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92AB2B5-EA29-4B3F-9321-076DCB314BC6}" type="datetimeFigureOut">
              <a:rPr lang="en-GB" smtClean="0"/>
              <a:t>24/09/2018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F27B000-9921-4778-880F-A66021D0F67A}" type="slidenum">
              <a:rPr lang="en-GB" smtClean="0"/>
              <a:t>‹#›</a:t>
            </a:fld>
            <a:endParaRPr lang="en-GB"/>
          </a:p>
        </p:txBody>
      </p:sp>
    </p:spTree>
    <p:extLst>
      <p:ext uri="{BB962C8B-B14F-4D97-AF65-F5344CB8AC3E}">
        <p14:creationId xmlns:p14="http://schemas.microsoft.com/office/powerpoint/2010/main" val="56607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2AB2B5-EA29-4B3F-9321-076DCB314BC6}" type="datetimeFigureOut">
              <a:rPr lang="en-GB" smtClean="0"/>
              <a:t>24/09/2018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F27B000-9921-4778-880F-A66021D0F67A}" type="slidenum">
              <a:rPr lang="en-GB" smtClean="0"/>
              <a:t>‹#›</a:t>
            </a:fld>
            <a:endParaRPr lang="en-GB"/>
          </a:p>
        </p:txBody>
      </p:sp>
    </p:spTree>
    <p:extLst>
      <p:ext uri="{BB962C8B-B14F-4D97-AF65-F5344CB8AC3E}">
        <p14:creationId xmlns:p14="http://schemas.microsoft.com/office/powerpoint/2010/main" val="1641586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2AB2B5-EA29-4B3F-9321-076DCB314BC6}" type="datetimeFigureOut">
              <a:rPr lang="en-GB" smtClean="0"/>
              <a:t>24/09/2018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27B000-9921-4778-880F-A66021D0F67A}" type="slidenum">
              <a:rPr lang="en-GB" smtClean="0"/>
              <a:t>‹#›</a:t>
            </a:fld>
            <a:endParaRPr lang="en-GB"/>
          </a:p>
        </p:txBody>
      </p:sp>
    </p:spTree>
    <p:extLst>
      <p:ext uri="{BB962C8B-B14F-4D97-AF65-F5344CB8AC3E}">
        <p14:creationId xmlns:p14="http://schemas.microsoft.com/office/powerpoint/2010/main" val="973456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2AB2B5-EA29-4B3F-9321-076DCB314BC6}" type="datetimeFigureOut">
              <a:rPr lang="en-GB" smtClean="0"/>
              <a:t>24/09/2018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27B000-9921-4778-880F-A66021D0F67A}" type="slidenum">
              <a:rPr lang="en-GB" smtClean="0"/>
              <a:t>‹#›</a:t>
            </a:fld>
            <a:endParaRPr lang="en-GB"/>
          </a:p>
        </p:txBody>
      </p:sp>
    </p:spTree>
    <p:extLst>
      <p:ext uri="{BB962C8B-B14F-4D97-AF65-F5344CB8AC3E}">
        <p14:creationId xmlns:p14="http://schemas.microsoft.com/office/powerpoint/2010/main" val="3211039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AB2B5-EA29-4B3F-9321-076DCB314BC6}" type="datetimeFigureOut">
              <a:rPr lang="en-GB" smtClean="0"/>
              <a:t>24/09/2018</a:t>
            </a:fld>
            <a:endParaRPr lang="en-GB"/>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27B000-9921-4778-880F-A66021D0F67A}" type="slidenum">
              <a:rPr lang="en-GB" smtClean="0"/>
              <a:t>‹#›</a:t>
            </a:fld>
            <a:endParaRPr lang="en-GB"/>
          </a:p>
        </p:txBody>
      </p:sp>
    </p:spTree>
    <p:extLst>
      <p:ext uri="{BB962C8B-B14F-4D97-AF65-F5344CB8AC3E}">
        <p14:creationId xmlns:p14="http://schemas.microsoft.com/office/powerpoint/2010/main" val="25580657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66638506"/>
              </p:ext>
            </p:extLst>
          </p:nvPr>
        </p:nvGraphicFramePr>
        <p:xfrm>
          <a:off x="0" y="246133"/>
          <a:ext cx="2980706" cy="6611867"/>
        </p:xfrm>
        <a:graphic>
          <a:graphicData uri="http://schemas.openxmlformats.org/drawingml/2006/table">
            <a:tbl>
              <a:tblPr firstRow="1" bandRow="1">
                <a:tableStyleId>{2D5ABB26-0587-4C30-8999-92F81FD0307C}</a:tableStyleId>
              </a:tblPr>
              <a:tblGrid>
                <a:gridCol w="2980706">
                  <a:extLst>
                    <a:ext uri="{9D8B030D-6E8A-4147-A177-3AD203B41FA5}">
                      <a16:colId xmlns:a16="http://schemas.microsoft.com/office/drawing/2014/main" val="20001"/>
                    </a:ext>
                  </a:extLst>
                </a:gridCol>
              </a:tblGrid>
              <a:tr h="207318">
                <a:tc>
                  <a:txBody>
                    <a:bodyPr/>
                    <a:lstStyle/>
                    <a:p>
                      <a:pPr>
                        <a:lnSpc>
                          <a:spcPct val="100000"/>
                        </a:lnSpc>
                      </a:pPr>
                      <a:r>
                        <a:rPr lang="en-GB" sz="1100" b="1" dirty="0">
                          <a:solidFill>
                            <a:schemeClr val="bg1"/>
                          </a:solidFill>
                          <a:latin typeface="Century Gothic" panose="020B0502020202020204" pitchFamily="34" charset="0"/>
                        </a:rPr>
                        <a:t>Plot breakdown</a:t>
                      </a:r>
                    </a:p>
                  </a:txBody>
                  <a:tcPr marL="36000" marR="36000" marT="18000" marB="18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10000"/>
                  </a:ext>
                </a:extLst>
              </a:tr>
              <a:tr h="548654">
                <a:tc>
                  <a:txBody>
                    <a:bodyPr/>
                    <a:lstStyle/>
                    <a:p>
                      <a:pPr>
                        <a:lnSpc>
                          <a:spcPct val="100000"/>
                        </a:lnSpc>
                        <a:spcAft>
                          <a:spcPts val="0"/>
                        </a:spcAft>
                      </a:pPr>
                      <a:r>
                        <a:rPr lang="en-GB" sz="1100" dirty="0">
                          <a:effectLst/>
                          <a:latin typeface="Century Gothic" panose="020B0502020202020204" pitchFamily="34" charset="0"/>
                        </a:rPr>
                        <a:t>Oliver is born in the workhouse.</a:t>
                      </a:r>
                      <a:r>
                        <a:rPr lang="en-GB" sz="1100" baseline="0" dirty="0">
                          <a:effectLst/>
                          <a:latin typeface="Century Gothic" panose="020B0502020202020204" pitchFamily="34" charset="0"/>
                        </a:rPr>
                        <a:t>  When he is a bit older he is nominated to ask f</a:t>
                      </a:r>
                      <a:r>
                        <a:rPr lang="en-GB" sz="1100" dirty="0">
                          <a:effectLst/>
                          <a:latin typeface="Century Gothic" panose="020B0502020202020204" pitchFamily="34" charset="0"/>
                        </a:rPr>
                        <a:t>or more food because the boys are starving. </a:t>
                      </a:r>
                      <a:endParaRPr lang="en-GB" sz="1100" dirty="0">
                        <a:effectLst/>
                        <a:latin typeface="Century Gothic" panose="020B0502020202020204" pitchFamily="34" charset="0"/>
                        <a:ea typeface="Calibri"/>
                        <a:cs typeface="Times New Roman"/>
                      </a:endParaRPr>
                    </a:p>
                  </a:txBody>
                  <a:tcPr marL="36000" marR="36000" marT="18000" marB="1800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19321">
                <a:tc>
                  <a:txBody>
                    <a:bodyPr/>
                    <a:lstStyle/>
                    <a:p>
                      <a:pPr>
                        <a:lnSpc>
                          <a:spcPct val="100000"/>
                        </a:lnSpc>
                        <a:spcAft>
                          <a:spcPts val="0"/>
                        </a:spcAft>
                      </a:pPr>
                      <a:r>
                        <a:rPr lang="en-GB" sz="1100" dirty="0">
                          <a:effectLst/>
                          <a:latin typeface="Century Gothic" panose="020B0502020202020204" pitchFamily="34" charset="0"/>
                        </a:rPr>
                        <a:t>He is kicked out of the workhouse and</a:t>
                      </a:r>
                      <a:r>
                        <a:rPr lang="en-GB" sz="1100" baseline="0" dirty="0">
                          <a:effectLst/>
                          <a:latin typeface="Century Gothic" panose="020B0502020202020204" pitchFamily="34" charset="0"/>
                        </a:rPr>
                        <a:t> </a:t>
                      </a:r>
                      <a:r>
                        <a:rPr lang="en-GB" sz="1100" baseline="0" smtClean="0">
                          <a:effectLst/>
                          <a:latin typeface="Century Gothic" panose="020B0502020202020204" pitchFamily="34" charset="0"/>
                        </a:rPr>
                        <a:t>given away </a:t>
                      </a:r>
                      <a:r>
                        <a:rPr lang="en-GB" sz="1100" baseline="0" dirty="0">
                          <a:effectLst/>
                          <a:latin typeface="Century Gothic" panose="020B0502020202020204" pitchFamily="34" charset="0"/>
                        </a:rPr>
                        <a:t>to the </a:t>
                      </a:r>
                      <a:r>
                        <a:rPr lang="en-GB" sz="1100" baseline="0" dirty="0" err="1">
                          <a:effectLst/>
                          <a:latin typeface="Century Gothic" panose="020B0502020202020204" pitchFamily="34" charset="0"/>
                        </a:rPr>
                        <a:t>Sowerberry</a:t>
                      </a:r>
                      <a:r>
                        <a:rPr lang="en-GB" sz="1100" baseline="0" dirty="0">
                          <a:effectLst/>
                          <a:latin typeface="Century Gothic" panose="020B0502020202020204" pitchFamily="34" charset="0"/>
                        </a:rPr>
                        <a:t> family to be an undertaker’s apprentice.  He’s bullied by Noah, they fight and he is locked up.</a:t>
                      </a:r>
                      <a:endParaRPr lang="en-GB" sz="1100" dirty="0">
                        <a:effectLst/>
                        <a:latin typeface="Century Gothic" panose="020B0502020202020204" pitchFamily="34" charset="0"/>
                        <a:ea typeface="Calibri"/>
                        <a:cs typeface="Times New Roman"/>
                      </a:endParaRPr>
                    </a:p>
                  </a:txBody>
                  <a:tcPr marL="36000" marR="36000" marT="18000" marB="1800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96039">
                <a:tc>
                  <a:txBody>
                    <a:bodyPr/>
                    <a:lstStyle/>
                    <a:p>
                      <a:pPr>
                        <a:lnSpc>
                          <a:spcPct val="100000"/>
                        </a:lnSpc>
                        <a:spcAft>
                          <a:spcPts val="0"/>
                        </a:spcAft>
                      </a:pPr>
                      <a:r>
                        <a:rPr lang="en-GB" sz="1100" dirty="0">
                          <a:effectLst/>
                          <a:latin typeface="Century Gothic" panose="020B0502020202020204" pitchFamily="34" charset="0"/>
                        </a:rPr>
                        <a:t>Oliver runs away</a:t>
                      </a:r>
                      <a:r>
                        <a:rPr lang="en-GB" sz="1100" baseline="0" dirty="0">
                          <a:effectLst/>
                          <a:latin typeface="Century Gothic" panose="020B0502020202020204" pitchFamily="34" charset="0"/>
                        </a:rPr>
                        <a:t> to London, meets Dodger and is introduced to Fagin’s gang. </a:t>
                      </a:r>
                      <a:endParaRPr lang="en-GB" sz="1100" dirty="0">
                        <a:effectLst/>
                        <a:latin typeface="Century Gothic" panose="020B0502020202020204" pitchFamily="34" charset="0"/>
                        <a:ea typeface="Calibri"/>
                        <a:cs typeface="Times New Roman"/>
                      </a:endParaRPr>
                    </a:p>
                  </a:txBody>
                  <a:tcPr marL="36000" marR="36000" marT="18000" marB="1800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719321">
                <a:tc>
                  <a:txBody>
                    <a:bodyPr/>
                    <a:lstStyle/>
                    <a:p>
                      <a:pPr>
                        <a:lnSpc>
                          <a:spcPct val="100000"/>
                        </a:lnSpc>
                        <a:spcAft>
                          <a:spcPts val="0"/>
                        </a:spcAft>
                      </a:pPr>
                      <a:r>
                        <a:rPr lang="en-GB" sz="1100" dirty="0">
                          <a:effectLst/>
                          <a:latin typeface="Century Gothic" panose="020B0502020202020204" pitchFamily="34" charset="0"/>
                        </a:rPr>
                        <a:t>Oliver is taken out with the gang and is</a:t>
                      </a:r>
                      <a:r>
                        <a:rPr lang="en-GB" sz="1100" baseline="0" dirty="0">
                          <a:effectLst/>
                          <a:latin typeface="Century Gothic" panose="020B0502020202020204" pitchFamily="34" charset="0"/>
                        </a:rPr>
                        <a:t> horrified to see</a:t>
                      </a:r>
                      <a:r>
                        <a:rPr lang="en-GB" sz="1100" dirty="0">
                          <a:effectLst/>
                          <a:latin typeface="Century Gothic" panose="020B0502020202020204" pitchFamily="34" charset="0"/>
                        </a:rPr>
                        <a:t> Dodger steal a gentleman’s handkerchief</a:t>
                      </a:r>
                      <a:r>
                        <a:rPr lang="en-GB" sz="1100" baseline="0" dirty="0">
                          <a:effectLst/>
                          <a:latin typeface="Century Gothic" panose="020B0502020202020204" pitchFamily="34" charset="0"/>
                        </a:rPr>
                        <a:t>.  Oliver is wrongly arrested for the theft. </a:t>
                      </a:r>
                      <a:endParaRPr lang="en-GB" sz="1100" dirty="0">
                        <a:effectLst/>
                        <a:latin typeface="Century Gothic" panose="020B0502020202020204" pitchFamily="34" charset="0"/>
                        <a:ea typeface="Calibri"/>
                        <a:cs typeface="Times New Roman"/>
                      </a:endParaRPr>
                    </a:p>
                  </a:txBody>
                  <a:tcPr marL="36000" marR="36000" marT="18000" marB="1800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719321">
                <a:tc>
                  <a:txBody>
                    <a:bodyPr/>
                    <a:lstStyle/>
                    <a:p>
                      <a:pPr>
                        <a:lnSpc>
                          <a:spcPct val="100000"/>
                        </a:lnSpc>
                        <a:spcAft>
                          <a:spcPts val="0"/>
                        </a:spcAft>
                      </a:pPr>
                      <a:r>
                        <a:rPr lang="en-GB" sz="1100" dirty="0">
                          <a:effectLst/>
                          <a:latin typeface="Century Gothic" panose="020B0502020202020204" pitchFamily="34" charset="0"/>
                          <a:ea typeface="Calibri"/>
                          <a:cs typeface="Times New Roman"/>
                        </a:rPr>
                        <a:t>The gentleman,</a:t>
                      </a:r>
                      <a:r>
                        <a:rPr lang="en-GB" sz="1100" baseline="0" dirty="0">
                          <a:effectLst/>
                          <a:latin typeface="Century Gothic" panose="020B0502020202020204" pitchFamily="34" charset="0"/>
                          <a:ea typeface="Calibri"/>
                          <a:cs typeface="Times New Roman"/>
                        </a:rPr>
                        <a:t> </a:t>
                      </a:r>
                      <a:r>
                        <a:rPr lang="en-GB" sz="1100" dirty="0">
                          <a:effectLst/>
                          <a:latin typeface="Century Gothic" panose="020B0502020202020204" pitchFamily="34" charset="0"/>
                          <a:ea typeface="Calibri"/>
                          <a:cs typeface="Times New Roman"/>
                        </a:rPr>
                        <a:t>Mr.</a:t>
                      </a:r>
                      <a:r>
                        <a:rPr lang="en-GB" sz="1100" baseline="0" dirty="0">
                          <a:effectLst/>
                          <a:latin typeface="Century Gothic" panose="020B0502020202020204" pitchFamily="34" charset="0"/>
                          <a:ea typeface="Calibri"/>
                          <a:cs typeface="Times New Roman"/>
                        </a:rPr>
                        <a:t> Brownlow, takes pity on Oliver and takes him in.  The gang plot to get him back in case he reveals information about them. </a:t>
                      </a:r>
                      <a:endParaRPr lang="en-GB" sz="1100" dirty="0">
                        <a:effectLst/>
                        <a:latin typeface="Century Gothic" panose="020B0502020202020204" pitchFamily="34" charset="0"/>
                        <a:ea typeface="Calibri"/>
                        <a:cs typeface="Times New Roman"/>
                      </a:endParaRPr>
                    </a:p>
                  </a:txBody>
                  <a:tcPr marL="36000" marR="36000" marT="18000" marB="1800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77986">
                <a:tc>
                  <a:txBody>
                    <a:bodyPr/>
                    <a:lstStyle/>
                    <a:p>
                      <a:pPr>
                        <a:lnSpc>
                          <a:spcPct val="100000"/>
                        </a:lnSpc>
                        <a:spcAft>
                          <a:spcPts val="0"/>
                        </a:spcAft>
                      </a:pPr>
                      <a:r>
                        <a:rPr lang="en-GB" sz="1100" dirty="0">
                          <a:effectLst/>
                          <a:latin typeface="Century Gothic" panose="020B0502020202020204" pitchFamily="34" charset="0"/>
                        </a:rPr>
                        <a:t>Oliver is abducted by</a:t>
                      </a:r>
                      <a:r>
                        <a:rPr lang="en-GB" sz="1100" baseline="0" dirty="0">
                          <a:effectLst/>
                          <a:latin typeface="Century Gothic" panose="020B0502020202020204" pitchFamily="34" charset="0"/>
                        </a:rPr>
                        <a:t> the gang whilst running an errand for Mr. Brownlow.</a:t>
                      </a:r>
                      <a:endParaRPr lang="en-GB" sz="1100" dirty="0">
                        <a:effectLst/>
                        <a:latin typeface="Century Gothic" panose="020B0502020202020204" pitchFamily="34" charset="0"/>
                        <a:ea typeface="Calibri"/>
                        <a:cs typeface="Times New Roman"/>
                      </a:endParaRPr>
                    </a:p>
                  </a:txBody>
                  <a:tcPr marL="36000" marR="36000" marT="18000" marB="1800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889989">
                <a:tc>
                  <a:txBody>
                    <a:bodyPr/>
                    <a:lstStyle/>
                    <a:p>
                      <a:pPr>
                        <a:lnSpc>
                          <a:spcPct val="100000"/>
                        </a:lnSpc>
                        <a:spcAft>
                          <a:spcPts val="0"/>
                        </a:spcAft>
                      </a:pPr>
                      <a:r>
                        <a:rPr lang="en-GB" sz="1100" dirty="0">
                          <a:effectLst/>
                          <a:latin typeface="Century Gothic" panose="020B0502020202020204" pitchFamily="34" charset="0"/>
                        </a:rPr>
                        <a:t>Oliver is used by</a:t>
                      </a:r>
                      <a:r>
                        <a:rPr lang="en-GB" sz="1100" baseline="0" dirty="0">
                          <a:effectLst/>
                          <a:latin typeface="Century Gothic" panose="020B0502020202020204" pitchFamily="34" charset="0"/>
                        </a:rPr>
                        <a:t> Sikes in a burglary.  They fail and Sikes runs away.  Oliver is left behind but the people who live there feel sorry for him and look after him.  They are called Fred and Rose </a:t>
                      </a:r>
                      <a:r>
                        <a:rPr lang="en-GB" sz="1100" baseline="0" dirty="0" err="1">
                          <a:effectLst/>
                          <a:latin typeface="Century Gothic" panose="020B0502020202020204" pitchFamily="34" charset="0"/>
                        </a:rPr>
                        <a:t>Maylie</a:t>
                      </a:r>
                      <a:r>
                        <a:rPr lang="en-GB" sz="1100" baseline="0" dirty="0">
                          <a:effectLst/>
                          <a:latin typeface="Century Gothic" panose="020B0502020202020204" pitchFamily="34" charset="0"/>
                        </a:rPr>
                        <a:t>.</a:t>
                      </a:r>
                      <a:endParaRPr lang="en-GB" sz="1100" dirty="0">
                        <a:effectLst/>
                        <a:latin typeface="Century Gothic" panose="020B0502020202020204" pitchFamily="34" charset="0"/>
                        <a:ea typeface="Calibri"/>
                        <a:cs typeface="Times New Roman"/>
                      </a:endParaRPr>
                    </a:p>
                  </a:txBody>
                  <a:tcPr marL="36000" marR="36000" marT="18000" marB="1800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719321">
                <a:tc>
                  <a:txBody>
                    <a:bodyPr/>
                    <a:lstStyle/>
                    <a:p>
                      <a:pPr>
                        <a:lnSpc>
                          <a:spcPct val="100000"/>
                        </a:lnSpc>
                        <a:spcAft>
                          <a:spcPts val="0"/>
                        </a:spcAft>
                      </a:pPr>
                      <a:r>
                        <a:rPr lang="en-GB" sz="1100" dirty="0">
                          <a:effectLst/>
                          <a:latin typeface="Century Gothic" panose="020B0502020202020204" pitchFamily="34" charset="0"/>
                          <a:ea typeface="Calibri"/>
                          <a:cs typeface="Times New Roman"/>
                        </a:rPr>
                        <a:t>When Bill and Fagin</a:t>
                      </a:r>
                      <a:r>
                        <a:rPr lang="en-GB" sz="1100" baseline="0" dirty="0">
                          <a:effectLst/>
                          <a:latin typeface="Century Gothic" panose="020B0502020202020204" pitchFamily="34" charset="0"/>
                          <a:ea typeface="Calibri"/>
                          <a:cs typeface="Times New Roman"/>
                        </a:rPr>
                        <a:t> realise what has happened, they plot to catch Oliver again.  Nancy overhears and visits Mr. Brownlow to warn him. </a:t>
                      </a:r>
                      <a:endParaRPr lang="en-GB" sz="1100" dirty="0">
                        <a:effectLst/>
                        <a:latin typeface="Century Gothic" panose="020B0502020202020204" pitchFamily="34" charset="0"/>
                        <a:ea typeface="Calibri"/>
                        <a:cs typeface="Times New Roman"/>
                      </a:endParaRPr>
                    </a:p>
                  </a:txBody>
                  <a:tcPr marL="36000" marR="36000" marT="18000" marB="1800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719321">
                <a:tc>
                  <a:txBody>
                    <a:bodyPr/>
                    <a:lstStyle/>
                    <a:p>
                      <a:pPr>
                        <a:lnSpc>
                          <a:spcPct val="100000"/>
                        </a:lnSpc>
                        <a:spcAft>
                          <a:spcPts val="0"/>
                        </a:spcAft>
                      </a:pPr>
                      <a:r>
                        <a:rPr lang="en-GB" sz="1100" dirty="0">
                          <a:effectLst/>
                          <a:latin typeface="Century Gothic" panose="020B0502020202020204" pitchFamily="34" charset="0"/>
                        </a:rPr>
                        <a:t>Fagin tells</a:t>
                      </a:r>
                      <a:r>
                        <a:rPr lang="en-GB" sz="1100" baseline="0" dirty="0">
                          <a:effectLst/>
                          <a:latin typeface="Century Gothic" panose="020B0502020202020204" pitchFamily="34" charset="0"/>
                        </a:rPr>
                        <a:t> Bill about Nancy’s betrayal and Bill murders her.  Fagin is discovered and sent to prison and Bill dies trying to run away.</a:t>
                      </a:r>
                      <a:endParaRPr lang="en-GB" sz="1100" dirty="0">
                        <a:effectLst/>
                        <a:latin typeface="Century Gothic" panose="020B0502020202020204" pitchFamily="34" charset="0"/>
                        <a:ea typeface="Calibri"/>
                        <a:cs typeface="Times New Roman"/>
                      </a:endParaRPr>
                    </a:p>
                  </a:txBody>
                  <a:tcPr marL="36000" marR="36000" marT="18000" marB="1800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595276">
                <a:tc>
                  <a:txBody>
                    <a:bodyPr/>
                    <a:lstStyle/>
                    <a:p>
                      <a:pPr>
                        <a:lnSpc>
                          <a:spcPct val="100000"/>
                        </a:lnSpc>
                        <a:spcAft>
                          <a:spcPts val="0"/>
                        </a:spcAft>
                      </a:pPr>
                      <a:r>
                        <a:rPr lang="en-GB" sz="1100" dirty="0">
                          <a:effectLst/>
                          <a:latin typeface="Century Gothic" panose="020B0502020202020204" pitchFamily="34" charset="0"/>
                        </a:rPr>
                        <a:t>Oliver discovers who his parents were</a:t>
                      </a:r>
                      <a:r>
                        <a:rPr lang="en-GB" sz="1100" baseline="0" dirty="0">
                          <a:effectLst/>
                          <a:latin typeface="Century Gothic" panose="020B0502020202020204" pitchFamily="34" charset="0"/>
                        </a:rPr>
                        <a:t> and joins Mr. Brownlow and the </a:t>
                      </a:r>
                      <a:r>
                        <a:rPr lang="en-GB" sz="1100" baseline="0" dirty="0" err="1">
                          <a:effectLst/>
                          <a:latin typeface="Century Gothic" panose="020B0502020202020204" pitchFamily="34" charset="0"/>
                        </a:rPr>
                        <a:t>Maylies</a:t>
                      </a:r>
                      <a:r>
                        <a:rPr lang="en-GB" sz="1100" baseline="0" dirty="0">
                          <a:effectLst/>
                          <a:latin typeface="Century Gothic" panose="020B0502020202020204" pitchFamily="34" charset="0"/>
                        </a:rPr>
                        <a:t> to live happily ever after. </a:t>
                      </a:r>
                      <a:endParaRPr lang="en-GB" sz="1100" dirty="0">
                        <a:effectLst/>
                        <a:latin typeface="Century Gothic" panose="020B0502020202020204" pitchFamily="34" charset="0"/>
                        <a:ea typeface="Calibri"/>
                        <a:cs typeface="Times New Roman"/>
                      </a:endParaRPr>
                    </a:p>
                  </a:txBody>
                  <a:tcPr marL="36000" marR="36000" marT="18000" marB="1800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760786674"/>
              </p:ext>
            </p:extLst>
          </p:nvPr>
        </p:nvGraphicFramePr>
        <p:xfrm>
          <a:off x="6273781" y="1"/>
          <a:ext cx="3632219" cy="6858003"/>
        </p:xfrm>
        <a:graphic>
          <a:graphicData uri="http://schemas.openxmlformats.org/drawingml/2006/table">
            <a:tbl>
              <a:tblPr firstRow="1" bandRow="1">
                <a:tableStyleId>{2D5ABB26-0587-4C30-8999-92F81FD0307C}</a:tableStyleId>
              </a:tblPr>
              <a:tblGrid>
                <a:gridCol w="3632219">
                  <a:extLst>
                    <a:ext uri="{9D8B030D-6E8A-4147-A177-3AD203B41FA5}">
                      <a16:colId xmlns:a16="http://schemas.microsoft.com/office/drawing/2014/main" val="20000"/>
                    </a:ext>
                  </a:extLst>
                </a:gridCol>
              </a:tblGrid>
              <a:tr h="205714">
                <a:tc>
                  <a:txBody>
                    <a:bodyPr/>
                    <a:lstStyle/>
                    <a:p>
                      <a:pPr>
                        <a:lnSpc>
                          <a:spcPct val="100000"/>
                        </a:lnSpc>
                        <a:spcBef>
                          <a:spcPts val="0"/>
                        </a:spcBef>
                      </a:pPr>
                      <a:r>
                        <a:rPr lang="en-GB" sz="1100" b="1" dirty="0">
                          <a:solidFill>
                            <a:schemeClr val="bg1"/>
                          </a:solidFill>
                          <a:latin typeface="Century Gothic" panose="020B0502020202020204" pitchFamily="34" charset="0"/>
                        </a:rPr>
                        <a:t>Characters</a:t>
                      </a:r>
                    </a:p>
                  </a:txBody>
                  <a:tcPr marL="36000" marR="36000" marT="18000" marB="18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10000"/>
                  </a:ext>
                </a:extLst>
              </a:tr>
              <a:tr h="883102">
                <a:tc>
                  <a:txBody>
                    <a:bodyPr/>
                    <a:lstStyle/>
                    <a:p>
                      <a:pPr marL="0" lvl="0" indent="0" algn="l">
                        <a:lnSpc>
                          <a:spcPct val="100000"/>
                        </a:lnSpc>
                        <a:spcBef>
                          <a:spcPts val="0"/>
                        </a:spcBef>
                        <a:spcAft>
                          <a:spcPts val="0"/>
                        </a:spcAft>
                        <a:buFont typeface="+mj-lt"/>
                        <a:buNone/>
                      </a:pPr>
                      <a:r>
                        <a:rPr lang="en-GB" sz="1100" b="1">
                          <a:effectLst/>
                          <a:latin typeface="Century Gothic" panose="020B0502020202020204" pitchFamily="34" charset="0"/>
                        </a:rPr>
                        <a:t>Oliver</a:t>
                      </a:r>
                      <a:endParaRPr lang="en-GB" sz="1100" b="0" dirty="0">
                        <a:effectLst/>
                        <a:latin typeface="Century Gothic" panose="020B0502020202020204" pitchFamily="34" charset="0"/>
                        <a:cs typeface="Times New Roman"/>
                      </a:endParaRPr>
                    </a:p>
                    <a:p>
                      <a:pPr marL="0" lvl="0" indent="0" algn="l">
                        <a:lnSpc>
                          <a:spcPct val="100000"/>
                        </a:lnSpc>
                        <a:spcBef>
                          <a:spcPts val="0"/>
                        </a:spcBef>
                        <a:spcAft>
                          <a:spcPts val="0"/>
                        </a:spcAft>
                        <a:buFont typeface="+mj-lt"/>
                        <a:buNone/>
                      </a:pPr>
                      <a:r>
                        <a:rPr lang="en-GB" sz="1100" b="0" baseline="0" dirty="0">
                          <a:effectLst/>
                          <a:latin typeface="Century Gothic" panose="020B0502020202020204" pitchFamily="34" charset="0"/>
                          <a:cs typeface="Times New Roman"/>
                        </a:rPr>
                        <a:t>He is a ‘pale, thin’ orphan who is treated badly by almost everyone he meets.  He tries his best to be a good person and experiences ‘horror and alarm’ whenever he sees crimes being committed.</a:t>
                      </a:r>
                      <a:endParaRPr lang="en-GB" sz="1100" b="0" dirty="0">
                        <a:effectLst/>
                        <a:latin typeface="Century Gothic" panose="020B0502020202020204" pitchFamily="34" charset="0"/>
                      </a:endParaRPr>
                    </a:p>
                  </a:txBody>
                  <a:tcPr marL="36000" marR="36000" marT="18000" marB="18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94597">
                <a:tc>
                  <a:txBody>
                    <a:bodyPr/>
                    <a:lstStyle/>
                    <a:p>
                      <a:pPr marL="0" lvl="0" indent="0" algn="l">
                        <a:lnSpc>
                          <a:spcPct val="100000"/>
                        </a:lnSpc>
                        <a:spcBef>
                          <a:spcPts val="0"/>
                        </a:spcBef>
                        <a:spcAft>
                          <a:spcPts val="0"/>
                        </a:spcAft>
                        <a:buFont typeface="+mj-lt"/>
                        <a:buNone/>
                      </a:pPr>
                      <a:r>
                        <a:rPr lang="en-GB" sz="1100" b="1" dirty="0">
                          <a:effectLst/>
                          <a:latin typeface="Century Gothic" panose="020B0502020202020204" pitchFamily="34" charset="0"/>
                          <a:ea typeface="Calibri"/>
                          <a:cs typeface="Times New Roman"/>
                        </a:rPr>
                        <a:t>Mr. Bumble</a:t>
                      </a:r>
                    </a:p>
                    <a:p>
                      <a:pPr marL="0" lvl="0" indent="0" algn="l">
                        <a:lnSpc>
                          <a:spcPct val="100000"/>
                        </a:lnSpc>
                        <a:spcBef>
                          <a:spcPts val="0"/>
                        </a:spcBef>
                        <a:spcAft>
                          <a:spcPts val="0"/>
                        </a:spcAft>
                        <a:buFont typeface="+mj-lt"/>
                        <a:buNone/>
                      </a:pPr>
                      <a:r>
                        <a:rPr lang="en-GB" sz="1100" b="0" dirty="0">
                          <a:effectLst/>
                          <a:latin typeface="Century Gothic" panose="020B0502020202020204" pitchFamily="34" charset="0"/>
                          <a:ea typeface="Calibri"/>
                          <a:cs typeface="Times New Roman"/>
                        </a:rPr>
                        <a:t>The</a:t>
                      </a:r>
                      <a:r>
                        <a:rPr lang="en-GB" sz="1100" b="0" baseline="0" dirty="0">
                          <a:effectLst/>
                          <a:latin typeface="Century Gothic" panose="020B0502020202020204" pitchFamily="34" charset="0"/>
                          <a:ea typeface="Calibri"/>
                          <a:cs typeface="Times New Roman"/>
                        </a:rPr>
                        <a:t> man who runs the workhouse and gives Oliver his name.  He is ‘a fat man’ who enjoys power and doesn’t care about the people beneath him.</a:t>
                      </a:r>
                      <a:endParaRPr lang="en-GB" sz="1100" b="0" dirty="0">
                        <a:effectLst/>
                        <a:latin typeface="Century Gothic" panose="020B0502020202020204" pitchFamily="34" charset="0"/>
                        <a:ea typeface="Calibri"/>
                        <a:cs typeface="Times New Roman"/>
                      </a:endParaRPr>
                    </a:p>
                  </a:txBody>
                  <a:tcPr marL="36000" marR="36000" marT="18000" marB="18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8560009"/>
                  </a:ext>
                </a:extLst>
              </a:tr>
              <a:tr h="713755">
                <a:tc>
                  <a:txBody>
                    <a:bodyPr/>
                    <a:lstStyle/>
                    <a:p>
                      <a:pPr marL="0" lvl="0" indent="0" algn="l">
                        <a:lnSpc>
                          <a:spcPct val="100000"/>
                        </a:lnSpc>
                        <a:spcBef>
                          <a:spcPts val="0"/>
                        </a:spcBef>
                        <a:spcAft>
                          <a:spcPts val="0"/>
                        </a:spcAft>
                        <a:buFont typeface="+mj-lt"/>
                        <a:buNone/>
                      </a:pPr>
                      <a:r>
                        <a:rPr lang="en-GB" sz="1100" b="1" dirty="0">
                          <a:effectLst/>
                          <a:latin typeface="Century Gothic" panose="020B0502020202020204" pitchFamily="34" charset="0"/>
                          <a:ea typeface="Calibri"/>
                          <a:cs typeface="Times New Roman"/>
                        </a:rPr>
                        <a:t>Noah</a:t>
                      </a:r>
                      <a:r>
                        <a:rPr lang="en-GB" sz="1100" b="1" baseline="0" dirty="0">
                          <a:effectLst/>
                          <a:latin typeface="Century Gothic" panose="020B0502020202020204" pitchFamily="34" charset="0"/>
                          <a:ea typeface="Calibri"/>
                          <a:cs typeface="Times New Roman"/>
                        </a:rPr>
                        <a:t> </a:t>
                      </a:r>
                      <a:r>
                        <a:rPr lang="en-GB" sz="1100" b="1" baseline="0" dirty="0" err="1">
                          <a:effectLst/>
                          <a:latin typeface="Century Gothic" panose="020B0502020202020204" pitchFamily="34" charset="0"/>
                          <a:ea typeface="Calibri"/>
                          <a:cs typeface="Times New Roman"/>
                        </a:rPr>
                        <a:t>Claypole</a:t>
                      </a:r>
                      <a:endParaRPr lang="en-GB" sz="1100" b="1" baseline="0" dirty="0">
                        <a:effectLst/>
                        <a:latin typeface="Century Gothic" panose="020B0502020202020204" pitchFamily="34" charset="0"/>
                        <a:ea typeface="Calibri"/>
                        <a:cs typeface="Times New Roman"/>
                      </a:endParaRPr>
                    </a:p>
                    <a:p>
                      <a:pPr marL="0" lvl="0" indent="0" algn="l">
                        <a:lnSpc>
                          <a:spcPct val="100000"/>
                        </a:lnSpc>
                        <a:spcBef>
                          <a:spcPts val="0"/>
                        </a:spcBef>
                        <a:spcAft>
                          <a:spcPts val="0"/>
                        </a:spcAft>
                        <a:buFont typeface="+mj-lt"/>
                        <a:buNone/>
                      </a:pPr>
                      <a:r>
                        <a:rPr lang="en-GB" sz="1100" b="0" baseline="0" dirty="0">
                          <a:effectLst/>
                          <a:latin typeface="Century Gothic" panose="020B0502020202020204" pitchFamily="34" charset="0"/>
                          <a:ea typeface="Calibri"/>
                          <a:cs typeface="Times New Roman"/>
                        </a:rPr>
                        <a:t>A ‘malicious and ill-conditioned’ boy who bullies Oliver at the undertakers.  He eventually runs away to London and joins the same gang as Oliver.  </a:t>
                      </a:r>
                    </a:p>
                  </a:txBody>
                  <a:tcPr marL="36000" marR="36000" marT="18000" marB="18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26442745"/>
                  </a:ext>
                </a:extLst>
              </a:tr>
              <a:tr h="893742">
                <a:tc>
                  <a:txBody>
                    <a:bodyPr/>
                    <a:lstStyle/>
                    <a:p>
                      <a:pPr marL="0" lvl="0" indent="0" algn="l">
                        <a:lnSpc>
                          <a:spcPct val="100000"/>
                        </a:lnSpc>
                        <a:spcBef>
                          <a:spcPts val="0"/>
                        </a:spcBef>
                        <a:spcAft>
                          <a:spcPts val="0"/>
                        </a:spcAft>
                        <a:buFont typeface="+mj-lt"/>
                        <a:buNone/>
                      </a:pPr>
                      <a:r>
                        <a:rPr lang="en-GB" sz="1100" b="1" dirty="0">
                          <a:effectLst/>
                          <a:latin typeface="Century Gothic" panose="020B0502020202020204" pitchFamily="34" charset="0"/>
                        </a:rPr>
                        <a:t>Fagin</a:t>
                      </a:r>
                      <a:endParaRPr lang="en-GB" sz="1100" b="0" dirty="0">
                        <a:effectLst/>
                        <a:latin typeface="Century Gothic" panose="020B0502020202020204" pitchFamily="34" charset="0"/>
                      </a:endParaRPr>
                    </a:p>
                    <a:p>
                      <a:pPr marL="0" lvl="0" indent="0" algn="l">
                        <a:lnSpc>
                          <a:spcPct val="100000"/>
                        </a:lnSpc>
                        <a:spcBef>
                          <a:spcPts val="0"/>
                        </a:spcBef>
                        <a:spcAft>
                          <a:spcPts val="0"/>
                        </a:spcAft>
                        <a:buFont typeface="+mj-lt"/>
                        <a:buNone/>
                      </a:pPr>
                      <a:r>
                        <a:rPr lang="en-GB" sz="1100" b="0" dirty="0">
                          <a:effectLst/>
                          <a:latin typeface="Century Gothic" panose="020B0502020202020204" pitchFamily="34" charset="0"/>
                        </a:rPr>
                        <a:t>A</a:t>
                      </a:r>
                      <a:r>
                        <a:rPr lang="en-GB" sz="1100" b="0" baseline="0" dirty="0">
                          <a:effectLst/>
                          <a:latin typeface="Century Gothic" panose="020B0502020202020204" pitchFamily="34" charset="0"/>
                        </a:rPr>
                        <a:t>n old man who runs the gang of pickpockets.  He seems kind but his ‘villainous-looking and repulsive face’ reflects his selfish nature as he gets young boys to do his dirty work for him.    </a:t>
                      </a:r>
                      <a:endParaRPr lang="en-GB" sz="1100" b="1" dirty="0">
                        <a:effectLst/>
                        <a:latin typeface="Century Gothic" panose="020B0502020202020204" pitchFamily="34" charset="0"/>
                      </a:endParaRPr>
                    </a:p>
                  </a:txBody>
                  <a:tcPr marL="36000" marR="36000" marT="18000" marB="18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713755">
                <a:tc>
                  <a:txBody>
                    <a:bodyPr/>
                    <a:lstStyle/>
                    <a:p>
                      <a:pPr marL="0" lvl="0" indent="0" algn="l">
                        <a:lnSpc>
                          <a:spcPct val="100000"/>
                        </a:lnSpc>
                        <a:spcBef>
                          <a:spcPts val="0"/>
                        </a:spcBef>
                        <a:spcAft>
                          <a:spcPts val="0"/>
                        </a:spcAft>
                        <a:buFont typeface="+mj-lt"/>
                        <a:buNone/>
                      </a:pPr>
                      <a:r>
                        <a:rPr lang="en-GB" sz="1100" b="1" dirty="0">
                          <a:effectLst/>
                          <a:latin typeface="Century Gothic" panose="020B0502020202020204" pitchFamily="34" charset="0"/>
                        </a:rPr>
                        <a:t>Jack Dawkins</a:t>
                      </a:r>
                      <a:r>
                        <a:rPr lang="en-GB" sz="1100" b="1" baseline="0" dirty="0">
                          <a:effectLst/>
                          <a:latin typeface="Century Gothic" panose="020B0502020202020204" pitchFamily="34" charset="0"/>
                        </a:rPr>
                        <a:t> (The Artful Dodger)</a:t>
                      </a:r>
                      <a:endParaRPr lang="en-GB" sz="1100" b="1" dirty="0">
                        <a:effectLst/>
                        <a:latin typeface="Century Gothic" panose="020B0502020202020204" pitchFamily="34" charset="0"/>
                      </a:endParaRPr>
                    </a:p>
                    <a:p>
                      <a:pPr marL="0" lvl="0" indent="0" algn="l">
                        <a:lnSpc>
                          <a:spcPct val="100000"/>
                        </a:lnSpc>
                        <a:spcBef>
                          <a:spcPts val="0"/>
                        </a:spcBef>
                        <a:spcAft>
                          <a:spcPts val="0"/>
                        </a:spcAft>
                        <a:buFont typeface="+mj-lt"/>
                        <a:buNone/>
                      </a:pPr>
                      <a:r>
                        <a:rPr lang="en-GB" sz="1100" dirty="0">
                          <a:effectLst/>
                          <a:latin typeface="Century Gothic" panose="020B0502020202020204" pitchFamily="34" charset="0"/>
                        </a:rPr>
                        <a:t>A</a:t>
                      </a:r>
                      <a:r>
                        <a:rPr lang="en-GB" sz="1100" baseline="0" dirty="0">
                          <a:effectLst/>
                          <a:latin typeface="Century Gothic" panose="020B0502020202020204" pitchFamily="34" charset="0"/>
                        </a:rPr>
                        <a:t> young boy who introduces Oliver to Fagin’s gang who has ‘all the airs and manners of a man’.  He’s confident and cunning.</a:t>
                      </a:r>
                      <a:endParaRPr lang="en-GB" sz="1100" dirty="0">
                        <a:effectLst/>
                        <a:latin typeface="Century Gothic" panose="020B0502020202020204" pitchFamily="34" charset="0"/>
                      </a:endParaRPr>
                    </a:p>
                  </a:txBody>
                  <a:tcPr marL="36000" marR="36000" marT="18000" marB="18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6778082"/>
                  </a:ext>
                </a:extLst>
              </a:tr>
              <a:tr h="713755">
                <a:tc>
                  <a:txBody>
                    <a:bodyPr/>
                    <a:lstStyle/>
                    <a:p>
                      <a:pPr marL="0" lvl="0" indent="0" algn="l">
                        <a:lnSpc>
                          <a:spcPct val="100000"/>
                        </a:lnSpc>
                        <a:spcBef>
                          <a:spcPts val="0"/>
                        </a:spcBef>
                        <a:spcAft>
                          <a:spcPts val="0"/>
                        </a:spcAft>
                        <a:buFont typeface="+mj-lt"/>
                        <a:buNone/>
                      </a:pPr>
                      <a:r>
                        <a:rPr lang="en-GB" sz="1100" b="1" dirty="0">
                          <a:effectLst/>
                          <a:latin typeface="Century Gothic" panose="020B0502020202020204" pitchFamily="34" charset="0"/>
                        </a:rPr>
                        <a:t>Bill Sikes</a:t>
                      </a:r>
                    </a:p>
                    <a:p>
                      <a:pPr marL="0" lvl="0" indent="0" algn="l">
                        <a:lnSpc>
                          <a:spcPct val="100000"/>
                        </a:lnSpc>
                        <a:spcBef>
                          <a:spcPts val="0"/>
                        </a:spcBef>
                        <a:spcAft>
                          <a:spcPts val="0"/>
                        </a:spcAft>
                        <a:buFont typeface="+mj-lt"/>
                        <a:buNone/>
                      </a:pPr>
                      <a:r>
                        <a:rPr lang="en-GB" sz="1100" dirty="0">
                          <a:effectLst/>
                          <a:latin typeface="Century Gothic" panose="020B0502020202020204" pitchFamily="34" charset="0"/>
                          <a:ea typeface="+mn-ea"/>
                          <a:cs typeface="+mn-cs"/>
                        </a:rPr>
                        <a:t>A</a:t>
                      </a:r>
                      <a:r>
                        <a:rPr lang="en-GB" sz="1100" baseline="0" dirty="0">
                          <a:effectLst/>
                          <a:latin typeface="Century Gothic" panose="020B0502020202020204" pitchFamily="34" charset="0"/>
                          <a:ea typeface="+mn-ea"/>
                          <a:cs typeface="+mn-cs"/>
                        </a:rPr>
                        <a:t> ’rough man’ who has been a criminal for many years.  He beats his dog viciously and brutally kills his girlfriend, Nancy.  </a:t>
                      </a:r>
                      <a:endParaRPr lang="en-GB" sz="1100" dirty="0">
                        <a:effectLst/>
                        <a:latin typeface="Century Gothic" panose="020B0502020202020204" pitchFamily="34" charset="0"/>
                        <a:ea typeface="Calibri"/>
                        <a:cs typeface="Times New Roman"/>
                      </a:endParaRPr>
                    </a:p>
                  </a:txBody>
                  <a:tcPr marL="36000" marR="36000" marT="18000" marB="18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887134">
                <a:tc>
                  <a:txBody>
                    <a:bodyPr/>
                    <a:lstStyle/>
                    <a:p>
                      <a:pPr marL="0" lvl="0" indent="0" algn="l">
                        <a:lnSpc>
                          <a:spcPct val="100000"/>
                        </a:lnSpc>
                        <a:spcBef>
                          <a:spcPts val="0"/>
                        </a:spcBef>
                        <a:spcAft>
                          <a:spcPts val="0"/>
                        </a:spcAft>
                        <a:buFont typeface="+mj-lt"/>
                        <a:buNone/>
                      </a:pPr>
                      <a:r>
                        <a:rPr lang="en-GB" sz="1100" b="1" dirty="0">
                          <a:effectLst/>
                          <a:latin typeface="Century Gothic" panose="020B0502020202020204" pitchFamily="34" charset="0"/>
                        </a:rPr>
                        <a:t>Nancy</a:t>
                      </a:r>
                    </a:p>
                    <a:p>
                      <a:pPr marL="0" lvl="0" indent="0" algn="l">
                        <a:lnSpc>
                          <a:spcPct val="100000"/>
                        </a:lnSpc>
                        <a:spcBef>
                          <a:spcPts val="0"/>
                        </a:spcBef>
                        <a:spcAft>
                          <a:spcPts val="0"/>
                        </a:spcAft>
                        <a:buFont typeface="+mj-lt"/>
                        <a:buNone/>
                      </a:pPr>
                      <a:r>
                        <a:rPr lang="en-GB" sz="1100" dirty="0">
                          <a:effectLst/>
                          <a:latin typeface="Century Gothic" panose="020B0502020202020204" pitchFamily="34" charset="0"/>
                        </a:rPr>
                        <a:t>Bill’s girlfriend</a:t>
                      </a:r>
                      <a:r>
                        <a:rPr lang="en-GB" sz="1100" baseline="0" dirty="0">
                          <a:effectLst/>
                          <a:latin typeface="Century Gothic" panose="020B0502020202020204" pitchFamily="34" charset="0"/>
                        </a:rPr>
                        <a:t> who risks her life to help Oliver escape from the gang.  She loves Bill even though he treats her abusively and she feels guilty about the life of crime she has led.</a:t>
                      </a:r>
                      <a:endParaRPr lang="en-GB" sz="1100" dirty="0">
                        <a:effectLst/>
                        <a:latin typeface="Century Gothic" panose="020B0502020202020204" pitchFamily="34" charset="0"/>
                        <a:ea typeface="Calibri"/>
                        <a:cs typeface="Times New Roman"/>
                      </a:endParaRPr>
                    </a:p>
                  </a:txBody>
                  <a:tcPr marL="36000" marR="36000" marT="18000" marB="18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1052449">
                <a:tc>
                  <a:txBody>
                    <a:bodyPr/>
                    <a:lstStyle/>
                    <a:p>
                      <a:pPr marL="0" lvl="0" indent="0" algn="l">
                        <a:lnSpc>
                          <a:spcPct val="100000"/>
                        </a:lnSpc>
                        <a:spcBef>
                          <a:spcPts val="0"/>
                        </a:spcBef>
                        <a:spcAft>
                          <a:spcPts val="0"/>
                        </a:spcAft>
                        <a:buFont typeface="+mj-lt"/>
                        <a:buNone/>
                      </a:pPr>
                      <a:r>
                        <a:rPr lang="en-GB" sz="1100" b="1" dirty="0">
                          <a:effectLst/>
                          <a:latin typeface="Century Gothic" panose="020B0502020202020204" pitchFamily="34" charset="0"/>
                          <a:ea typeface="Calibri"/>
                          <a:cs typeface="Times New Roman"/>
                        </a:rPr>
                        <a:t>Mr. Brownlow</a:t>
                      </a:r>
                    </a:p>
                    <a:p>
                      <a:pPr marL="0" lvl="0" indent="0" algn="l">
                        <a:lnSpc>
                          <a:spcPct val="100000"/>
                        </a:lnSpc>
                        <a:spcBef>
                          <a:spcPts val="0"/>
                        </a:spcBef>
                        <a:spcAft>
                          <a:spcPts val="0"/>
                        </a:spcAft>
                        <a:buFont typeface="+mj-lt"/>
                        <a:buNone/>
                      </a:pPr>
                      <a:r>
                        <a:rPr lang="en-GB" sz="1100" b="0" dirty="0">
                          <a:effectLst/>
                          <a:latin typeface="Century Gothic" panose="020B0502020202020204" pitchFamily="34" charset="0"/>
                          <a:ea typeface="Calibri"/>
                          <a:cs typeface="Times New Roman"/>
                        </a:rPr>
                        <a:t>A wealthy</a:t>
                      </a:r>
                      <a:r>
                        <a:rPr lang="en-GB" sz="1100" b="0" baseline="0" dirty="0">
                          <a:effectLst/>
                          <a:latin typeface="Century Gothic" panose="020B0502020202020204" pitchFamily="34" charset="0"/>
                          <a:ea typeface="Calibri"/>
                          <a:cs typeface="Times New Roman"/>
                        </a:rPr>
                        <a:t> older gentleman who takes Oliver in and looks after him.  He believes in Oliver’s goodness even when it looks like Oliver has stolen from him and eventually finds out the truth about Oliver’s parents.  </a:t>
                      </a:r>
                      <a:endParaRPr lang="en-GB" sz="1100" b="0" dirty="0">
                        <a:effectLst/>
                        <a:latin typeface="Century Gothic" panose="020B0502020202020204" pitchFamily="34" charset="0"/>
                        <a:ea typeface="Calibri"/>
                        <a:cs typeface="Times New Roman"/>
                      </a:endParaRPr>
                    </a:p>
                  </a:txBody>
                  <a:tcPr marL="36000" marR="36000" marT="18000" marB="18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99449025"/>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304686563"/>
              </p:ext>
            </p:extLst>
          </p:nvPr>
        </p:nvGraphicFramePr>
        <p:xfrm>
          <a:off x="2980706" y="4572632"/>
          <a:ext cx="3293074" cy="2285367"/>
        </p:xfrm>
        <a:graphic>
          <a:graphicData uri="http://schemas.openxmlformats.org/drawingml/2006/table">
            <a:tbl>
              <a:tblPr firstRow="1" bandRow="1">
                <a:tableStyleId>{2D5ABB26-0587-4C30-8999-92F81FD0307C}</a:tableStyleId>
              </a:tblPr>
              <a:tblGrid>
                <a:gridCol w="3293074">
                  <a:extLst>
                    <a:ext uri="{9D8B030D-6E8A-4147-A177-3AD203B41FA5}">
                      <a16:colId xmlns:a16="http://schemas.microsoft.com/office/drawing/2014/main" val="20001"/>
                    </a:ext>
                  </a:extLst>
                </a:gridCol>
              </a:tblGrid>
              <a:tr h="248026">
                <a:tc>
                  <a:txBody>
                    <a:bodyPr/>
                    <a:lstStyle/>
                    <a:p>
                      <a:pPr>
                        <a:lnSpc>
                          <a:spcPct val="100000"/>
                        </a:lnSpc>
                        <a:spcBef>
                          <a:spcPts val="0"/>
                        </a:spcBef>
                      </a:pPr>
                      <a:r>
                        <a:rPr lang="en-GB" sz="1100" b="1" dirty="0">
                          <a:solidFill>
                            <a:schemeClr val="bg1"/>
                          </a:solidFill>
                          <a:latin typeface="Century Gothic" panose="020B0502020202020204" pitchFamily="34" charset="0"/>
                        </a:rPr>
                        <a:t>Background information</a:t>
                      </a:r>
                    </a:p>
                  </a:txBody>
                  <a:tcPr marL="36000" marR="36000" marT="18000" marB="1800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10000"/>
                  </a:ext>
                </a:extLst>
              </a:tr>
              <a:tr h="248026">
                <a:tc>
                  <a:txBody>
                    <a:bodyPr/>
                    <a:lstStyle/>
                    <a:p>
                      <a:pPr marL="0" lvl="0" indent="0" algn="l">
                        <a:lnSpc>
                          <a:spcPct val="100000"/>
                        </a:lnSpc>
                        <a:spcBef>
                          <a:spcPts val="0"/>
                        </a:spcBef>
                        <a:spcAft>
                          <a:spcPts val="0"/>
                        </a:spcAft>
                        <a:buFont typeface="+mj-lt"/>
                        <a:buNone/>
                      </a:pPr>
                      <a:r>
                        <a:rPr lang="en-GB" sz="1100" dirty="0">
                          <a:effectLst/>
                          <a:latin typeface="Century Gothic" panose="020B0502020202020204" pitchFamily="34" charset="0"/>
                          <a:ea typeface="Calibri"/>
                          <a:cs typeface="Times New Roman"/>
                        </a:rPr>
                        <a:t>‘Oliver Twist’ was written in 1837-39.</a:t>
                      </a:r>
                    </a:p>
                  </a:txBody>
                  <a:tcPr marL="36000" marR="36000" marT="18000" marB="1800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480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effectLst/>
                          <a:latin typeface="Century Gothic" panose="020B0502020202020204" pitchFamily="34" charset="0"/>
                        </a:rPr>
                        <a:t>It was written by Charles Dickens.</a:t>
                      </a:r>
                      <a:endParaRPr lang="en-GB" sz="1100" dirty="0">
                        <a:effectLst/>
                        <a:latin typeface="Century Gothic" panose="020B0502020202020204" pitchFamily="34" charset="0"/>
                        <a:ea typeface="Calibri"/>
                        <a:cs typeface="Times New Roman"/>
                      </a:endParaRPr>
                    </a:p>
                  </a:txBody>
                  <a:tcPr marL="36000" marR="36000" marT="18000" marB="1800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5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effectLst/>
                          <a:latin typeface="Century Gothic" panose="020B0502020202020204" pitchFamily="34" charset="0"/>
                          <a:ea typeface="Calibri"/>
                          <a:cs typeface="Times New Roman"/>
                        </a:rPr>
                        <a:t>In was</a:t>
                      </a:r>
                      <a:r>
                        <a:rPr lang="en-GB" sz="1100" baseline="0" dirty="0">
                          <a:effectLst/>
                          <a:latin typeface="Century Gothic" panose="020B0502020202020204" pitchFamily="34" charset="0"/>
                          <a:ea typeface="Calibri"/>
                          <a:cs typeface="Times New Roman"/>
                        </a:rPr>
                        <a:t> published chapter by chapter in a periodical (magazine). </a:t>
                      </a:r>
                      <a:endParaRPr lang="en-GB" sz="1100" dirty="0">
                        <a:effectLst/>
                        <a:latin typeface="Century Gothic" panose="020B0502020202020204" pitchFamily="34" charset="0"/>
                        <a:ea typeface="Calibri"/>
                        <a:cs typeface="Times New Roman"/>
                      </a:endParaRPr>
                    </a:p>
                  </a:txBody>
                  <a:tcPr marL="36000" marR="36000" marT="18000" marB="1800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452208">
                <a:tc>
                  <a:txBody>
                    <a:bodyPr/>
                    <a:lstStyle/>
                    <a:p>
                      <a:pPr marL="0" lvl="0" indent="0" algn="l">
                        <a:lnSpc>
                          <a:spcPct val="100000"/>
                        </a:lnSpc>
                        <a:spcBef>
                          <a:spcPts val="0"/>
                        </a:spcBef>
                        <a:spcAft>
                          <a:spcPts val="0"/>
                        </a:spcAft>
                        <a:buFont typeface="+mj-lt"/>
                        <a:buNone/>
                      </a:pPr>
                      <a:r>
                        <a:rPr lang="en-GB" sz="1100" dirty="0">
                          <a:effectLst/>
                          <a:latin typeface="Century Gothic" panose="020B0502020202020204" pitchFamily="34" charset="0"/>
                          <a:ea typeface="Calibri"/>
                          <a:cs typeface="Times New Roman"/>
                        </a:rPr>
                        <a:t>Charles Dickens had</a:t>
                      </a:r>
                      <a:r>
                        <a:rPr lang="en-GB" sz="1100" baseline="0" dirty="0">
                          <a:effectLst/>
                          <a:latin typeface="Century Gothic" panose="020B0502020202020204" pitchFamily="34" charset="0"/>
                          <a:ea typeface="Calibri"/>
                          <a:cs typeface="Times New Roman"/>
                        </a:rPr>
                        <a:t> to work in harsh conditions as a child when his father was sent to prison.  </a:t>
                      </a:r>
                      <a:endParaRPr lang="en-GB" sz="1100" dirty="0">
                        <a:effectLst/>
                        <a:latin typeface="Century Gothic" panose="020B0502020202020204" pitchFamily="34" charset="0"/>
                        <a:ea typeface="Calibri"/>
                        <a:cs typeface="Times New Roman"/>
                      </a:endParaRPr>
                    </a:p>
                  </a:txBody>
                  <a:tcPr marL="36000" marR="36000" marT="18000" marB="1800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713929">
                <a:tc>
                  <a:txBody>
                    <a:bodyPr/>
                    <a:lstStyle/>
                    <a:p>
                      <a:pPr marL="0" lvl="0" indent="0" algn="l">
                        <a:lnSpc>
                          <a:spcPct val="100000"/>
                        </a:lnSpc>
                        <a:spcBef>
                          <a:spcPts val="0"/>
                        </a:spcBef>
                        <a:spcAft>
                          <a:spcPts val="0"/>
                        </a:spcAft>
                        <a:buFont typeface="+mj-lt"/>
                        <a:buNone/>
                      </a:pPr>
                      <a:r>
                        <a:rPr lang="en-GB" sz="1100" dirty="0">
                          <a:effectLst/>
                          <a:latin typeface="Century Gothic" panose="020B0502020202020204" pitchFamily="34" charset="0"/>
                          <a:ea typeface="Calibri"/>
                          <a:cs typeface="Times New Roman"/>
                        </a:rPr>
                        <a:t>Dickens</a:t>
                      </a:r>
                      <a:r>
                        <a:rPr lang="en-GB" sz="1100" baseline="0" dirty="0">
                          <a:effectLst/>
                          <a:latin typeface="Century Gothic" panose="020B0502020202020204" pitchFamily="34" charset="0"/>
                          <a:ea typeface="Calibri"/>
                          <a:cs typeface="Times New Roman"/>
                        </a:rPr>
                        <a:t> wanted to criticise a new change to The Poor Law which happened in 1834 and created more workhouses and show how hard life was for poor people.</a:t>
                      </a:r>
                      <a:endParaRPr lang="en-GB" sz="1100" dirty="0">
                        <a:effectLst/>
                        <a:latin typeface="Century Gothic" panose="020B0502020202020204" pitchFamily="34" charset="0"/>
                        <a:ea typeface="Calibri"/>
                        <a:cs typeface="Times New Roman"/>
                      </a:endParaRPr>
                    </a:p>
                  </a:txBody>
                  <a:tcPr marL="36000" marR="36000" marT="18000" marB="1800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3048077285"/>
              </p:ext>
            </p:extLst>
          </p:nvPr>
        </p:nvGraphicFramePr>
        <p:xfrm>
          <a:off x="2980706" y="1"/>
          <a:ext cx="3293074" cy="4595584"/>
        </p:xfrm>
        <a:graphic>
          <a:graphicData uri="http://schemas.openxmlformats.org/drawingml/2006/table">
            <a:tbl>
              <a:tblPr firstRow="1" bandRow="1">
                <a:tableStyleId>{2D5ABB26-0587-4C30-8999-92F81FD0307C}</a:tableStyleId>
              </a:tblPr>
              <a:tblGrid>
                <a:gridCol w="3293074">
                  <a:extLst>
                    <a:ext uri="{9D8B030D-6E8A-4147-A177-3AD203B41FA5}">
                      <a16:colId xmlns:a16="http://schemas.microsoft.com/office/drawing/2014/main" val="20000"/>
                    </a:ext>
                  </a:extLst>
                </a:gridCol>
              </a:tblGrid>
              <a:tr h="197619">
                <a:tc>
                  <a:txBody>
                    <a:bodyPr/>
                    <a:lstStyle/>
                    <a:p>
                      <a:pPr>
                        <a:lnSpc>
                          <a:spcPct val="100000"/>
                        </a:lnSpc>
                        <a:spcBef>
                          <a:spcPts val="0"/>
                        </a:spcBef>
                      </a:pPr>
                      <a:r>
                        <a:rPr lang="en-GB" sz="1100" b="1" dirty="0">
                          <a:solidFill>
                            <a:schemeClr val="bg1"/>
                          </a:solidFill>
                          <a:latin typeface="Century Gothic" panose="020B0502020202020204" pitchFamily="34" charset="0"/>
                        </a:rPr>
                        <a:t>Key words</a:t>
                      </a:r>
                    </a:p>
                  </a:txBody>
                  <a:tcPr marL="36000" marR="36000" marT="18000" marB="18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10000"/>
                  </a:ext>
                </a:extLst>
              </a:tr>
              <a:tr h="685669">
                <a:tc>
                  <a:txBody>
                    <a:bodyPr/>
                    <a:lstStyle/>
                    <a:p>
                      <a:pPr marL="0" lvl="0" indent="0" algn="l">
                        <a:lnSpc>
                          <a:spcPct val="100000"/>
                        </a:lnSpc>
                        <a:spcBef>
                          <a:spcPts val="0"/>
                        </a:spcBef>
                        <a:spcAft>
                          <a:spcPts val="0"/>
                        </a:spcAft>
                        <a:buFont typeface="+mj-lt"/>
                        <a:buNone/>
                      </a:pPr>
                      <a:r>
                        <a:rPr lang="en-GB" sz="1100" b="1" dirty="0">
                          <a:effectLst/>
                          <a:latin typeface="Century Gothic" panose="020B0502020202020204" pitchFamily="34" charset="0"/>
                        </a:rPr>
                        <a:t>morality – </a:t>
                      </a:r>
                      <a:r>
                        <a:rPr lang="en-GB" sz="1100" b="0" dirty="0">
                          <a:effectLst/>
                          <a:latin typeface="Century Gothic" panose="020B0502020202020204" pitchFamily="34" charset="0"/>
                        </a:rPr>
                        <a:t>a code</a:t>
                      </a:r>
                      <a:r>
                        <a:rPr lang="en-GB" sz="1100" b="0" baseline="0" dirty="0">
                          <a:effectLst/>
                          <a:latin typeface="Century Gothic" panose="020B0502020202020204" pitchFamily="34" charset="0"/>
                        </a:rPr>
                        <a:t> of right and wrong.  People who try to be good can be called </a:t>
                      </a:r>
                      <a:r>
                        <a:rPr lang="en-GB" sz="1100" b="1" baseline="0" dirty="0">
                          <a:effectLst/>
                          <a:latin typeface="Century Gothic" panose="020B0502020202020204" pitchFamily="34" charset="0"/>
                        </a:rPr>
                        <a:t>moral</a:t>
                      </a:r>
                      <a:r>
                        <a:rPr lang="en-GB" sz="1100" b="0" baseline="0" dirty="0">
                          <a:effectLst/>
                          <a:latin typeface="Century Gothic" panose="020B0502020202020204" pitchFamily="34" charset="0"/>
                        </a:rPr>
                        <a:t> and people who do bad things can be called </a:t>
                      </a:r>
                      <a:r>
                        <a:rPr lang="en-GB" sz="1100" b="1" baseline="0" dirty="0">
                          <a:effectLst/>
                          <a:latin typeface="Century Gothic" panose="020B0502020202020204" pitchFamily="34" charset="0"/>
                        </a:rPr>
                        <a:t>immoral.</a:t>
                      </a:r>
                      <a:endParaRPr lang="en-GB" sz="1100" dirty="0">
                        <a:effectLst/>
                        <a:latin typeface="Century Gothic" panose="020B0502020202020204" pitchFamily="34" charset="0"/>
                      </a:endParaRPr>
                    </a:p>
                  </a:txBody>
                  <a:tcPr marL="36000" marR="36000" marT="18000" marB="18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522985">
                <a:tc>
                  <a:txBody>
                    <a:bodyPr/>
                    <a:lstStyle/>
                    <a:p>
                      <a:pPr marL="0" lvl="0" indent="0" algn="l">
                        <a:lnSpc>
                          <a:spcPct val="100000"/>
                        </a:lnSpc>
                        <a:spcBef>
                          <a:spcPts val="0"/>
                        </a:spcBef>
                        <a:spcAft>
                          <a:spcPts val="0"/>
                        </a:spcAft>
                        <a:buFont typeface="+mj-lt"/>
                        <a:buNone/>
                      </a:pPr>
                      <a:r>
                        <a:rPr lang="en-GB" sz="1100" b="1" dirty="0">
                          <a:effectLst/>
                          <a:latin typeface="Century Gothic" panose="020B0502020202020204" pitchFamily="34" charset="0"/>
                        </a:rPr>
                        <a:t>vulnerable – </a:t>
                      </a:r>
                      <a:r>
                        <a:rPr lang="en-GB" sz="1100" b="0" dirty="0">
                          <a:effectLst/>
                          <a:latin typeface="Century Gothic" panose="020B0502020202020204" pitchFamily="34" charset="0"/>
                        </a:rPr>
                        <a:t>in</a:t>
                      </a:r>
                      <a:r>
                        <a:rPr lang="en-GB" sz="1100" b="0" baseline="0" dirty="0">
                          <a:effectLst/>
                          <a:latin typeface="Century Gothic" panose="020B0502020202020204" pitchFamily="34" charset="0"/>
                        </a:rPr>
                        <a:t> a situation in which you could be easily harmed.  People living on the streets are </a:t>
                      </a:r>
                      <a:r>
                        <a:rPr lang="en-GB" sz="1100" b="1" baseline="0" dirty="0">
                          <a:effectLst/>
                          <a:latin typeface="Century Gothic" panose="020B0502020202020204" pitchFamily="34" charset="0"/>
                        </a:rPr>
                        <a:t>vulnerable.</a:t>
                      </a:r>
                      <a:endParaRPr lang="en-GB" sz="1100" b="1" dirty="0">
                        <a:effectLst/>
                        <a:latin typeface="Century Gothic" panose="020B0502020202020204" pitchFamily="34" charset="0"/>
                      </a:endParaRPr>
                    </a:p>
                  </a:txBody>
                  <a:tcPr marL="36000" marR="36000" marT="18000" marB="18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97619">
                <a:tc>
                  <a:txBody>
                    <a:bodyPr/>
                    <a:lstStyle/>
                    <a:p>
                      <a:pPr marL="0" lvl="0" indent="0" algn="l">
                        <a:lnSpc>
                          <a:spcPct val="100000"/>
                        </a:lnSpc>
                        <a:spcBef>
                          <a:spcPts val="0"/>
                        </a:spcBef>
                        <a:spcAft>
                          <a:spcPts val="0"/>
                        </a:spcAft>
                        <a:buFont typeface="+mj-lt"/>
                        <a:buNone/>
                      </a:pPr>
                      <a:r>
                        <a:rPr lang="en-GB" sz="1100" b="1" dirty="0">
                          <a:effectLst/>
                          <a:latin typeface="Century Gothic" panose="020B0502020202020204" pitchFamily="34" charset="0"/>
                        </a:rPr>
                        <a:t>brutal –</a:t>
                      </a:r>
                      <a:r>
                        <a:rPr lang="en-GB" sz="1100" b="0" dirty="0">
                          <a:effectLst/>
                          <a:latin typeface="Century Gothic" panose="020B0502020202020204" pitchFamily="34" charset="0"/>
                        </a:rPr>
                        <a:t> very</a:t>
                      </a:r>
                      <a:r>
                        <a:rPr lang="en-GB" sz="1100" b="0" baseline="0" dirty="0">
                          <a:effectLst/>
                          <a:latin typeface="Century Gothic" panose="020B0502020202020204" pitchFamily="34" charset="0"/>
                        </a:rPr>
                        <a:t> violent or cruel.  </a:t>
                      </a:r>
                      <a:endParaRPr lang="en-GB" sz="1100" dirty="0">
                        <a:effectLst/>
                        <a:latin typeface="Century Gothic" panose="020B0502020202020204" pitchFamily="34" charset="0"/>
                        <a:ea typeface="Calibri"/>
                        <a:cs typeface="Times New Roman"/>
                      </a:endParaRPr>
                    </a:p>
                  </a:txBody>
                  <a:tcPr marL="36000" marR="36000" marT="18000" marB="18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522985">
                <a:tc>
                  <a:txBody>
                    <a:bodyPr/>
                    <a:lstStyle/>
                    <a:p>
                      <a:pPr marL="0" lvl="0" indent="0" algn="l">
                        <a:lnSpc>
                          <a:spcPct val="100000"/>
                        </a:lnSpc>
                        <a:spcBef>
                          <a:spcPts val="0"/>
                        </a:spcBef>
                        <a:spcAft>
                          <a:spcPts val="0"/>
                        </a:spcAft>
                        <a:buFont typeface="+mj-lt"/>
                        <a:buNone/>
                      </a:pPr>
                      <a:r>
                        <a:rPr lang="en-GB" sz="1100" b="1" dirty="0">
                          <a:effectLst/>
                          <a:latin typeface="Century Gothic" panose="020B0502020202020204" pitchFamily="34" charset="0"/>
                          <a:ea typeface="Calibri"/>
                          <a:cs typeface="Times New Roman"/>
                        </a:rPr>
                        <a:t>corrupt –</a:t>
                      </a:r>
                      <a:r>
                        <a:rPr lang="en-GB" sz="1100" b="0" baseline="0" dirty="0">
                          <a:effectLst/>
                          <a:latin typeface="Century Gothic" panose="020B0502020202020204" pitchFamily="34" charset="0"/>
                          <a:ea typeface="Calibri"/>
                          <a:cs typeface="Times New Roman"/>
                        </a:rPr>
                        <a:t> a word used to describe a person who uses their power in a dishonest </a:t>
                      </a:r>
                      <a:r>
                        <a:rPr lang="en-GB" sz="1100" b="0" baseline="0">
                          <a:effectLst/>
                          <a:latin typeface="Century Gothic" panose="020B0502020202020204" pitchFamily="34" charset="0"/>
                          <a:ea typeface="Calibri"/>
                          <a:cs typeface="Times New Roman"/>
                        </a:rPr>
                        <a:t>or illegal way </a:t>
                      </a:r>
                      <a:r>
                        <a:rPr lang="en-GB" sz="1100" b="0" baseline="0" dirty="0">
                          <a:effectLst/>
                          <a:latin typeface="Century Gothic" panose="020B0502020202020204" pitchFamily="34" charset="0"/>
                          <a:ea typeface="Calibri"/>
                          <a:cs typeface="Times New Roman"/>
                        </a:rPr>
                        <a:t>in order to make life better for themselves.</a:t>
                      </a:r>
                      <a:endParaRPr lang="en-GB" sz="1100" b="0" dirty="0">
                        <a:effectLst/>
                        <a:latin typeface="Century Gothic" panose="020B0502020202020204" pitchFamily="34" charset="0"/>
                        <a:ea typeface="Calibri"/>
                        <a:cs typeface="Times New Roman"/>
                      </a:endParaRPr>
                    </a:p>
                  </a:txBody>
                  <a:tcPr marL="36000" marR="36000" marT="18000" marB="18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60302">
                <a:tc>
                  <a:txBody>
                    <a:bodyPr/>
                    <a:lstStyle/>
                    <a:p>
                      <a:pPr marL="0" lvl="0" indent="0" algn="l">
                        <a:lnSpc>
                          <a:spcPct val="100000"/>
                        </a:lnSpc>
                        <a:spcBef>
                          <a:spcPts val="0"/>
                        </a:spcBef>
                        <a:spcAft>
                          <a:spcPts val="0"/>
                        </a:spcAft>
                        <a:buFont typeface="+mj-lt"/>
                        <a:buNone/>
                      </a:pPr>
                      <a:r>
                        <a:rPr lang="en-GB" sz="1100" b="1" dirty="0">
                          <a:effectLst/>
                          <a:latin typeface="Century Gothic" panose="020B0502020202020204" pitchFamily="34" charset="0"/>
                          <a:ea typeface="Calibri"/>
                          <a:cs typeface="Times New Roman"/>
                        </a:rPr>
                        <a:t>villain – </a:t>
                      </a:r>
                      <a:r>
                        <a:rPr lang="en-GB" sz="1100" b="0" dirty="0">
                          <a:effectLst/>
                          <a:latin typeface="Century Gothic" panose="020B0502020202020204" pitchFamily="34" charset="0"/>
                          <a:ea typeface="Calibri"/>
                          <a:cs typeface="Times New Roman"/>
                        </a:rPr>
                        <a:t>a ‘</a:t>
                      </a:r>
                      <a:r>
                        <a:rPr lang="en-GB" sz="1100" b="0">
                          <a:effectLst/>
                          <a:latin typeface="Century Gothic" panose="020B0502020202020204" pitchFamily="34" charset="0"/>
                          <a:ea typeface="Calibri"/>
                          <a:cs typeface="Times New Roman"/>
                        </a:rPr>
                        <a:t>baddie’</a:t>
                      </a:r>
                      <a:r>
                        <a:rPr lang="en-GB" sz="1100" b="0" baseline="0">
                          <a:effectLst/>
                          <a:latin typeface="Century Gothic" panose="020B0502020202020204" pitchFamily="34" charset="0"/>
                          <a:ea typeface="Calibri"/>
                          <a:cs typeface="Times New Roman"/>
                        </a:rPr>
                        <a:t> </a:t>
                      </a:r>
                      <a:r>
                        <a:rPr lang="en-GB" sz="1100" b="0">
                          <a:effectLst/>
                          <a:latin typeface="Century Gothic" panose="020B0502020202020204" pitchFamily="34" charset="0"/>
                          <a:ea typeface="Calibri"/>
                          <a:cs typeface="Times New Roman"/>
                        </a:rPr>
                        <a:t>who </a:t>
                      </a:r>
                      <a:r>
                        <a:rPr lang="en-GB" sz="1100" b="0" dirty="0">
                          <a:effectLst/>
                          <a:latin typeface="Century Gothic" panose="020B0502020202020204" pitchFamily="34" charset="0"/>
                          <a:ea typeface="Calibri"/>
                          <a:cs typeface="Times New Roman"/>
                        </a:rPr>
                        <a:t>harms other people or breaks the law to get what they want.</a:t>
                      </a:r>
                    </a:p>
                  </a:txBody>
                  <a:tcPr marL="36000" marR="36000" marT="18000" marB="18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197619">
                <a:tc>
                  <a:txBody>
                    <a:bodyPr/>
                    <a:lstStyle/>
                    <a:p>
                      <a:pPr marL="0" lvl="0" indent="0" algn="l">
                        <a:lnSpc>
                          <a:spcPct val="100000"/>
                        </a:lnSpc>
                        <a:spcBef>
                          <a:spcPts val="0"/>
                        </a:spcBef>
                        <a:spcAft>
                          <a:spcPts val="0"/>
                        </a:spcAft>
                        <a:buFont typeface="+mj-lt"/>
                        <a:buNone/>
                      </a:pPr>
                      <a:r>
                        <a:rPr lang="en-GB" sz="1100" b="1" dirty="0">
                          <a:effectLst/>
                          <a:latin typeface="Century Gothic" panose="020B0502020202020204" pitchFamily="34" charset="0"/>
                          <a:ea typeface="Calibri"/>
                          <a:cs typeface="Times New Roman"/>
                        </a:rPr>
                        <a:t>malicious –</a:t>
                      </a:r>
                      <a:r>
                        <a:rPr lang="en-GB" sz="1100" b="0" baseline="0" dirty="0">
                          <a:effectLst/>
                          <a:latin typeface="Century Gothic" panose="020B0502020202020204" pitchFamily="34" charset="0"/>
                          <a:ea typeface="Calibri"/>
                          <a:cs typeface="Times New Roman"/>
                        </a:rPr>
                        <a:t> meant to hurt or upset someone. </a:t>
                      </a:r>
                      <a:endParaRPr lang="en-GB" sz="1100" dirty="0">
                        <a:effectLst/>
                        <a:latin typeface="Century Gothic" panose="020B0502020202020204" pitchFamily="34" charset="0"/>
                        <a:ea typeface="Calibri"/>
                        <a:cs typeface="Times New Roman"/>
                      </a:endParaRPr>
                    </a:p>
                  </a:txBody>
                  <a:tcPr marL="36000" marR="36000" marT="18000" marB="18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71046">
                <a:tc>
                  <a:txBody>
                    <a:bodyPr/>
                    <a:lstStyle/>
                    <a:p>
                      <a:pPr marL="0" lvl="0" indent="0" algn="l">
                        <a:lnSpc>
                          <a:spcPct val="100000"/>
                        </a:lnSpc>
                        <a:spcBef>
                          <a:spcPts val="0"/>
                        </a:spcBef>
                        <a:spcAft>
                          <a:spcPts val="0"/>
                        </a:spcAft>
                        <a:buFont typeface="+mj-lt"/>
                        <a:buNone/>
                      </a:pPr>
                      <a:r>
                        <a:rPr lang="en-GB" sz="1100" b="1" dirty="0">
                          <a:effectLst/>
                          <a:latin typeface="Century Gothic" panose="020B0502020202020204" pitchFamily="34" charset="0"/>
                          <a:ea typeface="Calibri"/>
                          <a:cs typeface="Times New Roman"/>
                        </a:rPr>
                        <a:t>victim –</a:t>
                      </a:r>
                      <a:r>
                        <a:rPr lang="en-GB" sz="1100" b="0" baseline="0" dirty="0">
                          <a:effectLst/>
                          <a:latin typeface="Century Gothic" panose="020B0502020202020204" pitchFamily="34" charset="0"/>
                          <a:ea typeface="Calibri"/>
                          <a:cs typeface="Times New Roman"/>
                        </a:rPr>
                        <a:t> someone who has been harmed, often by </a:t>
                      </a:r>
                      <a:r>
                        <a:rPr lang="en-GB" sz="1100" b="0" baseline="0">
                          <a:effectLst/>
                          <a:latin typeface="Century Gothic" panose="020B0502020202020204" pitchFamily="34" charset="0"/>
                          <a:ea typeface="Calibri"/>
                          <a:cs typeface="Times New Roman"/>
                        </a:rPr>
                        <a:t>other people.</a:t>
                      </a:r>
                      <a:endParaRPr lang="en-GB" sz="1100" b="1" dirty="0">
                        <a:effectLst/>
                        <a:latin typeface="Century Gothic" panose="020B0502020202020204" pitchFamily="34" charset="0"/>
                        <a:ea typeface="Calibri"/>
                        <a:cs typeface="Times New Roman"/>
                      </a:endParaRPr>
                    </a:p>
                  </a:txBody>
                  <a:tcPr marL="36000" marR="36000" marT="18000" marB="18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0898941"/>
                  </a:ext>
                </a:extLst>
              </a:tr>
              <a:tr h="360302">
                <a:tc>
                  <a:txBody>
                    <a:bodyPr/>
                    <a:lstStyle/>
                    <a:p>
                      <a:pPr marL="0" lvl="0" indent="0" algn="l">
                        <a:lnSpc>
                          <a:spcPct val="100000"/>
                        </a:lnSpc>
                        <a:spcBef>
                          <a:spcPts val="0"/>
                        </a:spcBef>
                        <a:spcAft>
                          <a:spcPts val="0"/>
                        </a:spcAft>
                        <a:buFont typeface="+mj-lt"/>
                        <a:buNone/>
                      </a:pPr>
                      <a:r>
                        <a:rPr lang="en-GB" sz="1100" b="1" dirty="0">
                          <a:effectLst/>
                          <a:latin typeface="Century Gothic" panose="020B0502020202020204" pitchFamily="34" charset="0"/>
                          <a:ea typeface="Calibri"/>
                          <a:cs typeface="Times New Roman"/>
                        </a:rPr>
                        <a:t>naïve – </a:t>
                      </a:r>
                      <a:r>
                        <a:rPr lang="en-GB" sz="1100" b="0" dirty="0">
                          <a:effectLst/>
                          <a:latin typeface="Century Gothic" panose="020B0502020202020204" pitchFamily="34" charset="0"/>
                          <a:ea typeface="Calibri"/>
                          <a:cs typeface="Times New Roman"/>
                        </a:rPr>
                        <a:t>If someone is naïve if they don’t have experience of how complicated life can be and therefore trust people too much. </a:t>
                      </a:r>
                    </a:p>
                  </a:txBody>
                  <a:tcPr marL="36000" marR="36000" marT="18000" marB="18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4481016"/>
                  </a:ext>
                </a:extLst>
              </a:tr>
              <a:tr h="360302">
                <a:tc>
                  <a:txBody>
                    <a:bodyPr/>
                    <a:lstStyle/>
                    <a:p>
                      <a:pPr marL="0" lvl="0" indent="0" algn="l">
                        <a:lnSpc>
                          <a:spcPct val="100000"/>
                        </a:lnSpc>
                        <a:spcBef>
                          <a:spcPts val="0"/>
                        </a:spcBef>
                        <a:spcAft>
                          <a:spcPts val="0"/>
                        </a:spcAft>
                        <a:buFont typeface="+mj-lt"/>
                        <a:buNone/>
                      </a:pPr>
                      <a:r>
                        <a:rPr lang="en-GB" sz="1100" b="1" dirty="0">
                          <a:effectLst/>
                          <a:latin typeface="Century Gothic" panose="020B0502020202020204" pitchFamily="34" charset="0"/>
                          <a:ea typeface="Calibri"/>
                          <a:cs typeface="Times New Roman"/>
                        </a:rPr>
                        <a:t>society – </a:t>
                      </a:r>
                      <a:r>
                        <a:rPr lang="en-GB" sz="1100" b="0" dirty="0">
                          <a:effectLst/>
                          <a:latin typeface="Century Gothic" panose="020B0502020202020204" pitchFamily="34" charset="0"/>
                          <a:ea typeface="Calibri"/>
                          <a:cs typeface="Times New Roman"/>
                        </a:rPr>
                        <a:t>the</a:t>
                      </a:r>
                      <a:r>
                        <a:rPr lang="en-GB" sz="1100" b="0" baseline="0" dirty="0">
                          <a:effectLst/>
                          <a:latin typeface="Century Gothic" panose="020B0502020202020204" pitchFamily="34" charset="0"/>
                          <a:ea typeface="Calibri"/>
                          <a:cs typeface="Times New Roman"/>
                        </a:rPr>
                        <a:t> people who live in a certain area.  This could be a country, town or small group.  </a:t>
                      </a:r>
                      <a:endParaRPr lang="en-GB" sz="1100" b="1" dirty="0">
                        <a:effectLst/>
                        <a:latin typeface="Century Gothic" panose="020B0502020202020204" pitchFamily="34" charset="0"/>
                        <a:ea typeface="Calibri"/>
                        <a:cs typeface="Times New Roman"/>
                      </a:endParaRPr>
                    </a:p>
                  </a:txBody>
                  <a:tcPr marL="36000" marR="36000" marT="18000" marB="18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63268857"/>
                  </a:ext>
                </a:extLst>
              </a:tr>
              <a:tr h="547504">
                <a:tc>
                  <a:txBody>
                    <a:bodyPr/>
                    <a:lstStyle/>
                    <a:p>
                      <a:pPr marL="0" lvl="0" indent="0" algn="l">
                        <a:lnSpc>
                          <a:spcPct val="100000"/>
                        </a:lnSpc>
                        <a:spcBef>
                          <a:spcPts val="0"/>
                        </a:spcBef>
                        <a:spcAft>
                          <a:spcPts val="0"/>
                        </a:spcAft>
                        <a:buFont typeface="+mj-lt"/>
                        <a:buNone/>
                      </a:pPr>
                      <a:r>
                        <a:rPr lang="en-GB" sz="1100" b="1" dirty="0">
                          <a:effectLst/>
                          <a:latin typeface="Century Gothic" panose="020B0502020202020204" pitchFamily="34" charset="0"/>
                          <a:ea typeface="Calibri"/>
                          <a:cs typeface="Times New Roman"/>
                        </a:rPr>
                        <a:t>workhouse – </a:t>
                      </a:r>
                      <a:r>
                        <a:rPr lang="en-GB" sz="1100" b="0" dirty="0">
                          <a:effectLst/>
                          <a:latin typeface="Century Gothic" panose="020B0502020202020204" pitchFamily="34" charset="0"/>
                          <a:ea typeface="Calibri"/>
                          <a:cs typeface="Times New Roman"/>
                        </a:rPr>
                        <a:t>a place where people who couldn’t support themselves were sent to live and work.</a:t>
                      </a:r>
                    </a:p>
                  </a:txBody>
                  <a:tcPr marL="36000" marR="36000" marT="18000" marB="1800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44992474"/>
                  </a:ext>
                </a:extLst>
              </a:tr>
            </a:tbl>
          </a:graphicData>
        </a:graphic>
      </p:graphicFrame>
      <p:sp>
        <p:nvSpPr>
          <p:cNvPr id="13" name="TextBox 12"/>
          <p:cNvSpPr txBox="1"/>
          <p:nvPr/>
        </p:nvSpPr>
        <p:spPr>
          <a:xfrm>
            <a:off x="-83128" y="-53950"/>
            <a:ext cx="3479469" cy="300082"/>
          </a:xfrm>
          <a:prstGeom prst="rect">
            <a:avLst/>
          </a:prstGeom>
          <a:noFill/>
        </p:spPr>
        <p:txBody>
          <a:bodyPr wrap="square" rtlCol="0">
            <a:spAutoFit/>
          </a:bodyPr>
          <a:lstStyle/>
          <a:p>
            <a:r>
              <a:rPr lang="en-GB" sz="1350" b="1" u="sng" dirty="0">
                <a:latin typeface="Century Gothic" panose="020B0502020202020204" pitchFamily="34" charset="0"/>
              </a:rPr>
              <a:t>‘Oliver Twist’: Knowledge Organiser</a:t>
            </a:r>
          </a:p>
        </p:txBody>
      </p:sp>
    </p:spTree>
    <p:extLst>
      <p:ext uri="{BB962C8B-B14F-4D97-AF65-F5344CB8AC3E}">
        <p14:creationId xmlns:p14="http://schemas.microsoft.com/office/powerpoint/2010/main" val="1575146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83fb9998-045c-444d-97fa-27ad4b0d546a">
      <UserInfo>
        <DisplayName/>
        <AccountId xsi:nil="true"/>
        <AccountType/>
      </UserInfo>
    </SharedWithUsers>
    <lcf76f155ced4ddcb4097134ff3c332f xmlns="62f8f949-2ef5-4a7c-8848-08acaea5e5c4">
      <Terms xmlns="http://schemas.microsoft.com/office/infopath/2007/PartnerControls"/>
    </lcf76f155ced4ddcb4097134ff3c332f>
    <TaxCatchAll xmlns="83fb9998-045c-444d-97fa-27ad4b0d546a"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3ECADEC51A0B5419894CDF8052A7B26" ma:contentTypeVersion="8" ma:contentTypeDescription="Create a new document." ma:contentTypeScope="" ma:versionID="8c4e4ebc79e153659192ee812f7b753e">
  <xsd:schema xmlns:xsd="http://www.w3.org/2001/XMLSchema" xmlns:xs="http://www.w3.org/2001/XMLSchema" xmlns:p="http://schemas.microsoft.com/office/2006/metadata/properties" xmlns:ns2="83fb9998-045c-444d-97fa-27ad4b0d546a" xmlns:ns3="5a3e49aa-4861-4e10-bc0e-748f360a4f4f" xmlns:ns4="01283a42-bb87-4745-9006-2cc7636ccf52" xmlns:ns5="cb98c509-f8b5-46bb-936f-dd94602841f3" xmlns:ns6="62f8f949-2ef5-4a7c-8848-08acaea5e5c4" targetNamespace="http://schemas.microsoft.com/office/2006/metadata/properties" ma:root="true" ma:fieldsID="8363364ca3b1359a1208dd7b8b9e6384" ns2:_="" ns3:_="" ns4:_="" ns5:_="" ns6:_="">
    <xsd:import namespace="83fb9998-045c-444d-97fa-27ad4b0d546a"/>
    <xsd:import namespace="5a3e49aa-4861-4e10-bc0e-748f360a4f4f"/>
    <xsd:import namespace="01283a42-bb87-4745-9006-2cc7636ccf52"/>
    <xsd:import namespace="cb98c509-f8b5-46bb-936f-dd94602841f3"/>
    <xsd:import namespace="62f8f949-2ef5-4a7c-8848-08acaea5e5c4"/>
    <xsd:element name="properties">
      <xsd:complexType>
        <xsd:sequence>
          <xsd:element name="documentManagement">
            <xsd:complexType>
              <xsd:all>
                <xsd:element ref="ns2:SharedWithUsers" minOccurs="0"/>
                <xsd:element ref="ns3:SharedWithDetails" minOccurs="0"/>
                <xsd:element ref="ns3:LastSharedByUser" minOccurs="0"/>
                <xsd:element ref="ns3:LastSharedByTime" minOccurs="0"/>
                <xsd:element ref="ns4:MediaServiceMetadata" minOccurs="0"/>
                <xsd:element ref="ns4:MediaServiceFastMetadata" minOccurs="0"/>
                <xsd:element ref="ns4:MediaServiceDateTaken" minOccurs="0"/>
                <xsd:element ref="ns5:MediaServiceAutoTags" minOccurs="0"/>
                <xsd:element ref="ns5:MediaServiceOCR" minOccurs="0"/>
                <xsd:element ref="ns6:MediaServiceAutoKeyPoints" minOccurs="0"/>
                <xsd:element ref="ns6:MediaServiceKeyPoints" minOccurs="0"/>
                <xsd:element ref="ns6:MediaLengthInSeconds" minOccurs="0"/>
                <xsd:element ref="ns6:lcf76f155ced4ddcb4097134ff3c332f" minOccurs="0"/>
                <xsd:element ref="ns2:TaxCatchAll" minOccurs="0"/>
                <xsd:element ref="ns6:MediaServiceGenerationTime" minOccurs="0"/>
                <xsd:element ref="ns6: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fb9998-045c-444d-97fa-27ad4b0d546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TaxCatchAll" ma:index="22" nillable="true" ma:displayName="Taxonomy Catch All Column" ma:hidden="true" ma:list="{5c3de996-777b-4982-bf4d-323a2a7ade48}" ma:internalName="TaxCatchAll" ma:showField="CatchAllData" ma:web="83fb9998-045c-444d-97fa-27ad4b0d546a">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a3e49aa-4861-4e10-bc0e-748f360a4f4f" elementFormDefault="qualified">
    <xsd:import namespace="http://schemas.microsoft.com/office/2006/documentManagement/types"/>
    <xsd:import namespace="http://schemas.microsoft.com/office/infopath/2007/PartnerControls"/>
    <xsd:element name="SharedWithDetails" ma:index="9" nillable="true" ma:displayName="Shared With Details" ma:internalName="SharedWithDetails" ma:readOnly="true">
      <xsd:simpleType>
        <xsd:restriction base="dms:Note">
          <xsd:maxLength value="255"/>
        </xsd:restriction>
      </xsd:simpleType>
    </xsd:element>
    <xsd:element name="LastSharedByUser" ma:index="10" nillable="true" ma:displayName="Last Shared By User" ma:internalName="LastSharedByUser" ma:readOnly="true">
      <xsd:simpleType>
        <xsd:restriction base="dms:Note">
          <xsd:maxLength value="255"/>
        </xsd:restriction>
      </xsd:simpleType>
    </xsd:element>
    <xsd:element name="LastSharedByTime" ma:index="11" nillable="true" ma:displayName="Last Shared By Time"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01283a42-bb87-4745-9006-2cc7636ccf52"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b98c509-f8b5-46bb-936f-dd94602841f3" elementFormDefault="qualified">
    <xsd:import namespace="http://schemas.microsoft.com/office/2006/documentManagement/types"/>
    <xsd:import namespace="http://schemas.microsoft.com/office/infopath/2007/PartnerControls"/>
    <xsd:element name="MediaServiceAutoTags" ma:index="15" nillable="true" ma:displayName="MediaServiceAutoTags" ma:internalName="MediaServiceAutoTags"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2f8f949-2ef5-4a7c-8848-08acaea5e5c4" elementFormDefault="qualified">
    <xsd:import namespace="http://schemas.microsoft.com/office/2006/documentManagement/types"/>
    <xsd:import namespace="http://schemas.microsoft.com/office/infopath/2007/PartnerControls"/>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fa3be15d-62ab-4747-9cca-abaedad99e2c" ma:termSetId="09814cd3-568e-fe90-9814-8d621ff8fb84" ma:anchorId="fba54fb3-c3e1-fe81-a776-ca4b69148c4d" ma:open="true" ma:isKeyword="false">
      <xsd:complexType>
        <xsd:sequence>
          <xsd:element ref="pc:Terms" minOccurs="0" maxOccurs="1"/>
        </xsd:sequence>
      </xsd:complexType>
    </xsd:element>
    <xsd:element name="MediaServiceGenerationTime" ma:index="23" nillable="true" ma:displayName="MediaServiceGenerationTime" ma:hidden="true" ma:internalName="MediaServiceGenerationTime" ma:readOnly="true">
      <xsd:simpleType>
        <xsd:restriction base="dms:Text"/>
      </xsd:simpleType>
    </xsd:element>
    <xsd:element name="MediaServiceEventHashCode" ma:index="24"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ED06CCD-EA3B-4D62-B440-EEE7EB37AF76}">
  <ds:schemaRefs>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b64db6f3-d8b6-4520-ae13-60ac2c110106"/>
    <ds:schemaRef ds:uri="http://purl.org/dc/terms/"/>
    <ds:schemaRef ds:uri="http://schemas.microsoft.com/office/infopath/2007/PartnerControls"/>
    <ds:schemaRef ds:uri="http://purl.org/dc/dcmitype/"/>
    <ds:schemaRef ds:uri="66eb2665-5259-4d07-aae6-d909f8d4f955"/>
    <ds:schemaRef ds:uri="9c6500c0-19b7-4dc1-a957-fb6bf8f5f217"/>
    <ds:schemaRef ds:uri="http://www.w3.org/XML/1998/namespace"/>
  </ds:schemaRefs>
</ds:datastoreItem>
</file>

<file path=customXml/itemProps2.xml><?xml version="1.0" encoding="utf-8"?>
<ds:datastoreItem xmlns:ds="http://schemas.openxmlformats.org/officeDocument/2006/customXml" ds:itemID="{469F9553-5DAF-4279-A727-7E8FD5F586FF}"/>
</file>

<file path=customXml/itemProps3.xml><?xml version="1.0" encoding="utf-8"?>
<ds:datastoreItem xmlns:ds="http://schemas.openxmlformats.org/officeDocument/2006/customXml" ds:itemID="{774A1F27-6CF4-4634-B345-23A090B9370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16374</TotalTime>
  <Words>828</Words>
  <Application>Microsoft Office PowerPoint</Application>
  <PresentationFormat>A4 Paper (210x297 mm)</PresentationFormat>
  <Paragraphs>46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Times New Roman</vt:lpstr>
      <vt:lpstr>Office Theme</vt:lpstr>
      <vt:lpstr>PowerPoint Presentation</vt:lpstr>
    </vt:vector>
  </TitlesOfParts>
  <Company>ARK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Wallace</dc:creator>
  <cp:lastModifiedBy>Claudia Parkes</cp:lastModifiedBy>
  <cp:revision>40</cp:revision>
  <cp:lastPrinted>2017-06-14T10:49:23Z</cp:lastPrinted>
  <dcterms:created xsi:type="dcterms:W3CDTF">2016-04-26T17:09:39Z</dcterms:created>
  <dcterms:modified xsi:type="dcterms:W3CDTF">2018-09-24T15:38:01Z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0x01010003ECADEC51A0B5419894CDF8052A7B26</vt:lpwstr>
  </property>
</Properties>
</file>