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 snapToObjects="1">
      <p:cViewPr varScale="1">
        <p:scale>
          <a:sx n="77" d="100"/>
          <a:sy n="77" d="100"/>
        </p:scale>
        <p:origin x="427" y="7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AB2B5-EA29-4B3F-9321-076DCB314BC6}" type="datetimeFigureOut">
              <a:rPr lang="en-GB" smtClean="0"/>
              <a:t>13/12/2016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7B000-9921-4778-880F-A66021D0F6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500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AB2B5-EA29-4B3F-9321-076DCB314BC6}" type="datetimeFigureOut">
              <a:rPr lang="en-GB" smtClean="0"/>
              <a:t>13/12/2016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7B000-9921-4778-880F-A66021D0F6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7843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AB2B5-EA29-4B3F-9321-076DCB314BC6}" type="datetimeFigureOut">
              <a:rPr lang="en-GB" smtClean="0"/>
              <a:t>13/12/2016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7B000-9921-4778-880F-A66021D0F6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3192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AB2B5-EA29-4B3F-9321-076DCB314BC6}" type="datetimeFigureOut">
              <a:rPr lang="en-GB" smtClean="0"/>
              <a:t>13/12/2016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7B000-9921-4778-880F-A66021D0F6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3391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AB2B5-EA29-4B3F-9321-076DCB314BC6}" type="datetimeFigureOut">
              <a:rPr lang="en-GB" smtClean="0"/>
              <a:t>13/12/2016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7B000-9921-4778-880F-A66021D0F6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943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AB2B5-EA29-4B3F-9321-076DCB314BC6}" type="datetimeFigureOut">
              <a:rPr lang="en-GB" smtClean="0"/>
              <a:t>13/12/2016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7B000-9921-4778-880F-A66021D0F6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2336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AB2B5-EA29-4B3F-9321-076DCB314BC6}" type="datetimeFigureOut">
              <a:rPr lang="en-GB" smtClean="0"/>
              <a:t>13/12/2016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7B000-9921-4778-880F-A66021D0F6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4974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AB2B5-EA29-4B3F-9321-076DCB314BC6}" type="datetimeFigureOut">
              <a:rPr lang="en-GB" smtClean="0"/>
              <a:t>13/12/2016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7B000-9921-4778-880F-A66021D0F6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070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AB2B5-EA29-4B3F-9321-076DCB314BC6}" type="datetimeFigureOut">
              <a:rPr lang="en-GB" smtClean="0"/>
              <a:t>13/12/2016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7B000-9921-4778-880F-A66021D0F6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1586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AB2B5-EA29-4B3F-9321-076DCB314BC6}" type="datetimeFigureOut">
              <a:rPr lang="en-GB" smtClean="0"/>
              <a:t>13/12/2016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7B000-9921-4778-880F-A66021D0F6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3456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AB2B5-EA29-4B3F-9321-076DCB314BC6}" type="datetimeFigureOut">
              <a:rPr lang="en-GB" smtClean="0"/>
              <a:t>13/12/2016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7B000-9921-4778-880F-A66021D0F6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1039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2AB2B5-EA29-4B3F-9321-076DCB314BC6}" type="datetimeFigureOut">
              <a:rPr lang="en-GB" smtClean="0"/>
              <a:t>13/12/2016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27B000-9921-4778-880F-A66021D0F6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8065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8621384"/>
              </p:ext>
            </p:extLst>
          </p:nvPr>
        </p:nvGraphicFramePr>
        <p:xfrm>
          <a:off x="-2" y="399528"/>
          <a:ext cx="3744000" cy="645847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32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707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11118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Chapter breakdown</a:t>
                      </a:r>
                    </a:p>
                  </a:txBody>
                  <a:tcPr marL="36000" marR="36000" marT="18000" marB="1800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785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050" b="1" dirty="0"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36000" marR="36000" marT="18000" marB="1800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On a bitter day,</a:t>
                      </a:r>
                      <a:r>
                        <a:rPr lang="en-GB" sz="1050" baseline="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GB" sz="105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Jane</a:t>
                      </a:r>
                      <a:r>
                        <a:rPr lang="en-GB" sz="1050" baseline="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is curled up with a book when her cousin, John Reed, discovers her and hits her. She fights back and is sent to the red-room.</a:t>
                      </a:r>
                      <a:endParaRPr lang="en-GB" sz="105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36000" marR="36000" marT="18000" marB="18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89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050" b="1" dirty="0"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36000" marR="36000" marT="18000" marB="1800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Jane</a:t>
                      </a:r>
                      <a:r>
                        <a:rPr lang="en-GB" sz="1050" baseline="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is locked in the red-room. She sits in turmoil until she hears and sees something odd. She begs to be let out. She faints.</a:t>
                      </a:r>
                      <a:endParaRPr lang="en-GB" sz="105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36000" marR="36000" marT="18000" marB="18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050" b="1" dirty="0"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36000" marR="36000" marT="18000" marB="1800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Jane wakes up in the nursery. Bessie</a:t>
                      </a:r>
                      <a:r>
                        <a:rPr lang="en-GB" sz="1050" baseline="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and Mr Lloyd are there. Jane is miserable. Mr Lloyd talks to Jane about going to school.</a:t>
                      </a:r>
                      <a:endParaRPr lang="en-GB" sz="105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36000" marR="36000" marT="18000" marB="18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850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050" b="1" dirty="0"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36000" marR="36000" marT="18000" marB="1800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Jane is visited by Mr</a:t>
                      </a:r>
                      <a:r>
                        <a:rPr lang="en-GB" sz="1050" baseline="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Brocklehurst, the headteacher at Lowood School. After his visit, Jane and Mrs Reed argue. Jane says she will never call her ‘aunt’ again.</a:t>
                      </a:r>
                      <a:endParaRPr lang="en-GB" sz="105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36000" marR="36000" marT="18000" marB="18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050" b="1" dirty="0"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36000" marR="36000" marT="18000" marB="1800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Jane travels to Lowood School. She meets Miss Temple, the kind</a:t>
                      </a:r>
                      <a:r>
                        <a:rPr lang="en-GB" sz="1050" baseline="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teacher, and Helen Burns, another pupil.</a:t>
                      </a:r>
                      <a:endParaRPr lang="en-GB" sz="105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36000" marR="36000" marT="18000" marB="18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871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050" b="1" dirty="0"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36000" marR="36000" marT="18000" marB="1800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Helen is thrashed for having dirty hands. Later, she talks with Jane and explains that it is better to forgive and be patient than</a:t>
                      </a:r>
                      <a:r>
                        <a:rPr lang="en-GB" sz="1050" baseline="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to get angry and seek revenge. </a:t>
                      </a:r>
                      <a:endParaRPr lang="en-GB" sz="105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36000" marR="36000" marT="18000" marB="18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3250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050" b="1" dirty="0"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36000" marR="36000" marT="18000" marB="1800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Mr Brocklehurst</a:t>
                      </a:r>
                      <a:r>
                        <a:rPr lang="en-GB" sz="1050" baseline="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visits Lowood School. He calls Jane to the front of the classroom and calls her a liar in front of all the teachers and pupils. Helen smiles at Jane, bringing Jane hope. </a:t>
                      </a:r>
                      <a:endParaRPr lang="en-GB" sz="105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36000" marR="36000" marT="18000" marB="18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936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050" b="1" dirty="0"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36000" marR="36000" marT="18000" marB="1800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Afterwards,</a:t>
                      </a:r>
                      <a:r>
                        <a:rPr lang="en-GB" sz="1050" baseline="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Jane and Helen visit Miss Temple. Miss Temple says she believes that Jane is not a liar. Jane listens to Miss Temple and Helen’s fascinating conversations. Miss Temple hears from Mr Lloyd that Jane is not a liar, and tells the school. </a:t>
                      </a:r>
                      <a:endParaRPr lang="en-GB" sz="105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36000" marR="36000" marT="18000" marB="18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111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050" b="1" dirty="0"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36000" marR="36000" marT="18000" marB="1800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Jane enjoys the area around Lowood in the spring. Typhus</a:t>
                      </a:r>
                      <a:r>
                        <a:rPr lang="en-GB" sz="1050" baseline="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breaks out at Lowood School. Lots of girls get sick. Many die. Helen Burns dies of tuberculosis.</a:t>
                      </a:r>
                      <a:endParaRPr lang="en-GB" sz="105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36000" marR="36000" marT="18000" marB="18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90630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05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36000" marR="36000" marT="18000" marB="1800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Eight</a:t>
                      </a:r>
                      <a:r>
                        <a:rPr lang="en-GB" sz="1050" baseline="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years pass. Jane has become a teacher at Lowood School. Mr Brocklehurst had his power removed when his treatment at the school was discovered. Jane applies to be a governess for a family at </a:t>
                      </a:r>
                      <a:r>
                        <a:rPr lang="en-GB" sz="1050" baseline="0" dirty="0" err="1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Milcote</a:t>
                      </a:r>
                      <a:r>
                        <a:rPr lang="en-GB" sz="1050" baseline="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. </a:t>
                      </a:r>
                      <a:endParaRPr lang="en-GB" sz="105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36000" marR="36000" marT="18000" marB="18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1125634"/>
              </p:ext>
            </p:extLst>
          </p:nvPr>
        </p:nvGraphicFramePr>
        <p:xfrm>
          <a:off x="3743998" y="0"/>
          <a:ext cx="2850002" cy="208146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500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839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GB" sz="1050" b="1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Locations</a:t>
                      </a:r>
                    </a:p>
                  </a:txBody>
                  <a:tcPr marL="36000" marR="36000" marT="18000" marB="1800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3249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GB" sz="1050" b="1" dirty="0">
                          <a:latin typeface="Century Gothic" panose="020B0502020202020204" pitchFamily="34" charset="0"/>
                        </a:rPr>
                        <a:t>Gates</a:t>
                      </a:r>
                      <a:r>
                        <a:rPr lang="en-GB" sz="1050" b="1" baseline="0" dirty="0">
                          <a:latin typeface="Century Gothic" panose="020B0502020202020204" pitchFamily="34" charset="0"/>
                        </a:rPr>
                        <a:t>head Hall</a:t>
                      </a:r>
                      <a:endParaRPr lang="en-GB" sz="1050" b="1" dirty="0">
                        <a:latin typeface="Century Gothic" panose="020B0502020202020204" pitchFamily="34" charset="0"/>
                      </a:endParaRPr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050" dirty="0">
                          <a:effectLst/>
                          <a:latin typeface="Century Gothic" panose="020B0502020202020204" pitchFamily="34" charset="0"/>
                        </a:rPr>
                        <a:t>Home of Mrs</a:t>
                      </a:r>
                      <a:r>
                        <a:rPr lang="en-GB" sz="1050" baseline="0" dirty="0">
                          <a:effectLst/>
                          <a:latin typeface="Century Gothic" panose="020B0502020202020204" pitchFamily="34" charset="0"/>
                        </a:rPr>
                        <a:t> Reed, John, Georgiana, and Eliza Reed. Jane grows up here. Jane is locked in the red-room. </a:t>
                      </a:r>
                      <a:endParaRPr lang="en-GB" sz="105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36000" marR="36000" marT="18000" marB="1800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09819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GB" sz="1050" b="1" dirty="0" err="1">
                          <a:latin typeface="Century Gothic" panose="020B0502020202020204" pitchFamily="34" charset="0"/>
                        </a:rPr>
                        <a:t>Lowood</a:t>
                      </a:r>
                      <a:r>
                        <a:rPr lang="en-GB" sz="1050" b="1" dirty="0">
                          <a:latin typeface="Century Gothic" panose="020B0502020202020204" pitchFamily="34" charset="0"/>
                        </a:rPr>
                        <a:t> School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Jane</a:t>
                      </a:r>
                      <a:r>
                        <a:rPr lang="en-GB" sz="1000" baseline="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is sent to Lowood by Mrs Reed. Mr Brocklehurst is the headteacher. Conditions are harsh and strict. The girls receive brutal punishments and are fed  poorly. A typhus outbreak kills many of the girls.</a:t>
                      </a:r>
                      <a:endParaRPr lang="en-GB" sz="10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36000" marR="36000" marT="18000" marB="1800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6372951"/>
              </p:ext>
            </p:extLst>
          </p:nvPr>
        </p:nvGraphicFramePr>
        <p:xfrm>
          <a:off x="3743998" y="2081463"/>
          <a:ext cx="2850002" cy="47765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500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063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GB" sz="1050" b="1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Characters</a:t>
                      </a:r>
                    </a:p>
                  </a:txBody>
                  <a:tcPr marL="36000" marR="36000" marT="18000" marB="1800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0332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050" b="1" dirty="0">
                          <a:effectLst/>
                          <a:latin typeface="Century Gothic" panose="020B0502020202020204" pitchFamily="34" charset="0"/>
                        </a:rPr>
                        <a:t>Jane Eyre</a:t>
                      </a:r>
                      <a:r>
                        <a:rPr lang="en-GB" sz="1050" b="1" baseline="0" dirty="0">
                          <a:effectLst/>
                          <a:latin typeface="Century Gothic" panose="020B0502020202020204" pitchFamily="34" charset="0"/>
                        </a:rPr>
                        <a:t>  </a:t>
                      </a:r>
                      <a:r>
                        <a:rPr lang="en-GB" sz="1050" b="0" baseline="0" dirty="0">
                          <a:effectLst/>
                          <a:latin typeface="Century Gothic" panose="020B0502020202020204" pitchFamily="34" charset="0"/>
                        </a:rPr>
                        <a:t>The main character. A young, intelligent, and passionate orphan. </a:t>
                      </a:r>
                      <a:r>
                        <a:rPr lang="en-GB" sz="1050" b="0" i="1" baseline="0" dirty="0">
                          <a:effectLst/>
                          <a:latin typeface="Century Gothic" panose="020B0502020202020204" pitchFamily="34" charset="0"/>
                        </a:rPr>
                        <a:t>“You think I have no feelings, and that I can do without one bit of love or kindness; but I cannot live so”</a:t>
                      </a:r>
                      <a:endParaRPr lang="en-GB" sz="1050" b="1" i="1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6000" marR="36000" marT="18000" marB="1800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1847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050" b="1" dirty="0">
                          <a:effectLst/>
                          <a:latin typeface="Century Gothic" panose="020B0502020202020204" pitchFamily="34" charset="0"/>
                        </a:rPr>
                        <a:t>Mrs</a:t>
                      </a:r>
                      <a:r>
                        <a:rPr lang="en-GB" sz="1050" b="1" baseline="0" dirty="0">
                          <a:effectLst/>
                          <a:latin typeface="Century Gothic" panose="020B0502020202020204" pitchFamily="34" charset="0"/>
                        </a:rPr>
                        <a:t> Reed – Jane’s aunt  </a:t>
                      </a:r>
                      <a:r>
                        <a:rPr lang="en-GB" sz="1050" b="0" baseline="0" dirty="0">
                          <a:effectLst/>
                          <a:latin typeface="Century Gothic" panose="020B0502020202020204" pitchFamily="34" charset="0"/>
                        </a:rPr>
                        <a:t>She neglects and abuses Jane and is glad to send her away to Lowood School. </a:t>
                      </a:r>
                      <a:r>
                        <a:rPr lang="en-GB" sz="1050" b="0" i="1" baseline="0" dirty="0">
                          <a:effectLst/>
                          <a:latin typeface="Century Gothic" panose="020B0502020202020204" pitchFamily="34" charset="0"/>
                        </a:rPr>
                        <a:t>“Guard against her worst fault, a tendency to deceit”</a:t>
                      </a:r>
                      <a:endParaRPr lang="en-GB" sz="1050" b="1" i="1" baseline="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6000" marR="36000" marT="18000" marB="1800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0332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050" b="1" dirty="0">
                          <a:effectLst/>
                          <a:latin typeface="Century Gothic" panose="020B0502020202020204" pitchFamily="34" charset="0"/>
                        </a:rPr>
                        <a:t>Mr</a:t>
                      </a:r>
                      <a:r>
                        <a:rPr lang="en-GB" sz="1050" b="1" baseline="0" dirty="0">
                          <a:effectLst/>
                          <a:latin typeface="Century Gothic" panose="020B0502020202020204" pitchFamily="34" charset="0"/>
                        </a:rPr>
                        <a:t> Brocklehurst – The governor of Lowood school  </a:t>
                      </a:r>
                      <a:r>
                        <a:rPr lang="en-GB" sz="1050" b="0" baseline="0" dirty="0">
                          <a:effectLst/>
                          <a:latin typeface="Century Gothic" panose="020B0502020202020204" pitchFamily="34" charset="0"/>
                        </a:rPr>
                        <a:t>A cruel and hypocritical Christian. He believes in driving evil from children through harsh discipline. </a:t>
                      </a:r>
                      <a:r>
                        <a:rPr lang="en-GB" sz="1050" b="0" i="1" baseline="0" dirty="0">
                          <a:effectLst/>
                          <a:latin typeface="Century Gothic" panose="020B0502020202020204" pitchFamily="34" charset="0"/>
                        </a:rPr>
                        <a:t>“Punish her body to save her soul”</a:t>
                      </a:r>
                      <a:endParaRPr lang="en-GB" sz="1050" b="1" i="1" baseline="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6000" marR="36000" marT="18000" marB="1800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17304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050" b="1" dirty="0">
                          <a:effectLst/>
                          <a:latin typeface="Century Gothic" panose="020B0502020202020204" pitchFamily="34" charset="0"/>
                        </a:rPr>
                        <a:t>Helen</a:t>
                      </a:r>
                      <a:r>
                        <a:rPr lang="en-GB" sz="1050" b="1" baseline="0" dirty="0">
                          <a:effectLst/>
                          <a:latin typeface="Century Gothic" panose="020B0502020202020204" pitchFamily="34" charset="0"/>
                        </a:rPr>
                        <a:t> Burns – Jane’s friend</a:t>
                      </a:r>
                      <a:r>
                        <a:rPr lang="en-GB" sz="1050" b="0" baseline="0" dirty="0">
                          <a:effectLst/>
                          <a:latin typeface="Century Gothic" panose="020B0502020202020204" pitchFamily="34" charset="0"/>
                        </a:rPr>
                        <a:t>  A kind and forgiving Christian. She inspires Jane to be more patient and accepting. She dies of tuberculosis at 14. </a:t>
                      </a:r>
                      <a:r>
                        <a:rPr lang="en-GB" sz="1050" b="0" i="1" baseline="0" dirty="0">
                          <a:effectLst/>
                          <a:latin typeface="Century Gothic" panose="020B0502020202020204" pitchFamily="34" charset="0"/>
                        </a:rPr>
                        <a:t>“Love your enemies; bless them that curse you; do good to them that hate you and despitefully use you.”</a:t>
                      </a:r>
                      <a:endParaRPr lang="en-GB" sz="1050" b="1" i="1" baseline="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6000" marR="36000" marT="18000" marB="1800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80332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050" b="1" baseline="0" dirty="0">
                          <a:effectLst/>
                          <a:latin typeface="Century Gothic" panose="020B0502020202020204" pitchFamily="34" charset="0"/>
                        </a:rPr>
                        <a:t>Miss Temple  </a:t>
                      </a:r>
                      <a:r>
                        <a:rPr lang="en-GB" sz="1050" b="0" baseline="0" dirty="0">
                          <a:effectLst/>
                          <a:latin typeface="Century Gothic" panose="020B0502020202020204" pitchFamily="34" charset="0"/>
                        </a:rPr>
                        <a:t>The kind and understanding teacher at Lowood. Offers care and affection to Jane and Helen. </a:t>
                      </a:r>
                      <a:r>
                        <a:rPr lang="en-GB" sz="1050" b="0" i="1" baseline="0" dirty="0">
                          <a:effectLst/>
                          <a:latin typeface="Century Gothic" panose="020B0502020202020204" pitchFamily="34" charset="0"/>
                        </a:rPr>
                        <a:t>“You shall be publicly cleared from every imputation: to me, Jane, you are clear now.”</a:t>
                      </a:r>
                      <a:endParaRPr lang="en-GB" sz="1050" b="1" i="1" baseline="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6000" marR="36000" marT="18000" marB="1800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1408996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8708628"/>
              </p:ext>
            </p:extLst>
          </p:nvPr>
        </p:nvGraphicFramePr>
        <p:xfrm>
          <a:off x="6594000" y="5354170"/>
          <a:ext cx="3312000" cy="15038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45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974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6986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GB" sz="1050" b="1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Biographical information</a:t>
                      </a:r>
                    </a:p>
                  </a:txBody>
                  <a:tcPr marL="36000" marR="36000" marT="18000" marB="1800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698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GB" sz="1050" b="1" dirty="0"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36000" marR="36000" marT="18000" marB="1800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05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‘Jane</a:t>
                      </a:r>
                      <a:r>
                        <a:rPr lang="en-GB" sz="1050" baseline="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Eyre</a:t>
                      </a:r>
                      <a:r>
                        <a:rPr lang="en-GB" sz="105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’ written</a:t>
                      </a:r>
                      <a:r>
                        <a:rPr lang="en-GB" sz="1050" baseline="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in 1847 </a:t>
                      </a:r>
                      <a:r>
                        <a:rPr lang="en-GB" sz="1050" dirty="0">
                          <a:effectLst/>
                          <a:latin typeface="Century Gothic" panose="020B0502020202020204" pitchFamily="34" charset="0"/>
                        </a:rPr>
                        <a:t>by Charlotte</a:t>
                      </a:r>
                      <a:r>
                        <a:rPr lang="en-GB" sz="1050" baseline="0" dirty="0">
                          <a:effectLst/>
                          <a:latin typeface="Century Gothic" panose="020B0502020202020204" pitchFamily="34" charset="0"/>
                        </a:rPr>
                        <a:t> Brontë</a:t>
                      </a:r>
                      <a:r>
                        <a:rPr lang="en-GB" sz="1050" baseline="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.</a:t>
                      </a:r>
                      <a:endParaRPr lang="en-GB" sz="105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36000" marR="36000" marT="18000" marB="18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492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GB" sz="1050" b="1" dirty="0"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36000" marR="36000" marT="18000" marB="1800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>
                          <a:effectLst/>
                          <a:latin typeface="Century Gothic" panose="020B0502020202020204" pitchFamily="34" charset="0"/>
                        </a:rPr>
                        <a:t>Parts of ‘Jane</a:t>
                      </a:r>
                      <a:r>
                        <a:rPr lang="en-GB" sz="1050" baseline="0" dirty="0">
                          <a:effectLst/>
                          <a:latin typeface="Century Gothic" panose="020B0502020202020204" pitchFamily="34" charset="0"/>
                        </a:rPr>
                        <a:t> Eyre</a:t>
                      </a:r>
                      <a:r>
                        <a:rPr lang="en-GB" sz="1050" dirty="0">
                          <a:effectLst/>
                          <a:latin typeface="Century Gothic" panose="020B0502020202020204" pitchFamily="34" charset="0"/>
                        </a:rPr>
                        <a:t>’ were</a:t>
                      </a:r>
                      <a:r>
                        <a:rPr lang="en-GB" sz="1050" baseline="0" dirty="0">
                          <a:effectLst/>
                          <a:latin typeface="Century Gothic" panose="020B0502020202020204" pitchFamily="34" charset="0"/>
                        </a:rPr>
                        <a:t> influenced by </a:t>
                      </a:r>
                      <a:r>
                        <a:rPr lang="en-GB" sz="1050" baseline="0" dirty="0" err="1">
                          <a:effectLst/>
                          <a:latin typeface="Century Gothic" panose="020B0502020202020204" pitchFamily="34" charset="0"/>
                        </a:rPr>
                        <a:t>Brontë’s</a:t>
                      </a:r>
                      <a:r>
                        <a:rPr lang="en-GB" sz="1050" baseline="0" dirty="0">
                          <a:effectLst/>
                          <a:latin typeface="Century Gothic" panose="020B0502020202020204" pitchFamily="34" charset="0"/>
                        </a:rPr>
                        <a:t> experiences at school and as a young woman.</a:t>
                      </a:r>
                      <a:endParaRPr lang="en-GB" sz="105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36000" marR="36000" marT="18000" marB="18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492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GB" sz="1050" b="1" dirty="0"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36000" marR="36000" marT="18000" marB="1800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‘Jane</a:t>
                      </a:r>
                      <a:r>
                        <a:rPr lang="en-GB" sz="1050" baseline="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Eyre’ was unusual when it was published because it is written in the first-person from a female perspective.</a:t>
                      </a:r>
                      <a:endParaRPr lang="en-GB" sz="105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36000" marR="36000" marT="18000" marB="18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271417"/>
              </p:ext>
            </p:extLst>
          </p:nvPr>
        </p:nvGraphicFramePr>
        <p:xfrm>
          <a:off x="6594000" y="-1"/>
          <a:ext cx="3312000" cy="372035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1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793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GB" sz="1050" b="1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Key words</a:t>
                      </a:r>
                    </a:p>
                  </a:txBody>
                  <a:tcPr marL="36000" marR="36000" marT="18000" marB="1800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7932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050" b="1" dirty="0">
                          <a:effectLst/>
                          <a:latin typeface="Century Gothic" panose="020B0502020202020204" pitchFamily="34" charset="0"/>
                        </a:rPr>
                        <a:t>orphan</a:t>
                      </a:r>
                      <a:r>
                        <a:rPr lang="en-GB" sz="1050" b="0" baseline="0" dirty="0">
                          <a:effectLst/>
                          <a:latin typeface="Century Gothic" panose="020B0502020202020204" pitchFamily="34" charset="0"/>
                        </a:rPr>
                        <a:t> – a child whose parents have died.</a:t>
                      </a:r>
                      <a:endParaRPr lang="en-GB" sz="105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6000" marR="36000" marT="18000" marB="1800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2674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050" b="1" dirty="0">
                          <a:effectLst/>
                          <a:latin typeface="Century Gothic" panose="020B0502020202020204" pitchFamily="34" charset="0"/>
                        </a:rPr>
                        <a:t>dependent</a:t>
                      </a:r>
                      <a:r>
                        <a:rPr lang="en-GB" sz="1050" dirty="0">
                          <a:effectLst/>
                          <a:latin typeface="Century Gothic" panose="020B0502020202020204" pitchFamily="34" charset="0"/>
                        </a:rPr>
                        <a:t> – someone who relies on another person to support them financially. Jane is a </a:t>
                      </a:r>
                      <a:r>
                        <a:rPr lang="en-GB" sz="1050" b="1" dirty="0">
                          <a:effectLst/>
                          <a:latin typeface="Century Gothic" panose="020B0502020202020204" pitchFamily="34" charset="0"/>
                        </a:rPr>
                        <a:t>dependent</a:t>
                      </a:r>
                      <a:r>
                        <a:rPr lang="en-GB" sz="1050" dirty="0">
                          <a:effectLst/>
                          <a:latin typeface="Century Gothic" panose="020B0502020202020204" pitchFamily="34" charset="0"/>
                        </a:rPr>
                        <a:t> because she relies on Mrs Reed to feed, clothe and house her.</a:t>
                      </a:r>
                    </a:p>
                  </a:txBody>
                  <a:tcPr marL="36000" marR="36000" marT="18000" marB="1800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9512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050" b="1" dirty="0">
                          <a:effectLst/>
                          <a:latin typeface="Century Gothic" panose="020B0502020202020204" pitchFamily="34" charset="0"/>
                        </a:rPr>
                        <a:t>oppress (vb.)</a:t>
                      </a:r>
                      <a:r>
                        <a:rPr lang="en-GB" sz="1050" dirty="0">
                          <a:effectLst/>
                          <a:latin typeface="Century Gothic" panose="020B0502020202020204" pitchFamily="34" charset="0"/>
                        </a:rPr>
                        <a:t> – to treat a group of people in an unfair way, often by limiting their freedom.</a:t>
                      </a:r>
                    </a:p>
                  </a:txBody>
                  <a:tcPr marL="36000" marR="36000" marT="18000" marB="1800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267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1050" b="1" dirty="0">
                          <a:effectLst/>
                          <a:latin typeface="Century Gothic" panose="020B0502020202020204" pitchFamily="34" charset="0"/>
                        </a:rPr>
                        <a:t>juxtaposition</a:t>
                      </a:r>
                      <a:r>
                        <a:rPr lang="en-GB" sz="1050" dirty="0">
                          <a:effectLst/>
                          <a:latin typeface="Century Gothic" panose="020B0502020202020204" pitchFamily="34" charset="0"/>
                        </a:rPr>
                        <a:t> – a literary technique where a writer places very different things or people close to each other. This helps to show how the things are similar or different. </a:t>
                      </a:r>
                      <a:endParaRPr lang="en-GB" sz="105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36000" marR="36000" marT="18000" marB="1800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9512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050" b="1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thesis</a:t>
                      </a:r>
                      <a:r>
                        <a:rPr lang="en-GB" sz="105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– the main idea that you want to discuss throughout an essay. </a:t>
                      </a:r>
                    </a:p>
                  </a:txBody>
                  <a:tcPr marL="36000" marR="36000" marT="18000" marB="1800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10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105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humiliate (vb.)</a:t>
                      </a:r>
                      <a:r>
                        <a:rPr lang="en-GB" sz="105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– to make someone feel stupid or ashamed. </a:t>
                      </a:r>
                      <a:r>
                        <a:rPr lang="en-GB" sz="105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If something makes you feel stupid or ashamed, you could describe it as </a:t>
                      </a:r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humiliating. </a:t>
                      </a:r>
                    </a:p>
                  </a:txBody>
                  <a:tcPr marL="36000" marR="36000" marT="18000" marB="1800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9512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050" b="1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hypocrite</a:t>
                      </a:r>
                      <a:r>
                        <a:rPr lang="en-GB" sz="105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– someone who says one thing, but does the opposite at another time.</a:t>
                      </a:r>
                    </a:p>
                  </a:txBody>
                  <a:tcPr marL="36000" marR="36000" marT="18000" marB="1800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9512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050" b="1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comeuppance</a:t>
                      </a:r>
                      <a:r>
                        <a:rPr lang="en-GB" sz="105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– when a villain</a:t>
                      </a:r>
                      <a:r>
                        <a:rPr lang="en-GB" sz="1050" baseline="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receives some form of punishment for what they did. </a:t>
                      </a:r>
                      <a:endParaRPr lang="en-GB" sz="105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36000" marR="36000" marT="18000" marB="1800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-69556" y="27708"/>
            <a:ext cx="381355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" b="1" u="sng" dirty="0">
                <a:latin typeface="Century Gothic" panose="020B0502020202020204" pitchFamily="34" charset="0"/>
              </a:rPr>
              <a:t>‘Jane Eyre’ 1-10: Knowledge Organiser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4642165"/>
              </p:ext>
            </p:extLst>
          </p:nvPr>
        </p:nvGraphicFramePr>
        <p:xfrm>
          <a:off x="6594000" y="3720352"/>
          <a:ext cx="3312002" cy="163381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45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974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2162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GB" sz="1050" b="1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Victorian attitudes to childhood</a:t>
                      </a:r>
                    </a:p>
                  </a:txBody>
                  <a:tcPr marL="36000" marR="36000" marT="18000" marB="1800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719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GB" sz="1050" b="1" dirty="0"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36000" marR="36000" marT="18000" marB="1800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05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A child is a blank slate and can be trained to develop into a rational being.</a:t>
                      </a:r>
                    </a:p>
                  </a:txBody>
                  <a:tcPr marL="36000" marR="36000" marT="18000" marB="18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223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GB" sz="1050" b="1" dirty="0"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36000" marR="36000" marT="18000" marB="1800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>
                          <a:effectLst/>
                          <a:latin typeface="Century Gothic" panose="020B0502020202020204" pitchFamily="34" charset="0"/>
                        </a:rPr>
                        <a:t>A child is born completely </a:t>
                      </a:r>
                      <a:r>
                        <a:rPr lang="en-GB" sz="1050" b="1" dirty="0">
                          <a:effectLst/>
                          <a:latin typeface="Century Gothic" panose="020B0502020202020204" pitchFamily="34" charset="0"/>
                        </a:rPr>
                        <a:t>innocent</a:t>
                      </a:r>
                      <a:r>
                        <a:rPr lang="en-GB" sz="1050" dirty="0">
                          <a:effectLst/>
                          <a:latin typeface="Century Gothic" panose="020B0502020202020204" pitchFamily="34" charset="0"/>
                        </a:rPr>
                        <a:t> and </a:t>
                      </a:r>
                      <a:r>
                        <a:rPr lang="en-GB" sz="1050" b="1" dirty="0">
                          <a:effectLst/>
                          <a:latin typeface="Century Gothic" panose="020B0502020202020204" pitchFamily="34" charset="0"/>
                        </a:rPr>
                        <a:t>pure</a:t>
                      </a:r>
                      <a:r>
                        <a:rPr lang="en-GB" sz="1050" dirty="0">
                          <a:effectLst/>
                          <a:latin typeface="Century Gothic" panose="020B0502020202020204" pitchFamily="34" charset="0"/>
                        </a:rPr>
                        <a:t>. They are only contaminated by contact with corrupt forces.</a:t>
                      </a:r>
                    </a:p>
                  </a:txBody>
                  <a:tcPr marL="36000" marR="36000" marT="18000" marB="18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223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GB" sz="1050" b="1" dirty="0"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36000" marR="36000" marT="18000" marB="1800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The child is born evil and must therefore be controlled and punished in order to submit to the rules of God and society.</a:t>
                      </a:r>
                    </a:p>
                  </a:txBody>
                  <a:tcPr marL="36000" marR="36000" marT="18000" marB="18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5146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3ECADEC51A0B5419894CDF8052A7B26" ma:contentTypeVersion="3" ma:contentTypeDescription="Create a new document." ma:contentTypeScope="" ma:versionID="c48817fdac9652e234210be25784e1e1">
  <xsd:schema xmlns:xsd="http://www.w3.org/2001/XMLSchema" xmlns:xs="http://www.w3.org/2001/XMLSchema" xmlns:p="http://schemas.microsoft.com/office/2006/metadata/properties" xmlns:ns2="83fb9998-045c-444d-97fa-27ad4b0d546a" xmlns:ns3="5a3e49aa-4861-4e10-bc0e-748f360a4f4f" xmlns:ns4="01283a42-bb87-4745-9006-2cc7636ccf52" xmlns:ns5="cb98c509-f8b5-46bb-936f-dd94602841f3" xmlns:ns6="62f8f949-2ef5-4a7c-8848-08acaea5e5c4" targetNamespace="http://schemas.microsoft.com/office/2006/metadata/properties" ma:root="true" ma:fieldsID="dbfaab95faab4db6f76a8d11623f11e4" ns2:_="" ns3:_="" ns4:_="" ns5:_="" ns6:_="">
    <xsd:import namespace="83fb9998-045c-444d-97fa-27ad4b0d546a"/>
    <xsd:import namespace="5a3e49aa-4861-4e10-bc0e-748f360a4f4f"/>
    <xsd:import namespace="01283a42-bb87-4745-9006-2cc7636ccf52"/>
    <xsd:import namespace="cb98c509-f8b5-46bb-936f-dd94602841f3"/>
    <xsd:import namespace="62f8f949-2ef5-4a7c-8848-08acaea5e5c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3:SharedWithDetails" minOccurs="0"/>
                <xsd:element ref="ns3:LastSharedByUser" minOccurs="0"/>
                <xsd:element ref="ns3:LastSharedByTim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5:MediaServiceAutoTags" minOccurs="0"/>
                <xsd:element ref="ns5:MediaServiceOCR" minOccurs="0"/>
                <xsd:element ref="ns6:MediaServiceAutoKeyPoints" minOccurs="0"/>
                <xsd:element ref="ns6:MediaServiceKeyPoints" minOccurs="0"/>
                <xsd:element ref="ns6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fb9998-045c-444d-97fa-27ad4b0d546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3e49aa-4861-4e10-bc0e-748f360a4f4f" elementFormDefault="qualified">
    <xsd:import namespace="http://schemas.microsoft.com/office/2006/documentManagement/types"/>
    <xsd:import namespace="http://schemas.microsoft.com/office/infopath/2007/PartnerControls"/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283a42-bb87-4745-9006-2cc7636ccf5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98c509-f8b5-46bb-936f-dd94602841f3" elementFormDefault="qualified">
    <xsd:import namespace="http://schemas.microsoft.com/office/2006/documentManagement/types"/>
    <xsd:import namespace="http://schemas.microsoft.com/office/infopath/2007/PartnerControls"/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f8f949-2ef5-4a7c-8848-08acaea5e5c4" elementFormDefault="qualified">
    <xsd:import namespace="http://schemas.microsoft.com/office/2006/documentManagement/types"/>
    <xsd:import namespace="http://schemas.microsoft.com/office/infopath/2007/PartnerControls"/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83fb9998-045c-444d-97fa-27ad4b0d546a">
      <UserInfo>
        <DisplayName>Johanna Klinsky</DisplayName>
        <AccountId>5539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016537FB-0C4B-4510-BF4B-789EED3FA32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D16694E-9727-4C8F-9A75-67908B8B984D}"/>
</file>

<file path=customXml/itemProps3.xml><?xml version="1.0" encoding="utf-8"?>
<ds:datastoreItem xmlns:ds="http://schemas.openxmlformats.org/officeDocument/2006/customXml" ds:itemID="{87BDC727-C5F0-4368-9BAC-82559892F173}">
  <ds:schemaRefs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9c6500c0-19b7-4dc1-a957-fb6bf8f5f217"/>
    <ds:schemaRef ds:uri="http://purl.org/dc/dcmitype/"/>
    <ds:schemaRef ds:uri="b64db6f3-d8b6-4520-ae13-60ac2c110106"/>
    <ds:schemaRef ds:uri="http://schemas.microsoft.com/office/2006/metadata/properties"/>
    <ds:schemaRef ds:uri="http://purl.org/dc/terms/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1179</TotalTime>
  <Words>924</Words>
  <Application>Microsoft Office PowerPoint</Application>
  <PresentationFormat>A4 Paper (210x297 mm)</PresentationFormat>
  <Paragraphs>56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Century Gothic</vt:lpstr>
      <vt:lpstr>Times New Roman</vt:lpstr>
      <vt:lpstr>Office Theme</vt:lpstr>
      <vt:lpstr>PowerPoint Presentation</vt:lpstr>
    </vt:vector>
  </TitlesOfParts>
  <Company>ARK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Josie Kehoe</dc:creator>
  <cp:lastModifiedBy>Nick Wallace</cp:lastModifiedBy>
  <cp:revision>31</cp:revision>
  <dcterms:created xsi:type="dcterms:W3CDTF">2016-04-26T17:09:39Z</dcterms:created>
  <dcterms:modified xsi:type="dcterms:W3CDTF">2016-12-13T11:53:14Z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0x01010003ECADEC51A0B5419894CDF8052A7B26</vt:lpwstr>
  </property>
</Properties>
</file>