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Lst>
  <p:sldSz cx="9906000" cy="6858000" type="A4"/>
  <p:notesSz cx="6797675" cy="98726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5F93E31-17A6-4084-81B9-92840D52702D}" v="218" dt="2020-03-31T11:35:14.66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snapToGrid="0" snapToObjects="1">
      <p:cViewPr varScale="1">
        <p:scale>
          <a:sx n="72" d="100"/>
          <a:sy n="72" d="100"/>
        </p:scale>
        <p:origin x="1578" y="66"/>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slide" Target="slides/slide1.xml"/><Relationship Id="rId1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liza Grant" userId="2a4752ff-9ce3-40ca-9664-05990607bc07" providerId="ADAL" clId="{35F93E31-17A6-4084-81B9-92840D52702D}"/>
    <pc:docChg chg="custSel modSld">
      <pc:chgData name="Eliza Grant" userId="2a4752ff-9ce3-40ca-9664-05990607bc07" providerId="ADAL" clId="{35F93E31-17A6-4084-81B9-92840D52702D}" dt="2020-03-31T11:35:14.663" v="217" actId="113"/>
      <pc:docMkLst>
        <pc:docMk/>
      </pc:docMkLst>
      <pc:sldChg chg="modSp">
        <pc:chgData name="Eliza Grant" userId="2a4752ff-9ce3-40ca-9664-05990607bc07" providerId="ADAL" clId="{35F93E31-17A6-4084-81B9-92840D52702D}" dt="2020-03-31T11:35:14.663" v="217" actId="113"/>
        <pc:sldMkLst>
          <pc:docMk/>
          <pc:sldMk cId="157514641" sldId="256"/>
        </pc:sldMkLst>
        <pc:graphicFrameChg chg="modGraphic">
          <ac:chgData name="Eliza Grant" userId="2a4752ff-9ce3-40ca-9664-05990607bc07" providerId="ADAL" clId="{35F93E31-17A6-4084-81B9-92840D52702D}" dt="2020-03-31T11:35:14.663" v="217" actId="113"/>
          <ac:graphicFrameMkLst>
            <pc:docMk/>
            <pc:sldMk cId="157514641" sldId="256"/>
            <ac:graphicFrameMk id="12" creationId="{00000000-0000-0000-0000-000000000000}"/>
          </ac:graphicFrameMkLst>
        </pc:graphicFrameChg>
      </pc:sldChg>
    </pc:docChg>
  </pc:docChgLst>
  <pc:docChgLst>
    <pc:chgData name="Claudia Parkes" userId="S::claudia.parkes@englishmastery.org::ce634feb-da02-4528-a692-8db4fc2e9c77" providerId="AD" clId="Web-{6D8F3DB3-4443-9367-E7A3-457292CECAF9}"/>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426"/>
            <a:ext cx="84201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C92AB2B5-EA29-4B3F-9321-076DCB314BC6}" type="datetimeFigureOut">
              <a:rPr lang="en-GB" smtClean="0"/>
              <a:t>31/03/2020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27B000-9921-4778-880F-A66021D0F67A}" type="slidenum">
              <a:rPr lang="en-GB" smtClean="0"/>
              <a:t>‹#›</a:t>
            </a:fld>
            <a:endParaRPr lang="en-GB"/>
          </a:p>
        </p:txBody>
      </p:sp>
    </p:spTree>
    <p:extLst>
      <p:ext uri="{BB962C8B-B14F-4D97-AF65-F5344CB8AC3E}">
        <p14:creationId xmlns:p14="http://schemas.microsoft.com/office/powerpoint/2010/main" val="10450089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92AB2B5-EA29-4B3F-9321-076DCB314BC6}" type="datetimeFigureOut">
              <a:rPr lang="en-GB" smtClean="0"/>
              <a:t>31/03/2020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27B000-9921-4778-880F-A66021D0F67A}" type="slidenum">
              <a:rPr lang="en-GB" smtClean="0"/>
              <a:t>‹#›</a:t>
            </a:fld>
            <a:endParaRPr lang="en-GB"/>
          </a:p>
        </p:txBody>
      </p:sp>
    </p:spTree>
    <p:extLst>
      <p:ext uri="{BB962C8B-B14F-4D97-AF65-F5344CB8AC3E}">
        <p14:creationId xmlns:p14="http://schemas.microsoft.com/office/powerpoint/2010/main" val="25978439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780337" y="274639"/>
            <a:ext cx="2414588"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536575" y="274639"/>
            <a:ext cx="7078663"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92AB2B5-EA29-4B3F-9321-076DCB314BC6}" type="datetimeFigureOut">
              <a:rPr lang="en-GB" smtClean="0"/>
              <a:t>31/03/2020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27B000-9921-4778-880F-A66021D0F67A}" type="slidenum">
              <a:rPr lang="en-GB" smtClean="0"/>
              <a:t>‹#›</a:t>
            </a:fld>
            <a:endParaRPr lang="en-GB"/>
          </a:p>
        </p:txBody>
      </p:sp>
    </p:spTree>
    <p:extLst>
      <p:ext uri="{BB962C8B-B14F-4D97-AF65-F5344CB8AC3E}">
        <p14:creationId xmlns:p14="http://schemas.microsoft.com/office/powerpoint/2010/main" val="38431926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92AB2B5-EA29-4B3F-9321-076DCB314BC6}" type="datetimeFigureOut">
              <a:rPr lang="en-GB" smtClean="0"/>
              <a:t>31/03/2020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27B000-9921-4778-880F-A66021D0F67A}" type="slidenum">
              <a:rPr lang="en-GB" smtClean="0"/>
              <a:t>‹#›</a:t>
            </a:fld>
            <a:endParaRPr lang="en-GB"/>
          </a:p>
        </p:txBody>
      </p:sp>
    </p:spTree>
    <p:extLst>
      <p:ext uri="{BB962C8B-B14F-4D97-AF65-F5344CB8AC3E}">
        <p14:creationId xmlns:p14="http://schemas.microsoft.com/office/powerpoint/2010/main" val="7433919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901"/>
            <a:ext cx="84201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92AB2B5-EA29-4B3F-9321-076DCB314BC6}" type="datetimeFigureOut">
              <a:rPr lang="en-GB" smtClean="0"/>
              <a:t>31/03/2020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27B000-9921-4778-880F-A66021D0F67A}" type="slidenum">
              <a:rPr lang="en-GB" smtClean="0"/>
              <a:t>‹#›</a:t>
            </a:fld>
            <a:endParaRPr lang="en-GB"/>
          </a:p>
        </p:txBody>
      </p:sp>
    </p:spTree>
    <p:extLst>
      <p:ext uri="{BB962C8B-B14F-4D97-AF65-F5344CB8AC3E}">
        <p14:creationId xmlns:p14="http://schemas.microsoft.com/office/powerpoint/2010/main" val="2329436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536575"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5448300"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C92AB2B5-EA29-4B3F-9321-076DCB314BC6}" type="datetimeFigureOut">
              <a:rPr lang="en-GB" smtClean="0"/>
              <a:t>31/03/2020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F27B000-9921-4778-880F-A66021D0F67A}" type="slidenum">
              <a:rPr lang="en-GB" smtClean="0"/>
              <a:t>‹#›</a:t>
            </a:fld>
            <a:endParaRPr lang="en-GB"/>
          </a:p>
        </p:txBody>
      </p:sp>
    </p:spTree>
    <p:extLst>
      <p:ext uri="{BB962C8B-B14F-4D97-AF65-F5344CB8AC3E}">
        <p14:creationId xmlns:p14="http://schemas.microsoft.com/office/powerpoint/2010/main" val="22323366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C92AB2B5-EA29-4B3F-9321-076DCB314BC6}" type="datetimeFigureOut">
              <a:rPr lang="en-GB" smtClean="0"/>
              <a:t>31/03/2020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F27B000-9921-4778-880F-A66021D0F67A}" type="slidenum">
              <a:rPr lang="en-GB" smtClean="0"/>
              <a:t>‹#›</a:t>
            </a:fld>
            <a:endParaRPr lang="en-GB"/>
          </a:p>
        </p:txBody>
      </p:sp>
    </p:spTree>
    <p:extLst>
      <p:ext uri="{BB962C8B-B14F-4D97-AF65-F5344CB8AC3E}">
        <p14:creationId xmlns:p14="http://schemas.microsoft.com/office/powerpoint/2010/main" val="23049748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C92AB2B5-EA29-4B3F-9321-076DCB314BC6}" type="datetimeFigureOut">
              <a:rPr lang="en-GB" smtClean="0"/>
              <a:t>31/03/2020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F27B000-9921-4778-880F-A66021D0F67A}" type="slidenum">
              <a:rPr lang="en-GB" smtClean="0"/>
              <a:t>‹#›</a:t>
            </a:fld>
            <a:endParaRPr lang="en-GB"/>
          </a:p>
        </p:txBody>
      </p:sp>
    </p:spTree>
    <p:extLst>
      <p:ext uri="{BB962C8B-B14F-4D97-AF65-F5344CB8AC3E}">
        <p14:creationId xmlns:p14="http://schemas.microsoft.com/office/powerpoint/2010/main" val="566070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2AB2B5-EA29-4B3F-9321-076DCB314BC6}" type="datetimeFigureOut">
              <a:rPr lang="en-GB" smtClean="0"/>
              <a:t>31/03/2020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F27B000-9921-4778-880F-A66021D0F67A}" type="slidenum">
              <a:rPr lang="en-GB" smtClean="0"/>
              <a:t>‹#›</a:t>
            </a:fld>
            <a:endParaRPr lang="en-GB"/>
          </a:p>
        </p:txBody>
      </p:sp>
    </p:spTree>
    <p:extLst>
      <p:ext uri="{BB962C8B-B14F-4D97-AF65-F5344CB8AC3E}">
        <p14:creationId xmlns:p14="http://schemas.microsoft.com/office/powerpoint/2010/main" val="16415868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006"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92AB2B5-EA29-4B3F-9321-076DCB314BC6}" type="datetimeFigureOut">
              <a:rPr lang="en-GB" smtClean="0"/>
              <a:t>31/03/2020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F27B000-9921-4778-880F-A66021D0F67A}" type="slidenum">
              <a:rPr lang="en-GB" smtClean="0"/>
              <a:t>‹#›</a:t>
            </a:fld>
            <a:endParaRPr lang="en-GB"/>
          </a:p>
        </p:txBody>
      </p:sp>
    </p:spTree>
    <p:extLst>
      <p:ext uri="{BB962C8B-B14F-4D97-AF65-F5344CB8AC3E}">
        <p14:creationId xmlns:p14="http://schemas.microsoft.com/office/powerpoint/2010/main" val="9734563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645" y="4800600"/>
            <a:ext cx="59436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92AB2B5-EA29-4B3F-9321-076DCB314BC6}" type="datetimeFigureOut">
              <a:rPr lang="en-GB" smtClean="0"/>
              <a:t>31/03/2020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F27B000-9921-4778-880F-A66021D0F67A}" type="slidenum">
              <a:rPr lang="en-GB" smtClean="0"/>
              <a:t>‹#›</a:t>
            </a:fld>
            <a:endParaRPr lang="en-GB"/>
          </a:p>
        </p:txBody>
      </p:sp>
    </p:spTree>
    <p:extLst>
      <p:ext uri="{BB962C8B-B14F-4D97-AF65-F5344CB8AC3E}">
        <p14:creationId xmlns:p14="http://schemas.microsoft.com/office/powerpoint/2010/main" val="32110393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2AB2B5-EA29-4B3F-9321-076DCB314BC6}" type="datetimeFigureOut">
              <a:rPr lang="en-GB" smtClean="0"/>
              <a:t>31/03/2020</a:t>
            </a:fld>
            <a:endParaRPr lang="en-GB"/>
          </a:p>
        </p:txBody>
      </p:sp>
      <p:sp>
        <p:nvSpPr>
          <p:cNvPr id="5" name="Footer Placeholder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27B000-9921-4778-880F-A66021D0F67A}" type="slidenum">
              <a:rPr lang="en-GB" smtClean="0"/>
              <a:t>‹#›</a:t>
            </a:fld>
            <a:endParaRPr lang="en-GB"/>
          </a:p>
        </p:txBody>
      </p:sp>
    </p:spTree>
    <p:extLst>
      <p:ext uri="{BB962C8B-B14F-4D97-AF65-F5344CB8AC3E}">
        <p14:creationId xmlns:p14="http://schemas.microsoft.com/office/powerpoint/2010/main" val="25580657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ext uri="{D42A27DB-BD31-4B8C-83A1-F6EECF244321}">
                <p14:modId xmlns:p14="http://schemas.microsoft.com/office/powerpoint/2010/main" val="25525916"/>
              </p:ext>
            </p:extLst>
          </p:nvPr>
        </p:nvGraphicFramePr>
        <p:xfrm>
          <a:off x="6336001" y="2"/>
          <a:ext cx="3569999" cy="6852496"/>
        </p:xfrm>
        <a:graphic>
          <a:graphicData uri="http://schemas.openxmlformats.org/drawingml/2006/table">
            <a:tbl>
              <a:tblPr firstRow="1" bandRow="1">
                <a:tableStyleId>{2D5ABB26-0587-4C30-8999-92F81FD0307C}</a:tableStyleId>
              </a:tblPr>
              <a:tblGrid>
                <a:gridCol w="3569999">
                  <a:extLst>
                    <a:ext uri="{9D8B030D-6E8A-4147-A177-3AD203B41FA5}">
                      <a16:colId xmlns:a16="http://schemas.microsoft.com/office/drawing/2014/main" val="20000"/>
                    </a:ext>
                  </a:extLst>
                </a:gridCol>
              </a:tblGrid>
              <a:tr h="212285">
                <a:tc>
                  <a:txBody>
                    <a:bodyPr/>
                    <a:lstStyle/>
                    <a:p>
                      <a:pPr>
                        <a:lnSpc>
                          <a:spcPct val="100000"/>
                        </a:lnSpc>
                        <a:spcBef>
                          <a:spcPts val="0"/>
                        </a:spcBef>
                      </a:pPr>
                      <a:r>
                        <a:rPr lang="en-GB" sz="1100" b="1" dirty="0">
                          <a:solidFill>
                            <a:schemeClr val="bg1"/>
                          </a:solidFill>
                          <a:latin typeface="Century Gothic" panose="020B0502020202020204" pitchFamily="34" charset="0"/>
                        </a:rPr>
                        <a:t>Characters</a:t>
                      </a:r>
                    </a:p>
                  </a:txBody>
                  <a:tcPr marL="36000" marR="36000" marT="18000" marB="180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1"/>
                    </a:solidFill>
                  </a:tcPr>
                </a:tc>
                <a:extLst>
                  <a:ext uri="{0D108BD9-81ED-4DB2-BD59-A6C34878D82A}">
                    <a16:rowId xmlns:a16="http://schemas.microsoft.com/office/drawing/2014/main" val="10000"/>
                  </a:ext>
                </a:extLst>
              </a:tr>
              <a:tr h="1086070">
                <a:tc>
                  <a:txBody>
                    <a:bodyPr/>
                    <a:lstStyle/>
                    <a:p>
                      <a:pPr marL="0" lvl="0" indent="0" algn="l">
                        <a:lnSpc>
                          <a:spcPct val="100000"/>
                        </a:lnSpc>
                        <a:spcBef>
                          <a:spcPts val="0"/>
                        </a:spcBef>
                        <a:spcAft>
                          <a:spcPts val="0"/>
                        </a:spcAft>
                        <a:buFont typeface="+mj-lt"/>
                        <a:buNone/>
                      </a:pPr>
                      <a:r>
                        <a:rPr lang="en-GB" sz="1100" b="1" dirty="0">
                          <a:effectLst/>
                          <a:latin typeface="Century Gothic" panose="020B0502020202020204" pitchFamily="34" charset="0"/>
                        </a:rPr>
                        <a:t>Sherlock</a:t>
                      </a:r>
                      <a:r>
                        <a:rPr lang="en-GB" sz="1100" b="1" baseline="0" dirty="0">
                          <a:effectLst/>
                          <a:latin typeface="Century Gothic" panose="020B0502020202020204" pitchFamily="34" charset="0"/>
                        </a:rPr>
                        <a:t> Holmes </a:t>
                      </a:r>
                      <a:r>
                        <a:rPr lang="en-GB" sz="1100" b="0" baseline="0" dirty="0">
                          <a:effectLst/>
                          <a:latin typeface="Century Gothic" panose="020B0502020202020204" pitchFamily="34" charset="0"/>
                        </a:rPr>
                        <a:t>– a fictional consulting detective created by Arthur Conan Doyle. He is known for his intelligence, introspection and dual nature. He is described as an ‘observing machine’ because of his ability to capture the essence of people with seemingly very little evidence. </a:t>
                      </a:r>
                      <a:endParaRPr lang="en-GB" sz="1100" b="0" dirty="0">
                        <a:effectLst/>
                        <a:latin typeface="Century Gothic" panose="020B0502020202020204" pitchFamily="34" charset="0"/>
                      </a:endParaRPr>
                    </a:p>
                  </a:txBody>
                  <a:tcPr marL="36000" marR="36000" marT="18000" marB="180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561799">
                <a:tc>
                  <a:txBody>
                    <a:bodyPr/>
                    <a:lstStyle/>
                    <a:p>
                      <a:pPr marL="0" lvl="0" indent="0" algn="l">
                        <a:lnSpc>
                          <a:spcPct val="100000"/>
                        </a:lnSpc>
                        <a:spcBef>
                          <a:spcPts val="0"/>
                        </a:spcBef>
                        <a:spcAft>
                          <a:spcPts val="0"/>
                        </a:spcAft>
                        <a:buFont typeface="+mj-lt"/>
                        <a:buNone/>
                      </a:pPr>
                      <a:r>
                        <a:rPr lang="en-GB" sz="1100" b="1" dirty="0">
                          <a:effectLst/>
                          <a:latin typeface="Century Gothic" panose="020B0502020202020204" pitchFamily="34" charset="0"/>
                          <a:ea typeface="Calibri"/>
                          <a:cs typeface="Times New Roman"/>
                        </a:rPr>
                        <a:t>Dr Watson </a:t>
                      </a:r>
                      <a:r>
                        <a:rPr lang="en-GB" sz="1100" b="0" dirty="0">
                          <a:effectLst/>
                          <a:latin typeface="Century Gothic" panose="020B0502020202020204" pitchFamily="34" charset="0"/>
                          <a:ea typeface="Calibri"/>
                          <a:cs typeface="Times New Roman"/>
                        </a:rPr>
                        <a:t>– Holmes’ former</a:t>
                      </a:r>
                      <a:r>
                        <a:rPr lang="en-GB" sz="1100" b="0" baseline="0" dirty="0">
                          <a:effectLst/>
                          <a:latin typeface="Century Gothic" panose="020B0502020202020204" pitchFamily="34" charset="0"/>
                          <a:ea typeface="Calibri"/>
                          <a:cs typeface="Times New Roman"/>
                        </a:rPr>
                        <a:t> flatmate, a doctor and his closest companion. The stories are told from his perspective, working as Holmes’ assistant.</a:t>
                      </a:r>
                      <a:endParaRPr lang="en-GB" sz="1100" b="0" dirty="0">
                        <a:effectLst/>
                        <a:latin typeface="Century Gothic" panose="020B0502020202020204" pitchFamily="34" charset="0"/>
                        <a:ea typeface="Calibri"/>
                        <a:cs typeface="Times New Roman"/>
                      </a:endParaRPr>
                    </a:p>
                  </a:txBody>
                  <a:tcPr marL="36000" marR="36000" marT="18000" marB="180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48560009"/>
                  </a:ext>
                </a:extLst>
              </a:tr>
              <a:tr h="736556">
                <a:tc>
                  <a:txBody>
                    <a:bodyPr/>
                    <a:lstStyle/>
                    <a:p>
                      <a:pPr marL="0" lvl="0" indent="0" algn="l">
                        <a:lnSpc>
                          <a:spcPct val="100000"/>
                        </a:lnSpc>
                        <a:spcBef>
                          <a:spcPts val="0"/>
                        </a:spcBef>
                        <a:spcAft>
                          <a:spcPts val="0"/>
                        </a:spcAft>
                        <a:buFont typeface="+mj-lt"/>
                        <a:buNone/>
                      </a:pPr>
                      <a:r>
                        <a:rPr lang="en-GB" sz="1100" b="1" baseline="0" dirty="0">
                          <a:effectLst/>
                          <a:latin typeface="Century Gothic" panose="020B0502020202020204" pitchFamily="34" charset="0"/>
                          <a:ea typeface="Calibri"/>
                          <a:cs typeface="Times New Roman"/>
                        </a:rPr>
                        <a:t>Irene Adler </a:t>
                      </a:r>
                      <a:r>
                        <a:rPr lang="en-GB" sz="1100" b="0" baseline="0" dirty="0">
                          <a:effectLst/>
                          <a:latin typeface="Century Gothic" panose="020B0502020202020204" pitchFamily="34" charset="0"/>
                          <a:ea typeface="Calibri"/>
                          <a:cs typeface="Times New Roman"/>
                        </a:rPr>
                        <a:t>– a famous American opera singer who had a relationship with the future King of Bohemia. To Holmes, she is ‘</a:t>
                      </a:r>
                      <a:r>
                        <a:rPr lang="en-GB" sz="1100" b="0" i="1" baseline="0" dirty="0">
                          <a:effectLst/>
                          <a:latin typeface="Century Gothic" panose="020B0502020202020204" pitchFamily="34" charset="0"/>
                          <a:ea typeface="Calibri"/>
                          <a:cs typeface="Times New Roman"/>
                        </a:rPr>
                        <a:t>the</a:t>
                      </a:r>
                      <a:r>
                        <a:rPr lang="en-GB" sz="1100" b="0" baseline="0" dirty="0">
                          <a:effectLst/>
                          <a:latin typeface="Century Gothic" panose="020B0502020202020204" pitchFamily="34" charset="0"/>
                          <a:ea typeface="Calibri"/>
                          <a:cs typeface="Times New Roman"/>
                        </a:rPr>
                        <a:t> woman’ who outsmarted him. </a:t>
                      </a:r>
                    </a:p>
                  </a:txBody>
                  <a:tcPr marL="36000" marR="36000" marT="18000" marB="180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26442745"/>
                  </a:ext>
                </a:extLst>
              </a:tr>
              <a:tr h="1260827">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GB" sz="1100" b="1" dirty="0">
                          <a:effectLst/>
                          <a:latin typeface="Century Gothic" panose="020B0502020202020204" pitchFamily="34" charset="0"/>
                        </a:rPr>
                        <a:t>King of Bohemia </a:t>
                      </a:r>
                      <a:r>
                        <a:rPr lang="en-GB" sz="1100" dirty="0">
                          <a:effectLst/>
                          <a:latin typeface="Century Gothic" panose="020B0502020202020204" pitchFamily="34" charset="0"/>
                        </a:rPr>
                        <a:t>– in the Victorian era, Bohemia was an area of central Europe; today it is a region of the Czech Republic. </a:t>
                      </a:r>
                      <a:r>
                        <a:rPr lang="en-GB" sz="1100" b="0" dirty="0">
                          <a:effectLst/>
                          <a:latin typeface="Century Gothic" panose="020B0502020202020204" pitchFamily="34" charset="0"/>
                        </a:rPr>
                        <a:t>The King is engaged to a Scandinavian princess but five years previously was madly in love with Irene Adler. Because of his status, he was unable to marry her at the time, which he regrets. The King still respects Adler. </a:t>
                      </a:r>
                    </a:p>
                  </a:txBody>
                  <a:tcPr marL="36000" marR="36000" marT="18000" marB="180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086070">
                <a:tc>
                  <a:txBody>
                    <a:bodyPr/>
                    <a:lstStyle/>
                    <a:p>
                      <a:pPr marL="0" lvl="0" indent="0" algn="l">
                        <a:lnSpc>
                          <a:spcPct val="100000"/>
                        </a:lnSpc>
                        <a:spcBef>
                          <a:spcPts val="0"/>
                        </a:spcBef>
                        <a:spcAft>
                          <a:spcPts val="0"/>
                        </a:spcAft>
                        <a:buFont typeface="+mj-lt"/>
                        <a:buNone/>
                      </a:pPr>
                      <a:r>
                        <a:rPr lang="en-GB" sz="1100" b="1" dirty="0">
                          <a:effectLst/>
                          <a:latin typeface="Century Gothic" panose="020B0502020202020204" pitchFamily="34" charset="0"/>
                        </a:rPr>
                        <a:t>James Ryder </a:t>
                      </a:r>
                      <a:r>
                        <a:rPr lang="en-GB" sz="1100" dirty="0">
                          <a:effectLst/>
                          <a:latin typeface="Century Gothic" panose="020B0502020202020204" pitchFamily="34" charset="0"/>
                        </a:rPr>
                        <a:t>– head attendant of the hotel where the Blue Carbuncle goes missing. He works with his accomplice </a:t>
                      </a:r>
                      <a:r>
                        <a:rPr lang="en-GB" sz="1100" b="1" dirty="0">
                          <a:effectLst/>
                          <a:latin typeface="Century Gothic" panose="020B0502020202020204" pitchFamily="34" charset="0"/>
                        </a:rPr>
                        <a:t>Catherine Cusack </a:t>
                      </a:r>
                      <a:r>
                        <a:rPr lang="en-GB" sz="1100" dirty="0">
                          <a:effectLst/>
                          <a:latin typeface="Century Gothic" panose="020B0502020202020204" pitchFamily="34" charset="0"/>
                        </a:rPr>
                        <a:t>(the countess’ maid) to steal the jewel and frame </a:t>
                      </a:r>
                      <a:r>
                        <a:rPr lang="en-GB" sz="1100" b="1" dirty="0">
                          <a:effectLst/>
                          <a:latin typeface="Century Gothic" panose="020B0502020202020204" pitchFamily="34" charset="0"/>
                        </a:rPr>
                        <a:t>John Horner </a:t>
                      </a:r>
                      <a:r>
                        <a:rPr lang="en-GB" sz="1100" dirty="0">
                          <a:effectLst/>
                          <a:latin typeface="Century Gothic" panose="020B0502020202020204" pitchFamily="34" charset="0"/>
                        </a:rPr>
                        <a:t>for the crime. He is racked with guilt and confesses when Holmes questions him. </a:t>
                      </a:r>
                    </a:p>
                  </a:txBody>
                  <a:tcPr marL="36000" marR="36000" marT="18000" marB="180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56778082"/>
                  </a:ext>
                </a:extLst>
              </a:tr>
              <a:tr h="1177834">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GB" sz="1100" b="1" dirty="0">
                          <a:effectLst/>
                          <a:latin typeface="Century Gothic" panose="020B0502020202020204" pitchFamily="34" charset="0"/>
                        </a:rPr>
                        <a:t>Jabez</a:t>
                      </a:r>
                      <a:r>
                        <a:rPr lang="en-GB" sz="1100" b="1" baseline="0" dirty="0">
                          <a:effectLst/>
                          <a:latin typeface="Century Gothic" panose="020B0502020202020204" pitchFamily="34" charset="0"/>
                        </a:rPr>
                        <a:t> Wilson </a:t>
                      </a:r>
                      <a:r>
                        <a:rPr lang="en-GB" sz="1100" b="0" baseline="0" dirty="0">
                          <a:effectLst/>
                          <a:latin typeface="Century Gothic" panose="020B0502020202020204" pitchFamily="34" charset="0"/>
                        </a:rPr>
                        <a:t>– a London pawnbroker who has distinctively red hair. His business is struggling so he takes the job working for The Red-Headed League. Wilson was tricked by his assistant Vincent Spaulding who worked alongside another criminal to use his shop to rob the bank next door. </a:t>
                      </a:r>
                      <a:endParaRPr lang="en-GB" sz="1100" dirty="0">
                        <a:effectLst/>
                        <a:latin typeface="Century Gothic" panose="020B0502020202020204" pitchFamily="34" charset="0"/>
                        <a:ea typeface="Calibri"/>
                        <a:cs typeface="Times New Roman"/>
                      </a:endParaRPr>
                    </a:p>
                  </a:txBody>
                  <a:tcPr marL="36000" marR="36000" marT="18000" marB="180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731055">
                <a:tc>
                  <a:txBody>
                    <a:bodyPr/>
                    <a:lstStyle/>
                    <a:p>
                      <a:pPr marL="0" lvl="0" indent="0" algn="l">
                        <a:lnSpc>
                          <a:spcPct val="100000"/>
                        </a:lnSpc>
                        <a:spcBef>
                          <a:spcPts val="0"/>
                        </a:spcBef>
                        <a:spcAft>
                          <a:spcPts val="0"/>
                        </a:spcAft>
                        <a:buFont typeface="+mj-lt"/>
                        <a:buNone/>
                      </a:pPr>
                      <a:r>
                        <a:rPr lang="en-GB" sz="1100" b="1" dirty="0">
                          <a:effectLst/>
                          <a:latin typeface="Century Gothic" panose="020B0502020202020204" pitchFamily="34" charset="0"/>
                          <a:ea typeface="Calibri"/>
                          <a:cs typeface="Times New Roman"/>
                        </a:rPr>
                        <a:t>Vincent Spaulding/John Clay </a:t>
                      </a:r>
                      <a:r>
                        <a:rPr lang="en-GB" sz="1100" dirty="0">
                          <a:effectLst/>
                          <a:latin typeface="Century Gothic" panose="020B0502020202020204" pitchFamily="34" charset="0"/>
                          <a:ea typeface="Calibri"/>
                          <a:cs typeface="Times New Roman"/>
                        </a:rPr>
                        <a:t>– Jabez Wilson’s assistant. This is actually a disguise for John Clay who attempts a bank robbery using Wilson’s shop as an easy passage. </a:t>
                      </a:r>
                    </a:p>
                  </a:txBody>
                  <a:tcPr marL="36000" marR="36000" marT="18000" marB="180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3421200964"/>
              </p:ext>
            </p:extLst>
          </p:nvPr>
        </p:nvGraphicFramePr>
        <p:xfrm>
          <a:off x="3204001" y="4459768"/>
          <a:ext cx="3132000" cy="2398231"/>
        </p:xfrm>
        <a:graphic>
          <a:graphicData uri="http://schemas.openxmlformats.org/drawingml/2006/table">
            <a:tbl>
              <a:tblPr firstRow="1" bandRow="1">
                <a:tableStyleId>{2D5ABB26-0587-4C30-8999-92F81FD0307C}</a:tableStyleId>
              </a:tblPr>
              <a:tblGrid>
                <a:gridCol w="3132000">
                  <a:extLst>
                    <a:ext uri="{9D8B030D-6E8A-4147-A177-3AD203B41FA5}">
                      <a16:colId xmlns:a16="http://schemas.microsoft.com/office/drawing/2014/main" val="20001"/>
                    </a:ext>
                  </a:extLst>
                </a:gridCol>
              </a:tblGrid>
              <a:tr h="206999">
                <a:tc>
                  <a:txBody>
                    <a:bodyPr/>
                    <a:lstStyle/>
                    <a:p>
                      <a:pPr>
                        <a:lnSpc>
                          <a:spcPct val="100000"/>
                        </a:lnSpc>
                        <a:spcBef>
                          <a:spcPts val="0"/>
                        </a:spcBef>
                      </a:pPr>
                      <a:r>
                        <a:rPr lang="en-GB" sz="1100" b="1" dirty="0">
                          <a:solidFill>
                            <a:schemeClr val="bg1"/>
                          </a:solidFill>
                          <a:latin typeface="Century Gothic" panose="020B0502020202020204" pitchFamily="34" charset="0"/>
                        </a:rPr>
                        <a:t>Background information</a:t>
                      </a:r>
                    </a:p>
                  </a:txBody>
                  <a:tcPr marL="36000" marR="36000" marT="18000" marB="180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1"/>
                    </a:solidFill>
                  </a:tcPr>
                </a:tc>
                <a:extLst>
                  <a:ext uri="{0D108BD9-81ED-4DB2-BD59-A6C34878D82A}">
                    <a16:rowId xmlns:a16="http://schemas.microsoft.com/office/drawing/2014/main" val="10000"/>
                  </a:ext>
                </a:extLst>
              </a:tr>
              <a:tr h="377403">
                <a:tc>
                  <a:txBody>
                    <a:bodyPr/>
                    <a:lstStyle/>
                    <a:p>
                      <a:pPr marL="0" lvl="0" indent="0" algn="l">
                        <a:lnSpc>
                          <a:spcPct val="100000"/>
                        </a:lnSpc>
                        <a:spcBef>
                          <a:spcPts val="0"/>
                        </a:spcBef>
                        <a:spcAft>
                          <a:spcPts val="0"/>
                        </a:spcAft>
                        <a:buFont typeface="+mj-lt"/>
                        <a:buNone/>
                      </a:pPr>
                      <a:r>
                        <a:rPr lang="en-GB" sz="1100" dirty="0">
                          <a:effectLst/>
                          <a:latin typeface="Century Gothic" panose="020B0502020202020204" pitchFamily="34" charset="0"/>
                          <a:ea typeface="Calibri"/>
                          <a:cs typeface="Times New Roman"/>
                        </a:rPr>
                        <a:t>Sir Arthur Conan Doyle was the author of the Sherlock Holmes stories. </a:t>
                      </a:r>
                    </a:p>
                  </a:txBody>
                  <a:tcPr marL="36000" marR="36000" marT="18000" marB="1800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54780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effectLst/>
                          <a:latin typeface="Century Gothic" panose="020B0502020202020204" pitchFamily="34" charset="0"/>
                          <a:ea typeface="Calibri"/>
                          <a:cs typeface="Times New Roman"/>
                        </a:rPr>
                        <a:t>Sherlock Holmes’ fictional home was 221B Baker Street, which is now a museum of Doyle’s life and work.</a:t>
                      </a:r>
                    </a:p>
                  </a:txBody>
                  <a:tcPr marL="36000" marR="36000" marT="18000" marB="1800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88861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effectLst/>
                          <a:latin typeface="Century Gothic" panose="020B0502020202020204" pitchFamily="34" charset="0"/>
                          <a:ea typeface="Calibri"/>
                          <a:cs typeface="Times New Roman"/>
                        </a:rPr>
                        <a:t>Doyle’s short stories were published individually in </a:t>
                      </a:r>
                      <a:r>
                        <a:rPr lang="en-GB" sz="1100" i="1" dirty="0">
                          <a:effectLst/>
                          <a:latin typeface="Century Gothic" panose="020B0502020202020204" pitchFamily="34" charset="0"/>
                          <a:ea typeface="Calibri"/>
                          <a:cs typeface="Times New Roman"/>
                        </a:rPr>
                        <a:t>The Strand Magazine </a:t>
                      </a:r>
                      <a:r>
                        <a:rPr lang="en-GB" sz="1100" i="0" dirty="0">
                          <a:effectLst/>
                          <a:latin typeface="Century Gothic" panose="020B0502020202020204" pitchFamily="34" charset="0"/>
                          <a:ea typeface="Calibri"/>
                          <a:cs typeface="Times New Roman"/>
                        </a:rPr>
                        <a:t>periodical</a:t>
                      </a:r>
                      <a:r>
                        <a:rPr lang="en-GB" sz="1100" dirty="0">
                          <a:effectLst/>
                          <a:latin typeface="Century Gothic" panose="020B0502020202020204" pitchFamily="34" charset="0"/>
                          <a:ea typeface="Calibri"/>
                          <a:cs typeface="Times New Roman"/>
                        </a:rPr>
                        <a:t> and then collected to form </a:t>
                      </a:r>
                      <a:r>
                        <a:rPr lang="en-GB" sz="1100" i="1" dirty="0">
                          <a:effectLst/>
                          <a:latin typeface="Century Gothic" panose="020B0502020202020204" pitchFamily="34" charset="0"/>
                          <a:ea typeface="Calibri"/>
                          <a:cs typeface="Times New Roman"/>
                        </a:rPr>
                        <a:t>The Adventures of Sherlock Holmes</a:t>
                      </a:r>
                      <a:r>
                        <a:rPr lang="en-GB" sz="1100" dirty="0">
                          <a:effectLst/>
                          <a:latin typeface="Century Gothic" panose="020B0502020202020204" pitchFamily="34" charset="0"/>
                          <a:ea typeface="Calibri"/>
                          <a:cs typeface="Times New Roman"/>
                        </a:rPr>
                        <a:t> short story collection in 1892. </a:t>
                      </a:r>
                    </a:p>
                  </a:txBody>
                  <a:tcPr marL="36000" marR="36000" marT="18000" marB="1800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37740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effectLst/>
                          <a:latin typeface="Century Gothic" panose="020B0502020202020204" pitchFamily="34" charset="0"/>
                          <a:ea typeface="Calibri"/>
                          <a:cs typeface="Times New Roman"/>
                        </a:rPr>
                        <a:t>Before</a:t>
                      </a:r>
                      <a:r>
                        <a:rPr lang="en-GB" sz="1100" baseline="0" dirty="0">
                          <a:effectLst/>
                          <a:latin typeface="Century Gothic" panose="020B0502020202020204" pitchFamily="34" charset="0"/>
                          <a:ea typeface="Calibri"/>
                          <a:cs typeface="Times New Roman"/>
                        </a:rPr>
                        <a:t> he became a writer, Doyle studied medicine.</a:t>
                      </a:r>
                      <a:endParaRPr lang="en-GB" sz="1100" dirty="0">
                        <a:effectLst/>
                        <a:latin typeface="Century Gothic" panose="020B0502020202020204" pitchFamily="34" charset="0"/>
                        <a:ea typeface="Calibri"/>
                        <a:cs typeface="Times New Roman"/>
                      </a:endParaRPr>
                    </a:p>
                  </a:txBody>
                  <a:tcPr marL="36000" marR="36000" marT="18000" marB="1800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49250901"/>
                  </a:ext>
                </a:extLst>
              </a:tr>
            </a:tbl>
          </a:graphicData>
        </a:graphic>
      </p:graphicFrame>
      <p:graphicFrame>
        <p:nvGraphicFramePr>
          <p:cNvPr id="12" name="Table 11"/>
          <p:cNvGraphicFramePr>
            <a:graphicFrameLocks noGrp="1"/>
          </p:cNvGraphicFramePr>
          <p:nvPr>
            <p:extLst>
              <p:ext uri="{D42A27DB-BD31-4B8C-83A1-F6EECF244321}">
                <p14:modId xmlns:p14="http://schemas.microsoft.com/office/powerpoint/2010/main" val="1800099404"/>
              </p:ext>
            </p:extLst>
          </p:nvPr>
        </p:nvGraphicFramePr>
        <p:xfrm>
          <a:off x="3204001" y="-2"/>
          <a:ext cx="3132000" cy="4457104"/>
        </p:xfrm>
        <a:graphic>
          <a:graphicData uri="http://schemas.openxmlformats.org/drawingml/2006/table">
            <a:tbl>
              <a:tblPr firstRow="1" bandRow="1">
                <a:tableStyleId>{2D5ABB26-0587-4C30-8999-92F81FD0307C}</a:tableStyleId>
              </a:tblPr>
              <a:tblGrid>
                <a:gridCol w="3132000">
                  <a:extLst>
                    <a:ext uri="{9D8B030D-6E8A-4147-A177-3AD203B41FA5}">
                      <a16:colId xmlns:a16="http://schemas.microsoft.com/office/drawing/2014/main" val="20000"/>
                    </a:ext>
                  </a:extLst>
                </a:gridCol>
              </a:tblGrid>
              <a:tr h="204409">
                <a:tc>
                  <a:txBody>
                    <a:bodyPr/>
                    <a:lstStyle/>
                    <a:p>
                      <a:pPr>
                        <a:lnSpc>
                          <a:spcPct val="100000"/>
                        </a:lnSpc>
                        <a:spcBef>
                          <a:spcPts val="0"/>
                        </a:spcBef>
                      </a:pPr>
                      <a:r>
                        <a:rPr lang="en-GB" sz="1100" b="1" dirty="0">
                          <a:solidFill>
                            <a:schemeClr val="bg1"/>
                          </a:solidFill>
                          <a:latin typeface="Century Gothic" panose="020B0502020202020204" pitchFamily="34" charset="0"/>
                        </a:rPr>
                        <a:t>Key words</a:t>
                      </a:r>
                    </a:p>
                  </a:txBody>
                  <a:tcPr marL="36000" marR="36000" marT="18000" marB="1800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1"/>
                    </a:solidFill>
                  </a:tcPr>
                </a:tc>
                <a:extLst>
                  <a:ext uri="{0D108BD9-81ED-4DB2-BD59-A6C34878D82A}">
                    <a16:rowId xmlns:a16="http://schemas.microsoft.com/office/drawing/2014/main" val="10000"/>
                  </a:ext>
                </a:extLst>
              </a:tr>
              <a:tr h="709227">
                <a:tc>
                  <a:txBody>
                    <a:bodyPr/>
                    <a:lstStyle/>
                    <a:p>
                      <a:pPr marL="0" lvl="0" indent="0" algn="l">
                        <a:lnSpc>
                          <a:spcPct val="100000"/>
                        </a:lnSpc>
                        <a:spcBef>
                          <a:spcPts val="0"/>
                        </a:spcBef>
                        <a:spcAft>
                          <a:spcPts val="0"/>
                        </a:spcAft>
                        <a:buFont typeface="+mj-lt"/>
                        <a:buNone/>
                      </a:pPr>
                      <a:r>
                        <a:rPr lang="en-GB" sz="1100" b="1" dirty="0">
                          <a:effectLst/>
                          <a:latin typeface="Century Gothic" panose="020B0502020202020204" pitchFamily="34" charset="0"/>
                        </a:rPr>
                        <a:t>deduction </a:t>
                      </a:r>
                      <a:r>
                        <a:rPr lang="en-GB" sz="1100" b="0" dirty="0">
                          <a:effectLst/>
                          <a:latin typeface="Century Gothic" panose="020B0502020202020204" pitchFamily="34" charset="0"/>
                        </a:rPr>
                        <a:t>–</a:t>
                      </a:r>
                      <a:r>
                        <a:rPr lang="en-GB" sz="1100" b="1" dirty="0">
                          <a:effectLst/>
                          <a:latin typeface="Century Gothic" panose="020B0502020202020204" pitchFamily="34" charset="0"/>
                        </a:rPr>
                        <a:t> </a:t>
                      </a:r>
                      <a:r>
                        <a:rPr lang="en-GB" sz="1100" b="0" dirty="0">
                          <a:effectLst/>
                          <a:latin typeface="Century Gothic" panose="020B0502020202020204" pitchFamily="34" charset="0"/>
                        </a:rPr>
                        <a:t>the process of reaching a decision by looking at the facts that are known. Holmes is able to use his skills of deduction to solve crimes. </a:t>
                      </a:r>
                    </a:p>
                  </a:txBody>
                  <a:tcPr marL="36000" marR="36000" marT="18000" marB="1800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877500">
                <a:tc>
                  <a:txBody>
                    <a:bodyPr/>
                    <a:lstStyle/>
                    <a:p>
                      <a:pPr marL="0" lvl="0" indent="0" algn="l">
                        <a:lnSpc>
                          <a:spcPct val="100000"/>
                        </a:lnSpc>
                        <a:spcBef>
                          <a:spcPts val="0"/>
                        </a:spcBef>
                        <a:spcAft>
                          <a:spcPts val="0"/>
                        </a:spcAft>
                        <a:buFont typeface="+mj-lt"/>
                        <a:buNone/>
                      </a:pPr>
                      <a:r>
                        <a:rPr lang="en-GB" sz="1100" b="1" dirty="0">
                          <a:effectLst/>
                          <a:latin typeface="Century Gothic" panose="020B0502020202020204" pitchFamily="34" charset="0"/>
                          <a:ea typeface="Calibri"/>
                          <a:cs typeface="Times New Roman"/>
                        </a:rPr>
                        <a:t>scandal</a:t>
                      </a:r>
                      <a:r>
                        <a:rPr lang="en-GB" sz="1100" dirty="0">
                          <a:effectLst/>
                          <a:latin typeface="Century Gothic" panose="020B0502020202020204" pitchFamily="34" charset="0"/>
                          <a:ea typeface="Calibri"/>
                          <a:cs typeface="Times New Roman"/>
                        </a:rPr>
                        <a:t> – a scandal is something that shocks people because they think it is morally wrong. The King of Bohemia fears that scandal of his relationship with Irene Adler being exposed. </a:t>
                      </a:r>
                    </a:p>
                  </a:txBody>
                  <a:tcPr marL="36000" marR="36000" marT="18000" marB="1800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709227">
                <a:tc>
                  <a:txBody>
                    <a:bodyPr/>
                    <a:lstStyle/>
                    <a:p>
                      <a:pPr marL="0" lvl="0" indent="0" algn="l">
                        <a:lnSpc>
                          <a:spcPct val="100000"/>
                        </a:lnSpc>
                        <a:spcBef>
                          <a:spcPts val="0"/>
                        </a:spcBef>
                        <a:spcAft>
                          <a:spcPts val="0"/>
                        </a:spcAft>
                        <a:buFont typeface="+mj-lt"/>
                        <a:buNone/>
                      </a:pPr>
                      <a:r>
                        <a:rPr lang="en-GB" sz="1100" b="1" dirty="0">
                          <a:effectLst/>
                          <a:latin typeface="Century Gothic" panose="020B0502020202020204" pitchFamily="34" charset="0"/>
                          <a:ea typeface="Calibri"/>
                          <a:cs typeface="Times New Roman"/>
                        </a:rPr>
                        <a:t>periodical/serial</a:t>
                      </a:r>
                      <a:r>
                        <a:rPr lang="en-GB" sz="1100" b="0" dirty="0">
                          <a:effectLst/>
                          <a:latin typeface="Century Gothic" panose="020B0502020202020204" pitchFamily="34" charset="0"/>
                          <a:ea typeface="Calibri"/>
                          <a:cs typeface="Times New Roman"/>
                        </a:rPr>
                        <a:t> – books, magazines or other entertainment that are released on a regular basis. </a:t>
                      </a:r>
                      <a:r>
                        <a:rPr lang="en-GB" sz="1100" b="0" i="1" dirty="0">
                          <a:effectLst/>
                          <a:latin typeface="Century Gothic" panose="020B0502020202020204" pitchFamily="34" charset="0"/>
                          <a:ea typeface="Calibri"/>
                          <a:cs typeface="Times New Roman"/>
                        </a:rPr>
                        <a:t>The Strand Magazine </a:t>
                      </a:r>
                      <a:r>
                        <a:rPr lang="en-GB" sz="1100" b="0" dirty="0">
                          <a:effectLst/>
                          <a:latin typeface="Century Gothic" panose="020B0502020202020204" pitchFamily="34" charset="0"/>
                          <a:ea typeface="Calibri"/>
                          <a:cs typeface="Times New Roman"/>
                        </a:rPr>
                        <a:t>was a periodical that published the Sherlock Holmes stores.</a:t>
                      </a:r>
                    </a:p>
                  </a:txBody>
                  <a:tcPr marL="36000" marR="36000" marT="18000" marB="1800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709227">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GB" sz="1100" b="1" dirty="0">
                          <a:effectLst/>
                          <a:latin typeface="Century Gothic" panose="020B0502020202020204" pitchFamily="34" charset="0"/>
                        </a:rPr>
                        <a:t>introspective</a:t>
                      </a:r>
                      <a:r>
                        <a:rPr lang="en-GB" sz="1100" b="1" baseline="0" dirty="0">
                          <a:effectLst/>
                          <a:latin typeface="Century Gothic" panose="020B0502020202020204" pitchFamily="34" charset="0"/>
                        </a:rPr>
                        <a:t> </a:t>
                      </a:r>
                      <a:r>
                        <a:rPr lang="en-GB" sz="1100" b="0" baseline="0" dirty="0">
                          <a:effectLst/>
                          <a:latin typeface="Century Gothic" panose="020B0502020202020204" pitchFamily="34" charset="0"/>
                        </a:rPr>
                        <a:t>–</a:t>
                      </a:r>
                      <a:r>
                        <a:rPr lang="en-GB" sz="1100" b="1" baseline="0" dirty="0">
                          <a:effectLst/>
                          <a:latin typeface="Century Gothic" panose="020B0502020202020204" pitchFamily="34" charset="0"/>
                        </a:rPr>
                        <a:t> </a:t>
                      </a:r>
                      <a:r>
                        <a:rPr lang="en-GB" sz="1100" dirty="0">
                          <a:solidFill>
                            <a:prstClr val="black"/>
                          </a:solidFill>
                          <a:latin typeface="Century Gothic" panose="020B0502020202020204" pitchFamily="34" charset="0"/>
                        </a:rPr>
                        <a:t>when you examine your own thoughts, ideas, and feelings. Sherlock Holmes can be </a:t>
                      </a:r>
                      <a:r>
                        <a:rPr lang="en-GB" sz="1100" b="1" dirty="0">
                          <a:solidFill>
                            <a:prstClr val="black"/>
                          </a:solidFill>
                          <a:latin typeface="Century Gothic" panose="020B0502020202020204" pitchFamily="34" charset="0"/>
                        </a:rPr>
                        <a:t>introspective. </a:t>
                      </a:r>
                      <a:r>
                        <a:rPr lang="en-GB" sz="1100" dirty="0">
                          <a:solidFill>
                            <a:prstClr val="black"/>
                          </a:solidFill>
                          <a:latin typeface="Century Gothic" panose="020B0502020202020204" pitchFamily="34" charset="0"/>
                        </a:rPr>
                        <a:t>This makes him a better detective.</a:t>
                      </a:r>
                    </a:p>
                  </a:txBody>
                  <a:tcPr marL="36000" marR="36000" marT="18000" marB="1800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r h="540954">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GB" sz="1100" b="1" dirty="0">
                          <a:effectLst/>
                          <a:latin typeface="Century Gothic" panose="020B0502020202020204" pitchFamily="34" charset="0"/>
                        </a:rPr>
                        <a:t>dual</a:t>
                      </a:r>
                      <a:r>
                        <a:rPr lang="en-GB" sz="1100" b="1" baseline="0" dirty="0">
                          <a:effectLst/>
                          <a:latin typeface="Century Gothic" panose="020B0502020202020204" pitchFamily="34" charset="0"/>
                        </a:rPr>
                        <a:t> nature </a:t>
                      </a:r>
                      <a:r>
                        <a:rPr lang="en-GB" sz="1100" b="0" baseline="0" dirty="0">
                          <a:effectLst/>
                          <a:latin typeface="Century Gothic" panose="020B0502020202020204" pitchFamily="34" charset="0"/>
                        </a:rPr>
                        <a:t>–</a:t>
                      </a:r>
                      <a:r>
                        <a:rPr lang="en-GB" sz="1100" b="1" baseline="0" dirty="0">
                          <a:effectLst/>
                          <a:latin typeface="Century Gothic" panose="020B0502020202020204" pitchFamily="34" charset="0"/>
                        </a:rPr>
                        <a:t> </a:t>
                      </a:r>
                      <a:r>
                        <a:rPr lang="en-GB" sz="1100" b="0" baseline="0" dirty="0">
                          <a:effectLst/>
                          <a:latin typeface="Century Gothic" panose="020B0502020202020204" pitchFamily="34" charset="0"/>
                        </a:rPr>
                        <a:t>Holmes has a dual nature: his quiet introspective side, and his manic detecting side. </a:t>
                      </a:r>
                      <a:endParaRPr lang="en-GB" sz="1100" b="0" dirty="0">
                        <a:solidFill>
                          <a:prstClr val="black"/>
                        </a:solidFill>
                        <a:latin typeface="Century Gothic" panose="020B0502020202020204" pitchFamily="34" charset="0"/>
                      </a:endParaRPr>
                    </a:p>
                  </a:txBody>
                  <a:tcPr marL="36000" marR="36000" marT="18000" marB="1800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540954">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GB" sz="1100" b="1" dirty="0">
                          <a:solidFill>
                            <a:prstClr val="black"/>
                          </a:solidFill>
                          <a:latin typeface="Century Gothic" panose="020B0502020202020204" pitchFamily="34" charset="0"/>
                        </a:rPr>
                        <a:t>Fallible – </a:t>
                      </a:r>
                      <a:r>
                        <a:rPr lang="en-GB" sz="1100" b="0" dirty="0">
                          <a:solidFill>
                            <a:prstClr val="black"/>
                          </a:solidFill>
                          <a:latin typeface="Century Gothic" panose="020B0502020202020204" pitchFamily="34" charset="0"/>
                        </a:rPr>
                        <a:t>someone who is fallible makes mistakes. Someone </a:t>
                      </a:r>
                      <a:r>
                        <a:rPr lang="en-GB" sz="1100" b="1" dirty="0">
                          <a:solidFill>
                            <a:prstClr val="black"/>
                          </a:solidFill>
                          <a:latin typeface="Century Gothic" panose="020B0502020202020204" pitchFamily="34" charset="0"/>
                        </a:rPr>
                        <a:t>infallible</a:t>
                      </a:r>
                      <a:r>
                        <a:rPr lang="en-GB" sz="1100" b="0" dirty="0">
                          <a:solidFill>
                            <a:prstClr val="black"/>
                          </a:solidFill>
                          <a:latin typeface="Century Gothic" panose="020B0502020202020204" pitchFamily="34" charset="0"/>
                        </a:rPr>
                        <a:t> is always right. Holmes seems infallible but Irene Adler proves that he is, in fact, fallible.</a:t>
                      </a:r>
                      <a:endParaRPr lang="en-GB" sz="1100" b="1" dirty="0">
                        <a:solidFill>
                          <a:prstClr val="black"/>
                        </a:solidFill>
                        <a:latin typeface="Century Gothic" panose="020B0502020202020204" pitchFamily="34" charset="0"/>
                      </a:endParaRPr>
                    </a:p>
                  </a:txBody>
                  <a:tcPr marL="36000" marR="36000" marT="18000" marB="1800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45165820"/>
                  </a:ext>
                </a:extLst>
              </a:tr>
            </a:tbl>
          </a:graphicData>
        </a:graphic>
      </p:graphicFrame>
      <p:sp>
        <p:nvSpPr>
          <p:cNvPr id="13" name="TextBox 12"/>
          <p:cNvSpPr txBox="1"/>
          <p:nvPr/>
        </p:nvSpPr>
        <p:spPr>
          <a:xfrm>
            <a:off x="0" y="0"/>
            <a:ext cx="3160082" cy="461665"/>
          </a:xfrm>
          <a:prstGeom prst="rect">
            <a:avLst/>
          </a:prstGeom>
          <a:noFill/>
        </p:spPr>
        <p:txBody>
          <a:bodyPr wrap="square" rtlCol="0">
            <a:spAutoFit/>
          </a:bodyPr>
          <a:lstStyle/>
          <a:p>
            <a:r>
              <a:rPr lang="en-GB" sz="1200" b="1" u="sng" dirty="0">
                <a:latin typeface="Century Gothic" panose="020B0502020202020204" pitchFamily="34" charset="0"/>
              </a:rPr>
              <a:t>‘The Adventures of Sherlock Holmes’: Knowledge Organiser</a:t>
            </a:r>
          </a:p>
        </p:txBody>
      </p:sp>
      <p:graphicFrame>
        <p:nvGraphicFramePr>
          <p:cNvPr id="11" name="Table 10"/>
          <p:cNvGraphicFramePr>
            <a:graphicFrameLocks noGrp="1"/>
          </p:cNvGraphicFramePr>
          <p:nvPr>
            <p:extLst>
              <p:ext uri="{D42A27DB-BD31-4B8C-83A1-F6EECF244321}">
                <p14:modId xmlns:p14="http://schemas.microsoft.com/office/powerpoint/2010/main" val="698390951"/>
              </p:ext>
            </p:extLst>
          </p:nvPr>
        </p:nvGraphicFramePr>
        <p:xfrm>
          <a:off x="0" y="467506"/>
          <a:ext cx="3204000" cy="6390494"/>
        </p:xfrm>
        <a:graphic>
          <a:graphicData uri="http://schemas.openxmlformats.org/drawingml/2006/table">
            <a:tbl>
              <a:tblPr firstRow="1" bandRow="1">
                <a:tableStyleId>{2D5ABB26-0587-4C30-8999-92F81FD0307C}</a:tableStyleId>
              </a:tblPr>
              <a:tblGrid>
                <a:gridCol w="3204000">
                  <a:extLst>
                    <a:ext uri="{9D8B030D-6E8A-4147-A177-3AD203B41FA5}">
                      <a16:colId xmlns:a16="http://schemas.microsoft.com/office/drawing/2014/main" val="20001"/>
                    </a:ext>
                  </a:extLst>
                </a:gridCol>
              </a:tblGrid>
              <a:tr h="213920">
                <a:tc>
                  <a:txBody>
                    <a:bodyPr/>
                    <a:lstStyle/>
                    <a:p>
                      <a:pPr>
                        <a:lnSpc>
                          <a:spcPct val="100000"/>
                        </a:lnSpc>
                      </a:pPr>
                      <a:r>
                        <a:rPr lang="en-GB" sz="1100" b="1" dirty="0">
                          <a:solidFill>
                            <a:schemeClr val="bg1"/>
                          </a:solidFill>
                          <a:latin typeface="Century Gothic" panose="020B0502020202020204" pitchFamily="34" charset="0"/>
                        </a:rPr>
                        <a:t>Scandal in Bohemia </a:t>
                      </a:r>
                      <a:r>
                        <a:rPr lang="en-GB" sz="1100" b="1" baseline="0" dirty="0">
                          <a:solidFill>
                            <a:schemeClr val="bg1"/>
                          </a:solidFill>
                          <a:latin typeface="Century Gothic" panose="020B0502020202020204" pitchFamily="34" charset="0"/>
                        </a:rPr>
                        <a:t>– plot overview</a:t>
                      </a:r>
                      <a:endParaRPr lang="en-GB" sz="1100" b="1" dirty="0">
                        <a:solidFill>
                          <a:schemeClr val="bg1"/>
                        </a:solidFill>
                        <a:latin typeface="Century Gothic" panose="020B0502020202020204" pitchFamily="34" charset="0"/>
                      </a:endParaRPr>
                    </a:p>
                  </a:txBody>
                  <a:tcPr marL="36000" marR="36000" marT="18000" marB="180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tx1"/>
                    </a:solidFill>
                  </a:tcPr>
                </a:tc>
                <a:extLst>
                  <a:ext uri="{0D108BD9-81ED-4DB2-BD59-A6C34878D82A}">
                    <a16:rowId xmlns:a16="http://schemas.microsoft.com/office/drawing/2014/main" val="10000"/>
                  </a:ext>
                </a:extLst>
              </a:tr>
              <a:tr h="2151048">
                <a:tc>
                  <a:txBody>
                    <a:bodyPr/>
                    <a:lstStyle/>
                    <a:p>
                      <a:pPr marL="171450" indent="-171450">
                        <a:lnSpc>
                          <a:spcPct val="100000"/>
                        </a:lnSpc>
                        <a:buFont typeface="Arial" panose="020B0604020202020204" pitchFamily="34" charset="0"/>
                        <a:buChar char="•"/>
                      </a:pPr>
                      <a:r>
                        <a:rPr lang="en-GB" sz="1100" b="0" dirty="0">
                          <a:solidFill>
                            <a:schemeClr val="tx1"/>
                          </a:solidFill>
                          <a:latin typeface="Century Gothic" panose="020B0502020202020204" pitchFamily="34" charset="0"/>
                        </a:rPr>
                        <a:t>The King of Bohemia plans to marry a Norwegian princess.  However, he</a:t>
                      </a:r>
                      <a:r>
                        <a:rPr lang="en-GB" sz="1100" b="0" baseline="0" dirty="0">
                          <a:solidFill>
                            <a:schemeClr val="tx1"/>
                          </a:solidFill>
                          <a:latin typeface="Century Gothic" panose="020B0502020202020204" pitchFamily="34" charset="0"/>
                        </a:rPr>
                        <a:t> previously had a relationship with a woman called Irene Adler.  Adler is threatening to ruin his engagement with a picture she has of herself and the king together.</a:t>
                      </a:r>
                      <a:endParaRPr lang="en-GB" sz="1100" b="0" dirty="0">
                        <a:solidFill>
                          <a:schemeClr val="tx1"/>
                        </a:solidFill>
                        <a:latin typeface="Century Gothic" panose="020B0502020202020204" pitchFamily="34" charset="0"/>
                      </a:endParaRPr>
                    </a:p>
                    <a:p>
                      <a:pPr marL="171450" indent="-171450">
                        <a:lnSpc>
                          <a:spcPct val="100000"/>
                        </a:lnSpc>
                        <a:buFont typeface="Arial" panose="020B0604020202020204" pitchFamily="34" charset="0"/>
                        <a:buChar char="•"/>
                      </a:pPr>
                      <a:r>
                        <a:rPr lang="en-GB" sz="1100" b="0" dirty="0">
                          <a:solidFill>
                            <a:schemeClr val="tx1"/>
                          </a:solidFill>
                          <a:latin typeface="Century Gothic" panose="020B0502020202020204" pitchFamily="34" charset="0"/>
                        </a:rPr>
                        <a:t>Holmes tricks Adler into revealing where she keeps the photograph,</a:t>
                      </a:r>
                      <a:r>
                        <a:rPr lang="en-GB" sz="1100" b="0" baseline="0" dirty="0">
                          <a:solidFill>
                            <a:schemeClr val="tx1"/>
                          </a:solidFill>
                          <a:latin typeface="Century Gothic" panose="020B0502020202020204" pitchFamily="34" charset="0"/>
                        </a:rPr>
                        <a:t> but s</a:t>
                      </a:r>
                      <a:r>
                        <a:rPr lang="en-GB" sz="1100" b="0" dirty="0">
                          <a:solidFill>
                            <a:schemeClr val="tx1"/>
                          </a:solidFill>
                          <a:latin typeface="Century Gothic" panose="020B0502020202020204" pitchFamily="34" charset="0"/>
                        </a:rPr>
                        <a:t>he outsmarts Holmes</a:t>
                      </a:r>
                      <a:r>
                        <a:rPr lang="en-GB" sz="1100" b="0" baseline="0" dirty="0">
                          <a:solidFill>
                            <a:schemeClr val="tx1"/>
                          </a:solidFill>
                          <a:latin typeface="Century Gothic" panose="020B0502020202020204" pitchFamily="34" charset="0"/>
                        </a:rPr>
                        <a:t> and </a:t>
                      </a:r>
                      <a:r>
                        <a:rPr lang="en-GB" sz="1100" b="0" dirty="0">
                          <a:solidFill>
                            <a:schemeClr val="tx1"/>
                          </a:solidFill>
                          <a:latin typeface="Century Gothic" panose="020B0502020202020204" pitchFamily="34" charset="0"/>
                        </a:rPr>
                        <a:t>escapes with it.</a:t>
                      </a:r>
                      <a:r>
                        <a:rPr lang="en-GB" sz="1100" b="0" baseline="0" dirty="0">
                          <a:solidFill>
                            <a:schemeClr val="tx1"/>
                          </a:solidFill>
                          <a:latin typeface="Century Gothic" panose="020B0502020202020204" pitchFamily="34" charset="0"/>
                        </a:rPr>
                        <a:t>  Adler </a:t>
                      </a:r>
                      <a:r>
                        <a:rPr lang="en-GB" sz="1100" b="0" dirty="0">
                          <a:solidFill>
                            <a:schemeClr val="tx1"/>
                          </a:solidFill>
                          <a:latin typeface="Century Gothic" panose="020B0502020202020204" pitchFamily="34" charset="0"/>
                        </a:rPr>
                        <a:t>decides not to use the</a:t>
                      </a:r>
                      <a:r>
                        <a:rPr lang="en-GB" sz="1100" b="0" baseline="0" dirty="0">
                          <a:solidFill>
                            <a:schemeClr val="tx1"/>
                          </a:solidFill>
                          <a:latin typeface="Century Gothic" panose="020B0502020202020204" pitchFamily="34" charset="0"/>
                        </a:rPr>
                        <a:t> picture</a:t>
                      </a:r>
                      <a:r>
                        <a:rPr lang="en-GB" sz="1100" b="0" dirty="0">
                          <a:solidFill>
                            <a:schemeClr val="tx1"/>
                          </a:solidFill>
                          <a:latin typeface="Century Gothic" panose="020B0502020202020204" pitchFamily="34" charset="0"/>
                        </a:rPr>
                        <a:t> against the king</a:t>
                      </a:r>
                      <a:r>
                        <a:rPr lang="en-GB" sz="1100" b="0" baseline="0" dirty="0">
                          <a:solidFill>
                            <a:schemeClr val="tx1"/>
                          </a:solidFill>
                          <a:latin typeface="Century Gothic" panose="020B0502020202020204" pitchFamily="34" charset="0"/>
                        </a:rPr>
                        <a:t>.  She</a:t>
                      </a:r>
                      <a:r>
                        <a:rPr lang="en-GB" sz="1100" b="0" dirty="0">
                          <a:solidFill>
                            <a:schemeClr val="tx1"/>
                          </a:solidFill>
                          <a:latin typeface="Century Gothic" panose="020B0502020202020204" pitchFamily="34" charset="0"/>
                        </a:rPr>
                        <a:t> leaves a picture of herself in its place, which Holmes keeps as a reminder of her.</a:t>
                      </a:r>
                    </a:p>
                  </a:txBody>
                  <a:tcPr marL="36000" marR="36000" marT="18000" marB="180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91778096"/>
                  </a:ext>
                </a:extLst>
              </a:tr>
              <a:tr h="213920">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b="1" dirty="0">
                          <a:solidFill>
                            <a:schemeClr val="bg1"/>
                          </a:solidFill>
                          <a:latin typeface="Century Gothic" panose="020B0502020202020204" pitchFamily="34" charset="0"/>
                        </a:rPr>
                        <a:t>The Read-Headed</a:t>
                      </a:r>
                      <a:r>
                        <a:rPr lang="en-GB" sz="1100" b="1" baseline="0" dirty="0">
                          <a:solidFill>
                            <a:schemeClr val="bg1"/>
                          </a:solidFill>
                          <a:latin typeface="Century Gothic" panose="020B0502020202020204" pitchFamily="34" charset="0"/>
                        </a:rPr>
                        <a:t> League – plot overview</a:t>
                      </a:r>
                      <a:endParaRPr lang="en-GB" sz="1100" b="0" dirty="0">
                        <a:solidFill>
                          <a:schemeClr val="tx1"/>
                        </a:solidFill>
                        <a:latin typeface="Century Gothic" panose="020B0502020202020204" pitchFamily="34" charset="0"/>
                      </a:endParaRPr>
                    </a:p>
                  </a:txBody>
                  <a:tcPr marL="36000" marR="36000" marT="18000" marB="180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tx1"/>
                    </a:solidFill>
                  </a:tcPr>
                </a:tc>
                <a:extLst>
                  <a:ext uri="{0D108BD9-81ED-4DB2-BD59-A6C34878D82A}">
                    <a16:rowId xmlns:a16="http://schemas.microsoft.com/office/drawing/2014/main" val="693289575"/>
                  </a:ext>
                </a:extLst>
              </a:tr>
              <a:tr h="1622740">
                <a:tc>
                  <a:txBody>
                    <a:bodyPr/>
                    <a:lstStyle/>
                    <a:p>
                      <a:pPr marL="171450" indent="-171450">
                        <a:lnSpc>
                          <a:spcPct val="100000"/>
                        </a:lnSpc>
                        <a:buFont typeface="Arial" panose="020B0604020202020204" pitchFamily="34" charset="0"/>
                        <a:buChar char="•"/>
                      </a:pPr>
                      <a:r>
                        <a:rPr lang="en-GB" sz="1100" b="0" dirty="0" err="1">
                          <a:solidFill>
                            <a:schemeClr val="tx1"/>
                          </a:solidFill>
                          <a:latin typeface="Century Gothic" panose="020B0502020202020204" pitchFamily="34" charset="0"/>
                        </a:rPr>
                        <a:t>Jabez</a:t>
                      </a:r>
                      <a:r>
                        <a:rPr lang="en-GB" sz="1100" b="0" dirty="0">
                          <a:solidFill>
                            <a:schemeClr val="tx1"/>
                          </a:solidFill>
                          <a:latin typeface="Century Gothic" panose="020B0502020202020204" pitchFamily="34" charset="0"/>
                        </a:rPr>
                        <a:t> Wilson gets a job with the mysterious ‘Red- Headed League’ because of his ‘flame’ coloured hair.</a:t>
                      </a:r>
                    </a:p>
                    <a:p>
                      <a:pPr marL="171450" indent="-171450">
                        <a:lnSpc>
                          <a:spcPct val="100000"/>
                        </a:lnSpc>
                        <a:buFont typeface="Arial" panose="020B0604020202020204" pitchFamily="34" charset="0"/>
                        <a:buChar char="•"/>
                      </a:pPr>
                      <a:r>
                        <a:rPr lang="en-GB" sz="1100" b="0" dirty="0">
                          <a:solidFill>
                            <a:schemeClr val="tx1"/>
                          </a:solidFill>
                          <a:latin typeface="Century Gothic" panose="020B0502020202020204" pitchFamily="34" charset="0"/>
                        </a:rPr>
                        <a:t>One day, he is mysteriously told that he is no longer needed by the league so visits Holmes to ask him to investigate. </a:t>
                      </a:r>
                    </a:p>
                    <a:p>
                      <a:pPr marL="171450" indent="-171450">
                        <a:lnSpc>
                          <a:spcPct val="100000"/>
                        </a:lnSpc>
                        <a:buFont typeface="Arial" panose="020B0604020202020204" pitchFamily="34" charset="0"/>
                        <a:buChar char="•"/>
                      </a:pPr>
                      <a:r>
                        <a:rPr lang="en-GB" sz="1100" b="0" dirty="0">
                          <a:solidFill>
                            <a:schemeClr val="tx1"/>
                          </a:solidFill>
                          <a:latin typeface="Century Gothic" panose="020B0502020202020204" pitchFamily="34" charset="0"/>
                        </a:rPr>
                        <a:t>Holmes discovers that his story reveals a plot to steal from a bank vault which is successfully prevented. </a:t>
                      </a:r>
                    </a:p>
                  </a:txBody>
                  <a:tcPr marL="36000" marR="36000" marT="18000" marB="180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70229460"/>
                  </a:ext>
                </a:extLst>
              </a:tr>
              <a:tr h="213920">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b="1" dirty="0">
                          <a:solidFill>
                            <a:schemeClr val="bg1"/>
                          </a:solidFill>
                          <a:latin typeface="Century Gothic" panose="020B0502020202020204" pitchFamily="34" charset="0"/>
                        </a:rPr>
                        <a:t>The Blue Carbuncle </a:t>
                      </a:r>
                      <a:r>
                        <a:rPr lang="en-GB" sz="1100" b="1" baseline="0" dirty="0">
                          <a:solidFill>
                            <a:schemeClr val="bg1"/>
                          </a:solidFill>
                          <a:latin typeface="Century Gothic" panose="020B0502020202020204" pitchFamily="34" charset="0"/>
                        </a:rPr>
                        <a:t>– plot overview</a:t>
                      </a:r>
                      <a:endParaRPr lang="en-GB" sz="1100" b="0" dirty="0">
                        <a:solidFill>
                          <a:schemeClr val="tx1"/>
                        </a:solidFill>
                        <a:latin typeface="Century Gothic" panose="020B0502020202020204" pitchFamily="34" charset="0"/>
                      </a:endParaRPr>
                    </a:p>
                  </a:txBody>
                  <a:tcPr marL="36000" marR="36000" marT="18000" marB="180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tx1"/>
                    </a:solidFill>
                  </a:tcPr>
                </a:tc>
                <a:extLst>
                  <a:ext uri="{0D108BD9-81ED-4DB2-BD59-A6C34878D82A}">
                    <a16:rowId xmlns:a16="http://schemas.microsoft.com/office/drawing/2014/main" val="2989122963"/>
                  </a:ext>
                </a:extLst>
              </a:tr>
              <a:tr h="1974946">
                <a:tc>
                  <a:txBody>
                    <a:bodyPr/>
                    <a:lstStyle/>
                    <a:p>
                      <a:pPr marL="171450" indent="-171450">
                        <a:lnSpc>
                          <a:spcPct val="100000"/>
                        </a:lnSpc>
                        <a:buFont typeface="Arial" panose="020B0604020202020204" pitchFamily="34" charset="0"/>
                        <a:buChar char="•"/>
                      </a:pPr>
                      <a:r>
                        <a:rPr lang="en-GB" sz="1100" b="0" dirty="0">
                          <a:solidFill>
                            <a:schemeClr val="tx1"/>
                          </a:solidFill>
                          <a:latin typeface="Century Gothic" panose="020B0502020202020204" pitchFamily="34" charset="0"/>
                        </a:rPr>
                        <a:t>A policeman named Peterson is left with a man’s hat</a:t>
                      </a:r>
                      <a:r>
                        <a:rPr lang="en-GB" sz="1100" b="0" baseline="0" dirty="0">
                          <a:solidFill>
                            <a:schemeClr val="tx1"/>
                          </a:solidFill>
                          <a:latin typeface="Century Gothic" panose="020B0502020202020204" pitchFamily="34" charset="0"/>
                        </a:rPr>
                        <a:t> and Christmas goose.</a:t>
                      </a:r>
                      <a:endParaRPr lang="en-GB" sz="1100" b="0" dirty="0">
                        <a:solidFill>
                          <a:schemeClr val="tx1"/>
                        </a:solidFill>
                        <a:latin typeface="Century Gothic" panose="020B0502020202020204" pitchFamily="34" charset="0"/>
                      </a:endParaRPr>
                    </a:p>
                    <a:p>
                      <a:pPr marL="171450" indent="-171450">
                        <a:lnSpc>
                          <a:spcPct val="100000"/>
                        </a:lnSpc>
                        <a:buFont typeface="Arial" panose="020B0604020202020204" pitchFamily="34" charset="0"/>
                        <a:buChar char="•"/>
                      </a:pPr>
                      <a:r>
                        <a:rPr lang="en-GB" sz="1100" b="0" dirty="0">
                          <a:solidFill>
                            <a:schemeClr val="tx1"/>
                          </a:solidFill>
                          <a:latin typeface="Century Gothic" panose="020B0502020202020204" pitchFamily="34" charset="0"/>
                        </a:rPr>
                        <a:t>He takes the goose home to eat</a:t>
                      </a:r>
                      <a:r>
                        <a:rPr lang="en-GB" sz="1100" b="0" baseline="0" dirty="0">
                          <a:solidFill>
                            <a:schemeClr val="tx1"/>
                          </a:solidFill>
                          <a:latin typeface="Century Gothic" panose="020B0502020202020204" pitchFamily="34" charset="0"/>
                        </a:rPr>
                        <a:t> and</a:t>
                      </a:r>
                      <a:r>
                        <a:rPr lang="en-GB" sz="1100" b="0" dirty="0">
                          <a:solidFill>
                            <a:schemeClr val="tx1"/>
                          </a:solidFill>
                          <a:latin typeface="Century Gothic" panose="020B0502020202020204" pitchFamily="34" charset="0"/>
                        </a:rPr>
                        <a:t> discovers a blue carbuncle (a rare, and very valuable jewel) inside the goose!</a:t>
                      </a:r>
                    </a:p>
                    <a:p>
                      <a:pPr marL="171450" indent="-171450">
                        <a:lnSpc>
                          <a:spcPct val="100000"/>
                        </a:lnSpc>
                        <a:buFont typeface="Arial" panose="020B0604020202020204" pitchFamily="34" charset="0"/>
                        <a:buChar char="•"/>
                      </a:pPr>
                      <a:r>
                        <a:rPr lang="en-GB" sz="1100" b="0" dirty="0">
                          <a:solidFill>
                            <a:schemeClr val="tx1"/>
                          </a:solidFill>
                          <a:latin typeface="Century Gothic" panose="020B0502020202020204" pitchFamily="34" charset="0"/>
                        </a:rPr>
                        <a:t>Holmes recognises the jewel as the one that was stolen from The Countess of </a:t>
                      </a:r>
                      <a:r>
                        <a:rPr lang="en-GB" sz="1100" b="0" dirty="0" err="1">
                          <a:solidFill>
                            <a:schemeClr val="tx1"/>
                          </a:solidFill>
                          <a:latin typeface="Century Gothic" panose="020B0502020202020204" pitchFamily="34" charset="0"/>
                        </a:rPr>
                        <a:t>Morcar</a:t>
                      </a:r>
                      <a:r>
                        <a:rPr lang="en-GB" sz="1100" b="0" dirty="0">
                          <a:solidFill>
                            <a:schemeClr val="tx1"/>
                          </a:solidFill>
                          <a:latin typeface="Century Gothic" panose="020B0502020202020204" pitchFamily="34" charset="0"/>
                        </a:rPr>
                        <a:t>. Using the hat as a clue, Holmes and Watson set off to discover how the blue carbuncle was stolen and how it ended up in a goose.</a:t>
                      </a:r>
                    </a:p>
                  </a:txBody>
                  <a:tcPr marL="36000" marR="36000" marT="18000" marB="180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32117404"/>
                  </a:ext>
                </a:extLst>
              </a:tr>
            </a:tbl>
          </a:graphicData>
        </a:graphic>
      </p:graphicFrame>
    </p:spTree>
    <p:extLst>
      <p:ext uri="{BB962C8B-B14F-4D97-AF65-F5344CB8AC3E}">
        <p14:creationId xmlns:p14="http://schemas.microsoft.com/office/powerpoint/2010/main" val="1575146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83fb9998-045c-444d-97fa-27ad4b0d546a">
      <UserInfo>
        <DisplayName/>
        <AccountId xsi:nil="true"/>
        <AccountType/>
      </UserInfo>
    </SharedWithUsers>
    <lcf76f155ced4ddcb4097134ff3c332f xmlns="62f8f949-2ef5-4a7c-8848-08acaea5e5c4">
      <Terms xmlns="http://schemas.microsoft.com/office/infopath/2007/PartnerControls"/>
    </lcf76f155ced4ddcb4097134ff3c332f>
    <TaxCatchAll xmlns="83fb9998-045c-444d-97fa-27ad4b0d546a"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03ECADEC51A0B5419894CDF8052A7B26" ma:contentTypeVersion="8" ma:contentTypeDescription="Create a new document." ma:contentTypeScope="" ma:versionID="8c4e4ebc79e153659192ee812f7b753e">
  <xsd:schema xmlns:xsd="http://www.w3.org/2001/XMLSchema" xmlns:xs="http://www.w3.org/2001/XMLSchema" xmlns:p="http://schemas.microsoft.com/office/2006/metadata/properties" xmlns:ns2="83fb9998-045c-444d-97fa-27ad4b0d546a" xmlns:ns3="5a3e49aa-4861-4e10-bc0e-748f360a4f4f" xmlns:ns4="01283a42-bb87-4745-9006-2cc7636ccf52" xmlns:ns5="cb98c509-f8b5-46bb-936f-dd94602841f3" xmlns:ns6="62f8f949-2ef5-4a7c-8848-08acaea5e5c4" targetNamespace="http://schemas.microsoft.com/office/2006/metadata/properties" ma:root="true" ma:fieldsID="8363364ca3b1359a1208dd7b8b9e6384" ns2:_="" ns3:_="" ns4:_="" ns5:_="" ns6:_="">
    <xsd:import namespace="83fb9998-045c-444d-97fa-27ad4b0d546a"/>
    <xsd:import namespace="5a3e49aa-4861-4e10-bc0e-748f360a4f4f"/>
    <xsd:import namespace="01283a42-bb87-4745-9006-2cc7636ccf52"/>
    <xsd:import namespace="cb98c509-f8b5-46bb-936f-dd94602841f3"/>
    <xsd:import namespace="62f8f949-2ef5-4a7c-8848-08acaea5e5c4"/>
    <xsd:element name="properties">
      <xsd:complexType>
        <xsd:sequence>
          <xsd:element name="documentManagement">
            <xsd:complexType>
              <xsd:all>
                <xsd:element ref="ns2:SharedWithUsers" minOccurs="0"/>
                <xsd:element ref="ns3:SharedWithDetails" minOccurs="0"/>
                <xsd:element ref="ns3:LastSharedByUser" minOccurs="0"/>
                <xsd:element ref="ns3:LastSharedByTime" minOccurs="0"/>
                <xsd:element ref="ns4:MediaServiceMetadata" minOccurs="0"/>
                <xsd:element ref="ns4:MediaServiceFastMetadata" minOccurs="0"/>
                <xsd:element ref="ns4:MediaServiceDateTaken" minOccurs="0"/>
                <xsd:element ref="ns5:MediaServiceAutoTags" minOccurs="0"/>
                <xsd:element ref="ns5:MediaServiceOCR" minOccurs="0"/>
                <xsd:element ref="ns6:MediaServiceAutoKeyPoints" minOccurs="0"/>
                <xsd:element ref="ns6:MediaServiceKeyPoints" minOccurs="0"/>
                <xsd:element ref="ns6:MediaLengthInSeconds" minOccurs="0"/>
                <xsd:element ref="ns6:lcf76f155ced4ddcb4097134ff3c332f" minOccurs="0"/>
                <xsd:element ref="ns2:TaxCatchAll" minOccurs="0"/>
                <xsd:element ref="ns6:MediaServiceGenerationTime" minOccurs="0"/>
                <xsd:element ref="ns6: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3fb9998-045c-444d-97fa-27ad4b0d546a"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TaxCatchAll" ma:index="22" nillable="true" ma:displayName="Taxonomy Catch All Column" ma:hidden="true" ma:list="{5c3de996-777b-4982-bf4d-323a2a7ade48}" ma:internalName="TaxCatchAll" ma:showField="CatchAllData" ma:web="83fb9998-045c-444d-97fa-27ad4b0d546a">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a3e49aa-4861-4e10-bc0e-748f360a4f4f" elementFormDefault="qualified">
    <xsd:import namespace="http://schemas.microsoft.com/office/2006/documentManagement/types"/>
    <xsd:import namespace="http://schemas.microsoft.com/office/infopath/2007/PartnerControls"/>
    <xsd:element name="SharedWithDetails" ma:index="9" nillable="true" ma:displayName="Shared With Details" ma:internalName="SharedWithDetails" ma:readOnly="true">
      <xsd:simpleType>
        <xsd:restriction base="dms:Note">
          <xsd:maxLength value="255"/>
        </xsd:restriction>
      </xsd:simpleType>
    </xsd:element>
    <xsd:element name="LastSharedByUser" ma:index="10" nillable="true" ma:displayName="Last Shared By User" ma:internalName="LastSharedByUser" ma:readOnly="true">
      <xsd:simpleType>
        <xsd:restriction base="dms:Note">
          <xsd:maxLength value="255"/>
        </xsd:restriction>
      </xsd:simpleType>
    </xsd:element>
    <xsd:element name="LastSharedByTime" ma:index="11" nillable="true" ma:displayName="Last Shared By Time" ma:internalName="LastSharedByTim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01283a42-bb87-4745-9006-2cc7636ccf52" elementFormDefault="qualified">
    <xsd:import namespace="http://schemas.microsoft.com/office/2006/documentManagement/types"/>
    <xsd:import namespace="http://schemas.microsoft.com/office/infopath/2007/PartnerControls"/>
    <xsd:element name="MediaServiceMetadata" ma:index="12" nillable="true" ma:displayName="MediaServiceMetadata" ma:description="" ma:hidden="true" ma:internalName="MediaServiceMetadata" ma:readOnly="true">
      <xsd:simpleType>
        <xsd:restriction base="dms:Note"/>
      </xsd:simpleType>
    </xsd:element>
    <xsd:element name="MediaServiceFastMetadata" ma:index="13" nillable="true" ma:displayName="MediaServiceFastMetadata" ma:description="" ma:hidden="true" ma:internalName="MediaServiceFastMetadata" ma:readOnly="true">
      <xsd:simpleType>
        <xsd:restriction base="dms:Note"/>
      </xsd:simpleType>
    </xsd:element>
    <xsd:element name="MediaServiceDateTaken" ma:index="14"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b98c509-f8b5-46bb-936f-dd94602841f3" elementFormDefault="qualified">
    <xsd:import namespace="http://schemas.microsoft.com/office/2006/documentManagement/types"/>
    <xsd:import namespace="http://schemas.microsoft.com/office/infopath/2007/PartnerControls"/>
    <xsd:element name="MediaServiceAutoTags" ma:index="15" nillable="true" ma:displayName="MediaServiceAutoTags" ma:internalName="MediaServiceAutoTags" ma:readOnly="true">
      <xsd:simpleType>
        <xsd:restriction base="dms:Text"/>
      </xsd:simpleType>
    </xsd:element>
    <xsd:element name="MediaServiceOCR" ma:index="16" nillable="true" ma:displayName="MediaServiceOCR"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2f8f949-2ef5-4a7c-8848-08acaea5e5c4" elementFormDefault="qualified">
    <xsd:import namespace="http://schemas.microsoft.com/office/2006/documentManagement/types"/>
    <xsd:import namespace="http://schemas.microsoft.com/office/infopath/2007/PartnerControls"/>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LengthInSeconds" ma:index="19" nillable="true" ma:displayName="MediaLengthInSeconds" ma:hidden="true"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fa3be15d-62ab-4747-9cca-abaedad99e2c" ma:termSetId="09814cd3-568e-fe90-9814-8d621ff8fb84" ma:anchorId="fba54fb3-c3e1-fe81-a776-ca4b69148c4d" ma:open="true" ma:isKeyword="false">
      <xsd:complexType>
        <xsd:sequence>
          <xsd:element ref="pc:Terms" minOccurs="0" maxOccurs="1"/>
        </xsd:sequence>
      </xsd:complexType>
    </xsd:element>
    <xsd:element name="MediaServiceGenerationTime" ma:index="23" nillable="true" ma:displayName="MediaServiceGenerationTime" ma:hidden="true" ma:internalName="MediaServiceGenerationTime" ma:readOnly="true">
      <xsd:simpleType>
        <xsd:restriction base="dms:Text"/>
      </xsd:simpleType>
    </xsd:element>
    <xsd:element name="MediaServiceEventHashCode" ma:index="24"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ED06CCD-EA3B-4D62-B440-EEE7EB37AF76}">
  <ds:schemaRefs>
    <ds:schemaRef ds:uri="http://schemas.openxmlformats.org/package/2006/metadata/core-properties"/>
    <ds:schemaRef ds:uri="http://purl.org/dc/terms/"/>
    <ds:schemaRef ds:uri="http://schemas.microsoft.com/office/infopath/2007/PartnerControls"/>
    <ds:schemaRef ds:uri="9c6500c0-19b7-4dc1-a957-fb6bf8f5f217"/>
    <ds:schemaRef ds:uri="http://schemas.microsoft.com/office/2006/documentManagement/types"/>
    <ds:schemaRef ds:uri="http://purl.org/dc/elements/1.1/"/>
    <ds:schemaRef ds:uri="66eb2665-5259-4d07-aae6-d909f8d4f955"/>
    <ds:schemaRef ds:uri="http://www.w3.org/XML/1998/namespace"/>
    <ds:schemaRef ds:uri="b64db6f3-d8b6-4520-ae13-60ac2c110106"/>
    <ds:schemaRef ds:uri="http://schemas.microsoft.com/sharepoint/v3"/>
    <ds:schemaRef ds:uri="http://schemas.microsoft.com/office/2006/metadata/properties"/>
    <ds:schemaRef ds:uri="http://purl.org/dc/dcmitype/"/>
  </ds:schemaRefs>
</ds:datastoreItem>
</file>

<file path=customXml/itemProps2.xml><?xml version="1.0" encoding="utf-8"?>
<ds:datastoreItem xmlns:ds="http://schemas.openxmlformats.org/officeDocument/2006/customXml" ds:itemID="{4B6774E2-4D64-4FDD-8502-08A3460E9F02}"/>
</file>

<file path=customXml/itemProps3.xml><?xml version="1.0" encoding="utf-8"?>
<ds:datastoreItem xmlns:ds="http://schemas.openxmlformats.org/officeDocument/2006/customXml" ds:itemID="{774A1F27-6CF4-4634-B345-23A090B9370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17987</TotalTime>
  <Words>836</Words>
  <Application>Microsoft Office PowerPoint</Application>
  <PresentationFormat>A4 Paper (210x297 mm)</PresentationFormat>
  <Paragraphs>32</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Century Gothic</vt:lpstr>
      <vt:lpstr>Times New Roman</vt:lpstr>
      <vt:lpstr>Office Theme</vt:lpstr>
      <vt:lpstr>PowerPoint Presentation</vt:lpstr>
    </vt:vector>
  </TitlesOfParts>
  <Company>ARK Schools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Nick Wallace</dc:creator>
  <cp:lastModifiedBy>Eliza Grant</cp:lastModifiedBy>
  <cp:revision>89</cp:revision>
  <cp:lastPrinted>2017-06-14T10:49:23Z</cp:lastPrinted>
  <dcterms:created xsi:type="dcterms:W3CDTF">2016-04-26T17:09:39Z</dcterms:created>
  <dcterms:modified xsi:type="dcterms:W3CDTF">2020-03-31T11:35:23Z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0x01010003ECADEC51A0B5419894CDF8052A7B26</vt:lpwstr>
  </property>
  <property fmtid="{D5CDD505-2E9C-101B-9397-08002B2CF9AE}" pid="3" name="Order">
    <vt:r8>9500</vt:r8>
  </property>
  <property fmtid="{D5CDD505-2E9C-101B-9397-08002B2CF9AE}" pid="4" name="_CopySource">
    <vt:lpwstr>https://arkschools-my.sharepoint.com/personal/matea_marcinko_arkonline_org/Documents/Curriculum Creation/Sherlock Holmes/Sherlock Holmes Knowledge Organiser.pptx</vt:lpwstr>
  </property>
  <property fmtid="{D5CDD505-2E9C-101B-9397-08002B2CF9AE}" pid="5" name="AuthorIds_UIVersion_512">
    <vt:lpwstr>13759</vt:lpwstr>
  </property>
</Properties>
</file>